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564" r:id="rId5"/>
    <p:sldId id="565" r:id="rId6"/>
    <p:sldId id="583" r:id="rId7"/>
    <p:sldId id="585" r:id="rId8"/>
    <p:sldId id="568" r:id="rId9"/>
    <p:sldId id="594" r:id="rId10"/>
    <p:sldId id="612" r:id="rId11"/>
    <p:sldId id="595" r:id="rId12"/>
    <p:sldId id="596" r:id="rId13"/>
    <p:sldId id="597" r:id="rId14"/>
    <p:sldId id="613" r:id="rId15"/>
    <p:sldId id="599" r:id="rId16"/>
    <p:sldId id="609" r:id="rId17"/>
    <p:sldId id="600" r:id="rId18"/>
    <p:sldId id="601" r:id="rId19"/>
    <p:sldId id="614" r:id="rId20"/>
    <p:sldId id="615" r:id="rId21"/>
    <p:sldId id="603" r:id="rId22"/>
    <p:sldId id="604" r:id="rId23"/>
    <p:sldId id="605" r:id="rId24"/>
    <p:sldId id="606" r:id="rId25"/>
    <p:sldId id="607" r:id="rId26"/>
    <p:sldId id="618" r:id="rId27"/>
    <p:sldId id="611" r:id="rId28"/>
    <p:sldId id="616" r:id="rId29"/>
    <p:sldId id="589" r:id="rId30"/>
    <p:sldId id="590" r:id="rId31"/>
    <p:sldId id="591" r:id="rId32"/>
    <p:sldId id="592" r:id="rId33"/>
    <p:sldId id="617" r:id="rId34"/>
    <p:sldId id="593" r:id="rId35"/>
    <p:sldId id="588" r:id="rId36"/>
    <p:sldId id="566" r:id="rId37"/>
  </p:sldIdLst>
  <p:sldSz cx="12188825" cy="6858000"/>
  <p:notesSz cx="6858000" cy="9144000"/>
  <p:custDataLst>
    <p:tags r:id="rId39"/>
  </p:custDataLst>
  <p:defaultTextStyle>
    <a:defPPr>
      <a:defRPr lang="en-US"/>
    </a:defPPr>
    <a:lvl1pPr marL="0" algn="l" defTabSz="938174" rtl="0" eaLnBrk="1" latinLnBrk="0" hangingPunct="1">
      <a:defRPr sz="1800" kern="1200">
        <a:solidFill>
          <a:schemeClr val="tx1"/>
        </a:solidFill>
        <a:latin typeface="+mn-lt"/>
        <a:ea typeface="+mn-ea"/>
        <a:cs typeface="+mn-cs"/>
      </a:defRPr>
    </a:lvl1pPr>
    <a:lvl2pPr marL="469087" algn="l" defTabSz="938174" rtl="0" eaLnBrk="1" latinLnBrk="0" hangingPunct="1">
      <a:defRPr sz="1800" kern="1200">
        <a:solidFill>
          <a:schemeClr val="tx1"/>
        </a:solidFill>
        <a:latin typeface="+mn-lt"/>
        <a:ea typeface="+mn-ea"/>
        <a:cs typeface="+mn-cs"/>
      </a:defRPr>
    </a:lvl2pPr>
    <a:lvl3pPr marL="938174" algn="l" defTabSz="938174" rtl="0" eaLnBrk="1" latinLnBrk="0" hangingPunct="1">
      <a:defRPr sz="1800" kern="1200">
        <a:solidFill>
          <a:schemeClr val="tx1"/>
        </a:solidFill>
        <a:latin typeface="+mn-lt"/>
        <a:ea typeface="+mn-ea"/>
        <a:cs typeface="+mn-cs"/>
      </a:defRPr>
    </a:lvl3pPr>
    <a:lvl4pPr marL="1407262" algn="l" defTabSz="938174" rtl="0" eaLnBrk="1" latinLnBrk="0" hangingPunct="1">
      <a:defRPr sz="1800" kern="1200">
        <a:solidFill>
          <a:schemeClr val="tx1"/>
        </a:solidFill>
        <a:latin typeface="+mn-lt"/>
        <a:ea typeface="+mn-ea"/>
        <a:cs typeface="+mn-cs"/>
      </a:defRPr>
    </a:lvl4pPr>
    <a:lvl5pPr marL="1876349" algn="l" defTabSz="938174" rtl="0" eaLnBrk="1" latinLnBrk="0" hangingPunct="1">
      <a:defRPr sz="1800" kern="1200">
        <a:solidFill>
          <a:schemeClr val="tx1"/>
        </a:solidFill>
        <a:latin typeface="+mn-lt"/>
        <a:ea typeface="+mn-ea"/>
        <a:cs typeface="+mn-cs"/>
      </a:defRPr>
    </a:lvl5pPr>
    <a:lvl6pPr marL="2345436" algn="l" defTabSz="938174" rtl="0" eaLnBrk="1" latinLnBrk="0" hangingPunct="1">
      <a:defRPr sz="1800" kern="1200">
        <a:solidFill>
          <a:schemeClr val="tx1"/>
        </a:solidFill>
        <a:latin typeface="+mn-lt"/>
        <a:ea typeface="+mn-ea"/>
        <a:cs typeface="+mn-cs"/>
      </a:defRPr>
    </a:lvl6pPr>
    <a:lvl7pPr marL="2814523" algn="l" defTabSz="938174" rtl="0" eaLnBrk="1" latinLnBrk="0" hangingPunct="1">
      <a:defRPr sz="1800" kern="1200">
        <a:solidFill>
          <a:schemeClr val="tx1"/>
        </a:solidFill>
        <a:latin typeface="+mn-lt"/>
        <a:ea typeface="+mn-ea"/>
        <a:cs typeface="+mn-cs"/>
      </a:defRPr>
    </a:lvl7pPr>
    <a:lvl8pPr marL="3283610" algn="l" defTabSz="938174" rtl="0" eaLnBrk="1" latinLnBrk="0" hangingPunct="1">
      <a:defRPr sz="1800" kern="1200">
        <a:solidFill>
          <a:schemeClr val="tx1"/>
        </a:solidFill>
        <a:latin typeface="+mn-lt"/>
        <a:ea typeface="+mn-ea"/>
        <a:cs typeface="+mn-cs"/>
      </a:defRPr>
    </a:lvl8pPr>
    <a:lvl9pPr marL="3752698" algn="l" defTabSz="9381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69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Marchione" initials="JM" lastIdx="0" clrIdx="0">
    <p:extLst>
      <p:ext uri="{19B8F6BF-5375-455C-9EA6-DF929625EA0E}">
        <p15:presenceInfo xmlns:p15="http://schemas.microsoft.com/office/powerpoint/2012/main" userId="S::jmarchione@plumriver.com::e89c949d-123d-4fb1-9251-cdfa38d2bcb5" providerId="AD"/>
      </p:ext>
    </p:extLst>
  </p:cmAuthor>
  <p:cmAuthor id="2" name="Guest User" initials="GU" lastIdx="0" clrIdx="1">
    <p:extLst>
      <p:ext uri="{19B8F6BF-5375-455C-9EA6-DF929625EA0E}">
        <p15:presenceInfo xmlns:p15="http://schemas.microsoft.com/office/powerpoint/2012/main" userId="S::urn:spo:anon#223efe07e1de0c585b1d77a26d05e9ef522c28ac09432eeebd66a2b0f58aa7cd::" providerId="AD"/>
      </p:ext>
    </p:extLst>
  </p:cmAuthor>
  <p:cmAuthor id="3" name="Tyler Cirincione" initials="TC" lastIdx="5" clrIdx="2">
    <p:extLst>
      <p:ext uri="{19B8F6BF-5375-455C-9EA6-DF929625EA0E}">
        <p15:presenceInfo xmlns:p15="http://schemas.microsoft.com/office/powerpoint/2012/main" userId="S::tcirincione@plumriver.com::2000948d-291a-429d-83bd-81acee14a8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64F"/>
    <a:srgbClr val="451E7B"/>
    <a:srgbClr val="7B1E7A"/>
    <a:srgbClr val="F25E4F"/>
    <a:srgbClr val="B33F62"/>
    <a:srgbClr val="FFFFFF"/>
    <a:srgbClr val="F47568"/>
    <a:srgbClr val="8B8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94" autoAdjust="0"/>
    <p:restoredTop sz="94694"/>
  </p:normalViewPr>
  <p:slideViewPr>
    <p:cSldViewPr snapToGrid="0" snapToObjects="1">
      <p:cViewPr varScale="1">
        <p:scale>
          <a:sx n="108" d="100"/>
          <a:sy n="108" d="100"/>
        </p:scale>
        <p:origin x="144" y="174"/>
      </p:cViewPr>
      <p:guideLst>
        <p:guide orient="horz" pos="1008"/>
        <p:guide pos="695"/>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ADCA2-E380-D34D-9435-7A8734963C31}" type="datetimeFigureOut">
              <a:rPr lang="en-US" smtClean="0"/>
              <a:t>7/13/2022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2380F-703D-5E42-915F-68ADA5BDFDD8}" type="slidenum">
              <a:rPr lang="en-US" smtClean="0"/>
              <a:t>‹#›</a:t>
            </a:fld>
            <a:endParaRPr lang="en-US" dirty="0"/>
          </a:p>
        </p:txBody>
      </p:sp>
    </p:spTree>
    <p:extLst>
      <p:ext uri="{BB962C8B-B14F-4D97-AF65-F5344CB8AC3E}">
        <p14:creationId xmlns:p14="http://schemas.microsoft.com/office/powerpoint/2010/main" val="4196669724"/>
      </p:ext>
    </p:extLst>
  </p:cSld>
  <p:clrMap bg1="lt1" tx1="dk1" bg2="lt2" tx2="dk2" accent1="accent1" accent2="accent2" accent3="accent3" accent4="accent4" accent5="accent5" accent6="accent6" hlink="hlink" folHlink="folHlink"/>
  <p:notesStyle>
    <a:lvl1pPr marL="0" algn="l" defTabSz="938174" rtl="0" eaLnBrk="1" latinLnBrk="0" hangingPunct="1">
      <a:defRPr sz="1200" kern="1200">
        <a:solidFill>
          <a:schemeClr val="tx1"/>
        </a:solidFill>
        <a:latin typeface="+mn-lt"/>
        <a:ea typeface="+mn-ea"/>
        <a:cs typeface="+mn-cs"/>
      </a:defRPr>
    </a:lvl1pPr>
    <a:lvl2pPr marL="469087" algn="l" defTabSz="938174" rtl="0" eaLnBrk="1" latinLnBrk="0" hangingPunct="1">
      <a:defRPr sz="1200" kern="1200">
        <a:solidFill>
          <a:schemeClr val="tx1"/>
        </a:solidFill>
        <a:latin typeface="+mn-lt"/>
        <a:ea typeface="+mn-ea"/>
        <a:cs typeface="+mn-cs"/>
      </a:defRPr>
    </a:lvl2pPr>
    <a:lvl3pPr marL="938174" algn="l" defTabSz="938174" rtl="0" eaLnBrk="1" latinLnBrk="0" hangingPunct="1">
      <a:defRPr sz="1200" kern="1200">
        <a:solidFill>
          <a:schemeClr val="tx1"/>
        </a:solidFill>
        <a:latin typeface="+mn-lt"/>
        <a:ea typeface="+mn-ea"/>
        <a:cs typeface="+mn-cs"/>
      </a:defRPr>
    </a:lvl3pPr>
    <a:lvl4pPr marL="1407262" algn="l" defTabSz="938174" rtl="0" eaLnBrk="1" latinLnBrk="0" hangingPunct="1">
      <a:defRPr sz="1200" kern="1200">
        <a:solidFill>
          <a:schemeClr val="tx1"/>
        </a:solidFill>
        <a:latin typeface="+mn-lt"/>
        <a:ea typeface="+mn-ea"/>
        <a:cs typeface="+mn-cs"/>
      </a:defRPr>
    </a:lvl4pPr>
    <a:lvl5pPr marL="1876349" algn="l" defTabSz="938174" rtl="0" eaLnBrk="1" latinLnBrk="0" hangingPunct="1">
      <a:defRPr sz="1200" kern="1200">
        <a:solidFill>
          <a:schemeClr val="tx1"/>
        </a:solidFill>
        <a:latin typeface="+mn-lt"/>
        <a:ea typeface="+mn-ea"/>
        <a:cs typeface="+mn-cs"/>
      </a:defRPr>
    </a:lvl5pPr>
    <a:lvl6pPr marL="2345436" algn="l" defTabSz="938174" rtl="0" eaLnBrk="1" latinLnBrk="0" hangingPunct="1">
      <a:defRPr sz="1200" kern="1200">
        <a:solidFill>
          <a:schemeClr val="tx1"/>
        </a:solidFill>
        <a:latin typeface="+mn-lt"/>
        <a:ea typeface="+mn-ea"/>
        <a:cs typeface="+mn-cs"/>
      </a:defRPr>
    </a:lvl6pPr>
    <a:lvl7pPr marL="2814523" algn="l" defTabSz="938174" rtl="0" eaLnBrk="1" latinLnBrk="0" hangingPunct="1">
      <a:defRPr sz="1200" kern="1200">
        <a:solidFill>
          <a:schemeClr val="tx1"/>
        </a:solidFill>
        <a:latin typeface="+mn-lt"/>
        <a:ea typeface="+mn-ea"/>
        <a:cs typeface="+mn-cs"/>
      </a:defRPr>
    </a:lvl7pPr>
    <a:lvl8pPr marL="3283610" algn="l" defTabSz="938174" rtl="0" eaLnBrk="1" latinLnBrk="0" hangingPunct="1">
      <a:defRPr sz="1200" kern="1200">
        <a:solidFill>
          <a:schemeClr val="tx1"/>
        </a:solidFill>
        <a:latin typeface="+mn-lt"/>
        <a:ea typeface="+mn-ea"/>
        <a:cs typeface="+mn-cs"/>
      </a:defRPr>
    </a:lvl8pPr>
    <a:lvl9pPr marL="3752698" algn="l" defTabSz="9381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2</a:t>
            </a:fld>
            <a:endParaRPr lang="en-US" dirty="0"/>
          </a:p>
        </p:txBody>
      </p:sp>
    </p:spTree>
    <p:extLst>
      <p:ext uri="{BB962C8B-B14F-4D97-AF65-F5344CB8AC3E}">
        <p14:creationId xmlns:p14="http://schemas.microsoft.com/office/powerpoint/2010/main" val="228628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12</a:t>
            </a:fld>
            <a:endParaRPr lang="en-US" dirty="0"/>
          </a:p>
        </p:txBody>
      </p:sp>
    </p:spTree>
    <p:extLst>
      <p:ext uri="{BB962C8B-B14F-4D97-AF65-F5344CB8AC3E}">
        <p14:creationId xmlns:p14="http://schemas.microsoft.com/office/powerpoint/2010/main" val="184331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13</a:t>
            </a:fld>
            <a:endParaRPr lang="en-US" dirty="0"/>
          </a:p>
        </p:txBody>
      </p:sp>
    </p:spTree>
    <p:extLst>
      <p:ext uri="{BB962C8B-B14F-4D97-AF65-F5344CB8AC3E}">
        <p14:creationId xmlns:p14="http://schemas.microsoft.com/office/powerpoint/2010/main" val="391753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14</a:t>
            </a:fld>
            <a:endParaRPr lang="en-US" dirty="0"/>
          </a:p>
        </p:txBody>
      </p:sp>
    </p:spTree>
    <p:extLst>
      <p:ext uri="{BB962C8B-B14F-4D97-AF65-F5344CB8AC3E}">
        <p14:creationId xmlns:p14="http://schemas.microsoft.com/office/powerpoint/2010/main" val="354662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15</a:t>
            </a:fld>
            <a:endParaRPr lang="en-US" dirty="0"/>
          </a:p>
        </p:txBody>
      </p:sp>
    </p:spTree>
    <p:extLst>
      <p:ext uri="{BB962C8B-B14F-4D97-AF65-F5344CB8AC3E}">
        <p14:creationId xmlns:p14="http://schemas.microsoft.com/office/powerpoint/2010/main" val="1263340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16</a:t>
            </a:fld>
            <a:endParaRPr lang="en-US" dirty="0"/>
          </a:p>
        </p:txBody>
      </p:sp>
    </p:spTree>
    <p:extLst>
      <p:ext uri="{BB962C8B-B14F-4D97-AF65-F5344CB8AC3E}">
        <p14:creationId xmlns:p14="http://schemas.microsoft.com/office/powerpoint/2010/main" val="2451463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18</a:t>
            </a:fld>
            <a:endParaRPr lang="en-US" dirty="0"/>
          </a:p>
        </p:txBody>
      </p:sp>
    </p:spTree>
    <p:extLst>
      <p:ext uri="{BB962C8B-B14F-4D97-AF65-F5344CB8AC3E}">
        <p14:creationId xmlns:p14="http://schemas.microsoft.com/office/powerpoint/2010/main" val="306984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19</a:t>
            </a:fld>
            <a:endParaRPr lang="en-US" dirty="0"/>
          </a:p>
        </p:txBody>
      </p:sp>
    </p:spTree>
    <p:extLst>
      <p:ext uri="{BB962C8B-B14F-4D97-AF65-F5344CB8AC3E}">
        <p14:creationId xmlns:p14="http://schemas.microsoft.com/office/powerpoint/2010/main" val="1475087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20</a:t>
            </a:fld>
            <a:endParaRPr lang="en-US" dirty="0"/>
          </a:p>
        </p:txBody>
      </p:sp>
    </p:spTree>
    <p:extLst>
      <p:ext uri="{BB962C8B-B14F-4D97-AF65-F5344CB8AC3E}">
        <p14:creationId xmlns:p14="http://schemas.microsoft.com/office/powerpoint/2010/main" val="14378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21</a:t>
            </a:fld>
            <a:endParaRPr lang="en-US" dirty="0"/>
          </a:p>
        </p:txBody>
      </p:sp>
    </p:spTree>
    <p:extLst>
      <p:ext uri="{BB962C8B-B14F-4D97-AF65-F5344CB8AC3E}">
        <p14:creationId xmlns:p14="http://schemas.microsoft.com/office/powerpoint/2010/main" val="3853608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22</a:t>
            </a:fld>
            <a:endParaRPr lang="en-US" dirty="0"/>
          </a:p>
        </p:txBody>
      </p:sp>
    </p:spTree>
    <p:extLst>
      <p:ext uri="{BB962C8B-B14F-4D97-AF65-F5344CB8AC3E}">
        <p14:creationId xmlns:p14="http://schemas.microsoft.com/office/powerpoint/2010/main" val="321500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4</a:t>
            </a:fld>
            <a:endParaRPr lang="en-US" dirty="0"/>
          </a:p>
        </p:txBody>
      </p:sp>
    </p:spTree>
    <p:extLst>
      <p:ext uri="{BB962C8B-B14F-4D97-AF65-F5344CB8AC3E}">
        <p14:creationId xmlns:p14="http://schemas.microsoft.com/office/powerpoint/2010/main" val="1337642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23</a:t>
            </a:fld>
            <a:endParaRPr lang="en-US" dirty="0"/>
          </a:p>
        </p:txBody>
      </p:sp>
    </p:spTree>
    <p:extLst>
      <p:ext uri="{BB962C8B-B14F-4D97-AF65-F5344CB8AC3E}">
        <p14:creationId xmlns:p14="http://schemas.microsoft.com/office/powerpoint/2010/main" val="2554961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24</a:t>
            </a:fld>
            <a:endParaRPr lang="en-US" dirty="0"/>
          </a:p>
        </p:txBody>
      </p:sp>
    </p:spTree>
    <p:extLst>
      <p:ext uri="{BB962C8B-B14F-4D97-AF65-F5344CB8AC3E}">
        <p14:creationId xmlns:p14="http://schemas.microsoft.com/office/powerpoint/2010/main" val="1246351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26</a:t>
            </a:fld>
            <a:endParaRPr lang="en-US" dirty="0"/>
          </a:p>
        </p:txBody>
      </p:sp>
    </p:spTree>
    <p:extLst>
      <p:ext uri="{BB962C8B-B14F-4D97-AF65-F5344CB8AC3E}">
        <p14:creationId xmlns:p14="http://schemas.microsoft.com/office/powerpoint/2010/main" val="1949683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27</a:t>
            </a:fld>
            <a:endParaRPr lang="en-US" dirty="0"/>
          </a:p>
        </p:txBody>
      </p:sp>
    </p:spTree>
    <p:extLst>
      <p:ext uri="{BB962C8B-B14F-4D97-AF65-F5344CB8AC3E}">
        <p14:creationId xmlns:p14="http://schemas.microsoft.com/office/powerpoint/2010/main" val="1587056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28</a:t>
            </a:fld>
            <a:endParaRPr lang="en-US" dirty="0"/>
          </a:p>
        </p:txBody>
      </p:sp>
    </p:spTree>
    <p:extLst>
      <p:ext uri="{BB962C8B-B14F-4D97-AF65-F5344CB8AC3E}">
        <p14:creationId xmlns:p14="http://schemas.microsoft.com/office/powerpoint/2010/main" val="286474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29</a:t>
            </a:fld>
            <a:endParaRPr lang="en-US" dirty="0"/>
          </a:p>
        </p:txBody>
      </p:sp>
    </p:spTree>
    <p:extLst>
      <p:ext uri="{BB962C8B-B14F-4D97-AF65-F5344CB8AC3E}">
        <p14:creationId xmlns:p14="http://schemas.microsoft.com/office/powerpoint/2010/main" val="383621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31</a:t>
            </a:fld>
            <a:endParaRPr lang="en-US" dirty="0"/>
          </a:p>
        </p:txBody>
      </p:sp>
    </p:spTree>
    <p:extLst>
      <p:ext uri="{BB962C8B-B14F-4D97-AF65-F5344CB8AC3E}">
        <p14:creationId xmlns:p14="http://schemas.microsoft.com/office/powerpoint/2010/main" val="2935967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32</a:t>
            </a:fld>
            <a:endParaRPr lang="en-US" dirty="0"/>
          </a:p>
        </p:txBody>
      </p:sp>
    </p:spTree>
    <p:extLst>
      <p:ext uri="{BB962C8B-B14F-4D97-AF65-F5344CB8AC3E}">
        <p14:creationId xmlns:p14="http://schemas.microsoft.com/office/powerpoint/2010/main" val="4249929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33</a:t>
            </a:fld>
            <a:endParaRPr lang="en-US" dirty="0"/>
          </a:p>
        </p:txBody>
      </p:sp>
    </p:spTree>
    <p:extLst>
      <p:ext uri="{BB962C8B-B14F-4D97-AF65-F5344CB8AC3E}">
        <p14:creationId xmlns:p14="http://schemas.microsoft.com/office/powerpoint/2010/main" val="304084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5</a:t>
            </a:fld>
            <a:endParaRPr lang="en-US" dirty="0"/>
          </a:p>
        </p:txBody>
      </p:sp>
    </p:spTree>
    <p:extLst>
      <p:ext uri="{BB962C8B-B14F-4D97-AF65-F5344CB8AC3E}">
        <p14:creationId xmlns:p14="http://schemas.microsoft.com/office/powerpoint/2010/main" val="110544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6</a:t>
            </a:fld>
            <a:endParaRPr lang="en-US" dirty="0"/>
          </a:p>
        </p:txBody>
      </p:sp>
    </p:spTree>
    <p:extLst>
      <p:ext uri="{BB962C8B-B14F-4D97-AF65-F5344CB8AC3E}">
        <p14:creationId xmlns:p14="http://schemas.microsoft.com/office/powerpoint/2010/main" val="120922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7</a:t>
            </a:fld>
            <a:endParaRPr lang="en-US" dirty="0"/>
          </a:p>
        </p:txBody>
      </p:sp>
    </p:spTree>
    <p:extLst>
      <p:ext uri="{BB962C8B-B14F-4D97-AF65-F5344CB8AC3E}">
        <p14:creationId xmlns:p14="http://schemas.microsoft.com/office/powerpoint/2010/main" val="88086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8</a:t>
            </a:fld>
            <a:endParaRPr lang="en-US" dirty="0"/>
          </a:p>
        </p:txBody>
      </p:sp>
    </p:spTree>
    <p:extLst>
      <p:ext uri="{BB962C8B-B14F-4D97-AF65-F5344CB8AC3E}">
        <p14:creationId xmlns:p14="http://schemas.microsoft.com/office/powerpoint/2010/main" val="223801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9</a:t>
            </a:fld>
            <a:endParaRPr lang="en-US" dirty="0"/>
          </a:p>
        </p:txBody>
      </p:sp>
    </p:spTree>
    <p:extLst>
      <p:ext uri="{BB962C8B-B14F-4D97-AF65-F5344CB8AC3E}">
        <p14:creationId xmlns:p14="http://schemas.microsoft.com/office/powerpoint/2010/main" val="292903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10</a:t>
            </a:fld>
            <a:endParaRPr lang="en-US" dirty="0"/>
          </a:p>
        </p:txBody>
      </p:sp>
    </p:spTree>
    <p:extLst>
      <p:ext uri="{BB962C8B-B14F-4D97-AF65-F5344CB8AC3E}">
        <p14:creationId xmlns:p14="http://schemas.microsoft.com/office/powerpoint/2010/main" val="193853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2380F-703D-5E42-915F-68ADA5BDFDD8}" type="slidenum">
              <a:rPr lang="en-US" smtClean="0"/>
              <a:t>11</a:t>
            </a:fld>
            <a:endParaRPr lang="en-US" dirty="0"/>
          </a:p>
        </p:txBody>
      </p:sp>
    </p:spTree>
    <p:extLst>
      <p:ext uri="{BB962C8B-B14F-4D97-AF65-F5344CB8AC3E}">
        <p14:creationId xmlns:p14="http://schemas.microsoft.com/office/powerpoint/2010/main" val="3501062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85E1E7-8B68-8648-B8A9-FA2D7E92E78A}"/>
              </a:ext>
            </a:extLst>
          </p:cNvPr>
          <p:cNvPicPr>
            <a:picLocks noChangeAspect="1"/>
          </p:cNvPicPr>
          <p:nvPr userDrawn="1"/>
        </p:nvPicPr>
        <p:blipFill>
          <a:blip r:embed="rId2"/>
          <a:stretch>
            <a:fillRect/>
          </a:stretch>
        </p:blipFill>
        <p:spPr>
          <a:xfrm>
            <a:off x="11796668" y="6539505"/>
            <a:ext cx="309919" cy="213231"/>
          </a:xfrm>
          <a:prstGeom prst="rect">
            <a:avLst/>
          </a:prstGeom>
        </p:spPr>
      </p:pic>
      <p:pic>
        <p:nvPicPr>
          <p:cNvPr id="6" name="Picture 5">
            <a:extLst>
              <a:ext uri="{FF2B5EF4-FFF2-40B4-BE49-F238E27FC236}">
                <a16:creationId xmlns:a16="http://schemas.microsoft.com/office/drawing/2014/main" id="{AAD593FC-2D06-3C42-A514-48FADC38E3A8}"/>
              </a:ext>
            </a:extLst>
          </p:cNvPr>
          <p:cNvPicPr>
            <a:picLocks noChangeAspect="1"/>
          </p:cNvPicPr>
          <p:nvPr userDrawn="1"/>
        </p:nvPicPr>
        <p:blipFill>
          <a:blip r:embed="rId3"/>
          <a:stretch>
            <a:fillRect/>
          </a:stretch>
        </p:blipFill>
        <p:spPr>
          <a:xfrm>
            <a:off x="125315" y="6543866"/>
            <a:ext cx="931585" cy="214265"/>
          </a:xfrm>
          <a:prstGeom prst="rect">
            <a:avLst/>
          </a:prstGeom>
        </p:spPr>
      </p:pic>
    </p:spTree>
    <p:extLst>
      <p:ext uri="{BB962C8B-B14F-4D97-AF65-F5344CB8AC3E}">
        <p14:creationId xmlns:p14="http://schemas.microsoft.com/office/powerpoint/2010/main" val="11546393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EE8B583-5802-6746-A0F7-98208006F143}"/>
              </a:ext>
            </a:extLst>
          </p:cNvPr>
          <p:cNvCxnSpPr/>
          <p:nvPr userDrawn="1"/>
        </p:nvCxnSpPr>
        <p:spPr>
          <a:xfrm>
            <a:off x="2" y="3490176"/>
            <a:ext cx="5726956" cy="0"/>
          </a:xfrm>
          <a:prstGeom prst="line">
            <a:avLst/>
          </a:prstGeom>
          <a:ln w="190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sp>
        <p:nvSpPr>
          <p:cNvPr id="7" name="Rectangle 4">
            <a:extLst>
              <a:ext uri="{FF2B5EF4-FFF2-40B4-BE49-F238E27FC236}">
                <a16:creationId xmlns:a16="http://schemas.microsoft.com/office/drawing/2014/main" id="{D76C27F2-17E7-0740-ADA5-B631B890AC65}"/>
              </a:ext>
            </a:extLst>
          </p:cNvPr>
          <p:cNvSpPr/>
          <p:nvPr userDrawn="1"/>
        </p:nvSpPr>
        <p:spPr>
          <a:xfrm>
            <a:off x="5368461" y="1"/>
            <a:ext cx="6820364" cy="6858000"/>
          </a:xfrm>
          <a:custGeom>
            <a:avLst/>
            <a:gdLst>
              <a:gd name="connsiteX0" fmla="*/ 0 w 6822141"/>
              <a:gd name="connsiteY0" fmla="*/ 0 h 6858000"/>
              <a:gd name="connsiteX1" fmla="*/ 6822141 w 6822141"/>
              <a:gd name="connsiteY1" fmla="*/ 0 h 6858000"/>
              <a:gd name="connsiteX2" fmla="*/ 6822141 w 6822141"/>
              <a:gd name="connsiteY2" fmla="*/ 6858000 h 6858000"/>
              <a:gd name="connsiteX3" fmla="*/ 2115670 w 6822141"/>
              <a:gd name="connsiteY3" fmla="*/ 6858000 h 6858000"/>
              <a:gd name="connsiteX4" fmla="*/ 0 w 682214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2140" h="6858000">
                <a:moveTo>
                  <a:pt x="0" y="0"/>
                </a:moveTo>
                <a:lnTo>
                  <a:pt x="6822141" y="0"/>
                </a:lnTo>
                <a:lnTo>
                  <a:pt x="6822141" y="6858000"/>
                </a:lnTo>
                <a:lnTo>
                  <a:pt x="2115670" y="6858000"/>
                </a:lnTo>
                <a:lnTo>
                  <a:pt x="0" y="0"/>
                </a:lnTo>
                <a:close/>
              </a:path>
            </a:pathLst>
          </a:custGeom>
          <a:gradFill>
            <a:gsLst>
              <a:gs pos="0">
                <a:schemeClr val="accent2"/>
              </a:gs>
              <a:gs pos="56000">
                <a:srgbClr val="F25E4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3817" tIns="46909" rIns="93817" bIns="46909" rtlCol="0" anchor="ctr"/>
          <a:lstStyle/>
          <a:p>
            <a:pPr algn="ctr"/>
            <a:endParaRPr lang="en-US" dirty="0"/>
          </a:p>
        </p:txBody>
      </p:sp>
      <p:sp>
        <p:nvSpPr>
          <p:cNvPr id="15" name="Text Placeholder 14">
            <a:extLst>
              <a:ext uri="{FF2B5EF4-FFF2-40B4-BE49-F238E27FC236}">
                <a16:creationId xmlns:a16="http://schemas.microsoft.com/office/drawing/2014/main" id="{A3EDCDFF-DF4D-0D45-84FB-34D5FD385302}"/>
              </a:ext>
            </a:extLst>
          </p:cNvPr>
          <p:cNvSpPr>
            <a:spLocks noGrp="1"/>
          </p:cNvSpPr>
          <p:nvPr>
            <p:ph type="body" sz="quarter" idx="12" hasCustomPrompt="1"/>
          </p:nvPr>
        </p:nvSpPr>
        <p:spPr>
          <a:xfrm>
            <a:off x="7308632" y="1275523"/>
            <a:ext cx="4221651" cy="4886325"/>
          </a:xfrm>
        </p:spPr>
        <p:txBody>
          <a:bodyPr/>
          <a:lstStyle>
            <a:lvl1pPr marL="0" indent="0">
              <a:buNone/>
              <a:defRPr/>
            </a:lvl1pPr>
          </a:lstStyle>
          <a:p>
            <a:pPr algn="r"/>
            <a:r>
              <a:rPr lang="en-US" sz="2900">
                <a:solidFill>
                  <a:schemeClr val="bg1"/>
                </a:solidFill>
                <a:latin typeface="Avenir Light" panose="020B0402020203020204" pitchFamily="34" charset="77"/>
              </a:rPr>
              <a:t>Through this transition,  your team will continue to work with people you know and trust who understand your business, while gaining a team of progressive thought-leaders focused on pushing your business forward.</a:t>
            </a:r>
          </a:p>
        </p:txBody>
      </p:sp>
      <p:sp>
        <p:nvSpPr>
          <p:cNvPr id="9" name="Text Placeholder 18">
            <a:extLst>
              <a:ext uri="{FF2B5EF4-FFF2-40B4-BE49-F238E27FC236}">
                <a16:creationId xmlns:a16="http://schemas.microsoft.com/office/drawing/2014/main" id="{959A4E19-1A58-C845-81D7-5256063B3B6A}"/>
              </a:ext>
            </a:extLst>
          </p:cNvPr>
          <p:cNvSpPr>
            <a:spLocks noGrp="1"/>
          </p:cNvSpPr>
          <p:nvPr>
            <p:ph type="body" sz="quarter" idx="13" hasCustomPrompt="1"/>
          </p:nvPr>
        </p:nvSpPr>
        <p:spPr>
          <a:xfrm>
            <a:off x="658546" y="1275522"/>
            <a:ext cx="4140056" cy="914400"/>
          </a:xfrm>
        </p:spPr>
        <p:txBody>
          <a:bodyPr/>
          <a:lstStyle>
            <a:lvl1pPr marL="0" indent="0">
              <a:buFontTx/>
              <a:buNone/>
              <a:defRPr sz="8200" b="1" i="0">
                <a:ln w="15875">
                  <a:solidFill>
                    <a:srgbClr val="F25E4F"/>
                  </a:solidFill>
                </a:ln>
                <a:solidFill>
                  <a:schemeClr val="bg1"/>
                </a:solidFill>
                <a:latin typeface="Helvetica" pitchFamily="2" charset="0"/>
              </a:defRPr>
            </a:lvl1pPr>
          </a:lstStyle>
          <a:p>
            <a:pPr lvl="0"/>
            <a:r>
              <a:rPr lang="en-US"/>
              <a:t>stability</a:t>
            </a:r>
          </a:p>
        </p:txBody>
      </p:sp>
      <p:sp>
        <p:nvSpPr>
          <p:cNvPr id="10" name="Text Placeholder 18">
            <a:extLst>
              <a:ext uri="{FF2B5EF4-FFF2-40B4-BE49-F238E27FC236}">
                <a16:creationId xmlns:a16="http://schemas.microsoft.com/office/drawing/2014/main" id="{46DB063E-4263-E042-ACCF-611C11AB16E1}"/>
              </a:ext>
            </a:extLst>
          </p:cNvPr>
          <p:cNvSpPr>
            <a:spLocks noGrp="1"/>
          </p:cNvSpPr>
          <p:nvPr>
            <p:ph type="body" sz="quarter" idx="14" hasCustomPrompt="1"/>
          </p:nvPr>
        </p:nvSpPr>
        <p:spPr>
          <a:xfrm>
            <a:off x="658546" y="2192455"/>
            <a:ext cx="5068408" cy="914400"/>
          </a:xfrm>
        </p:spPr>
        <p:txBody>
          <a:bodyPr/>
          <a:lstStyle>
            <a:lvl1pPr marL="0" indent="0">
              <a:buFontTx/>
              <a:buNone/>
              <a:defRPr sz="8200" b="1" i="0">
                <a:ln w="15875">
                  <a:solidFill>
                    <a:srgbClr val="F25E4F"/>
                  </a:solidFill>
                </a:ln>
                <a:solidFill>
                  <a:schemeClr val="bg1"/>
                </a:solidFill>
                <a:latin typeface="Helvetica" pitchFamily="2" charset="0"/>
              </a:defRPr>
            </a:lvl1pPr>
          </a:lstStyle>
          <a:p>
            <a:pPr lvl="0"/>
            <a:r>
              <a:rPr lang="en-US"/>
              <a:t>In change</a:t>
            </a:r>
          </a:p>
        </p:txBody>
      </p:sp>
      <p:pic>
        <p:nvPicPr>
          <p:cNvPr id="12" name="Picture 11" descr="A picture containing clipart&#10;&#10;Description automatically generated">
            <a:extLst>
              <a:ext uri="{FF2B5EF4-FFF2-40B4-BE49-F238E27FC236}">
                <a16:creationId xmlns:a16="http://schemas.microsoft.com/office/drawing/2014/main" id="{34FBA116-918E-1C4E-9737-ABA09D700E11}"/>
              </a:ext>
            </a:extLst>
          </p:cNvPr>
          <p:cNvPicPr>
            <a:picLocks noChangeAspect="1"/>
          </p:cNvPicPr>
          <p:nvPr userDrawn="1"/>
        </p:nvPicPr>
        <p:blipFill>
          <a:blip r:embed="rId2"/>
          <a:srcRect l="-1" t="1" r="10220" b="16098"/>
          <a:stretch>
            <a:fillRect/>
          </a:stretch>
        </p:blipFill>
        <p:spPr>
          <a:xfrm>
            <a:off x="11653431" y="6416233"/>
            <a:ext cx="535398" cy="370648"/>
          </a:xfrm>
          <a:prstGeom prst="rect">
            <a:avLst/>
          </a:prstGeom>
        </p:spPr>
      </p:pic>
      <p:pic>
        <p:nvPicPr>
          <p:cNvPr id="13" name="Picture 12">
            <a:extLst>
              <a:ext uri="{FF2B5EF4-FFF2-40B4-BE49-F238E27FC236}">
                <a16:creationId xmlns:a16="http://schemas.microsoft.com/office/drawing/2014/main" id="{6F07E985-511B-E14A-9A37-9A1CDCD5AA13}"/>
              </a:ext>
            </a:extLst>
          </p:cNvPr>
          <p:cNvPicPr>
            <a:picLocks noChangeAspect="1"/>
          </p:cNvPicPr>
          <p:nvPr userDrawn="1"/>
        </p:nvPicPr>
        <p:blipFill>
          <a:blip r:embed="rId3"/>
          <a:stretch>
            <a:fillRect/>
          </a:stretch>
        </p:blipFill>
        <p:spPr>
          <a:xfrm>
            <a:off x="125315" y="6543866"/>
            <a:ext cx="931585" cy="214265"/>
          </a:xfrm>
          <a:prstGeom prst="rect">
            <a:avLst/>
          </a:prstGeom>
        </p:spPr>
      </p:pic>
    </p:spTree>
    <p:extLst>
      <p:ext uri="{BB962C8B-B14F-4D97-AF65-F5344CB8AC3E}">
        <p14:creationId xmlns:p14="http://schemas.microsoft.com/office/powerpoint/2010/main" val="35499742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B002-A162-0A4C-B75A-2ABEC5334B92}"/>
              </a:ext>
            </a:extLst>
          </p:cNvPr>
          <p:cNvSpPr>
            <a:spLocks noGrp="1"/>
          </p:cNvSpPr>
          <p:nvPr>
            <p:ph type="title"/>
          </p:nvPr>
        </p:nvSpPr>
        <p:spPr>
          <a:xfrm>
            <a:off x="837985" y="2155977"/>
            <a:ext cx="10512861" cy="742731"/>
          </a:xfrm>
        </p:spPr>
        <p:txBody>
          <a:bodyPr anchor="b"/>
          <a:lstStyle>
            <a:lvl1pPr algn="r">
              <a:defRPr sz="5500" spc="0"/>
            </a:lvl1pPr>
          </a:lstStyle>
          <a:p>
            <a:r>
              <a:rPr lang="en-US"/>
              <a:t>Click to edit Master title style</a:t>
            </a:r>
          </a:p>
        </p:txBody>
      </p:sp>
      <p:pic>
        <p:nvPicPr>
          <p:cNvPr id="6" name="Picture 5">
            <a:extLst>
              <a:ext uri="{FF2B5EF4-FFF2-40B4-BE49-F238E27FC236}">
                <a16:creationId xmlns:a16="http://schemas.microsoft.com/office/drawing/2014/main" id="{668D69CC-7B88-0345-8E14-E4546591523C}"/>
              </a:ext>
            </a:extLst>
          </p:cNvPr>
          <p:cNvPicPr>
            <a:picLocks noChangeAspect="1"/>
          </p:cNvPicPr>
          <p:nvPr userDrawn="1"/>
        </p:nvPicPr>
        <p:blipFill>
          <a:blip r:embed="rId2"/>
          <a:stretch>
            <a:fillRect/>
          </a:stretch>
        </p:blipFill>
        <p:spPr>
          <a:xfrm>
            <a:off x="174489" y="6473310"/>
            <a:ext cx="796808" cy="228017"/>
          </a:xfrm>
          <a:prstGeom prst="rect">
            <a:avLst/>
          </a:prstGeom>
        </p:spPr>
      </p:pic>
      <p:pic>
        <p:nvPicPr>
          <p:cNvPr id="8" name="Picture 7">
            <a:extLst>
              <a:ext uri="{FF2B5EF4-FFF2-40B4-BE49-F238E27FC236}">
                <a16:creationId xmlns:a16="http://schemas.microsoft.com/office/drawing/2014/main" id="{2E14B573-6C03-E84A-9032-B7B7E81FBBFC}"/>
              </a:ext>
            </a:extLst>
          </p:cNvPr>
          <p:cNvPicPr>
            <a:picLocks noChangeAspect="1"/>
          </p:cNvPicPr>
          <p:nvPr userDrawn="1"/>
        </p:nvPicPr>
        <p:blipFill>
          <a:blip r:embed="rId3"/>
          <a:stretch>
            <a:fillRect/>
          </a:stretch>
        </p:blipFill>
        <p:spPr>
          <a:xfrm>
            <a:off x="11796668" y="6539505"/>
            <a:ext cx="309919" cy="213231"/>
          </a:xfrm>
          <a:prstGeom prst="rect">
            <a:avLst/>
          </a:prstGeom>
        </p:spPr>
      </p:pic>
      <p:sp>
        <p:nvSpPr>
          <p:cNvPr id="5" name="Rectangle 4">
            <a:extLst>
              <a:ext uri="{FF2B5EF4-FFF2-40B4-BE49-F238E27FC236}">
                <a16:creationId xmlns:a16="http://schemas.microsoft.com/office/drawing/2014/main" id="{BCD7792B-1675-4E49-8550-7A77554ABCB6}"/>
              </a:ext>
            </a:extLst>
          </p:cNvPr>
          <p:cNvSpPr/>
          <p:nvPr userDrawn="1"/>
        </p:nvSpPr>
        <p:spPr>
          <a:xfrm>
            <a:off x="2" y="2700874"/>
            <a:ext cx="12188825" cy="4157133"/>
          </a:xfrm>
          <a:prstGeom prst="rect">
            <a:avLst/>
          </a:prstGeom>
          <a:gradFill>
            <a:gsLst>
              <a:gs pos="0">
                <a:schemeClr val="accent2"/>
              </a:gs>
              <a:gs pos="56000">
                <a:srgbClr val="F25E4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3817" tIns="46909" rIns="93817" bIns="46909" rtlCol="0" anchor="ctr"/>
          <a:lstStyle/>
          <a:p>
            <a:pPr algn="ctr"/>
            <a:endParaRPr lang="en-US" dirty="0"/>
          </a:p>
        </p:txBody>
      </p:sp>
      <p:pic>
        <p:nvPicPr>
          <p:cNvPr id="7" name="Picture 6" descr="A picture containing clipart&#10;&#10;Description automatically generated">
            <a:extLst>
              <a:ext uri="{FF2B5EF4-FFF2-40B4-BE49-F238E27FC236}">
                <a16:creationId xmlns:a16="http://schemas.microsoft.com/office/drawing/2014/main" id="{E65BAE9C-93BD-694A-B360-9CA8FA09588A}"/>
              </a:ext>
            </a:extLst>
          </p:cNvPr>
          <p:cNvPicPr>
            <a:picLocks noChangeAspect="1"/>
          </p:cNvPicPr>
          <p:nvPr userDrawn="1"/>
        </p:nvPicPr>
        <p:blipFill>
          <a:blip r:embed="rId4"/>
          <a:srcRect l="-1" t="1" r="10220" b="16098"/>
          <a:stretch>
            <a:fillRect/>
          </a:stretch>
        </p:blipFill>
        <p:spPr>
          <a:xfrm>
            <a:off x="11653431" y="6416233"/>
            <a:ext cx="535398" cy="370648"/>
          </a:xfrm>
          <a:prstGeom prst="rect">
            <a:avLst/>
          </a:prstGeom>
        </p:spPr>
      </p:pic>
    </p:spTree>
    <p:extLst>
      <p:ext uri="{BB962C8B-B14F-4D97-AF65-F5344CB8AC3E}">
        <p14:creationId xmlns:p14="http://schemas.microsoft.com/office/powerpoint/2010/main" val="32552015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AF98E-86E5-0940-9C27-DB99CEA26F28}"/>
              </a:ext>
            </a:extLst>
          </p:cNvPr>
          <p:cNvSpPr/>
          <p:nvPr userDrawn="1"/>
        </p:nvSpPr>
        <p:spPr>
          <a:xfrm>
            <a:off x="2" y="1"/>
            <a:ext cx="12188825" cy="6858000"/>
          </a:xfrm>
          <a:prstGeom prst="rect">
            <a:avLst/>
          </a:prstGeom>
          <a:gradFill>
            <a:gsLst>
              <a:gs pos="0">
                <a:schemeClr val="accent2"/>
              </a:gs>
              <a:gs pos="56000">
                <a:srgbClr val="F25E4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3817" tIns="46909" rIns="93817" bIns="46909" rtlCol="0" anchor="ctr"/>
          <a:lstStyle/>
          <a:p>
            <a:pPr algn="ctr"/>
            <a:endParaRPr lang="en-US" dirty="0"/>
          </a:p>
        </p:txBody>
      </p:sp>
      <p:sp>
        <p:nvSpPr>
          <p:cNvPr id="2" name="Title 1">
            <a:extLst>
              <a:ext uri="{FF2B5EF4-FFF2-40B4-BE49-F238E27FC236}">
                <a16:creationId xmlns:a16="http://schemas.microsoft.com/office/drawing/2014/main" id="{287CB002-A162-0A4C-B75A-2ABEC5334B92}"/>
              </a:ext>
            </a:extLst>
          </p:cNvPr>
          <p:cNvSpPr>
            <a:spLocks noGrp="1"/>
          </p:cNvSpPr>
          <p:nvPr>
            <p:ph type="title" hasCustomPrompt="1"/>
          </p:nvPr>
        </p:nvSpPr>
        <p:spPr>
          <a:xfrm>
            <a:off x="1747668" y="1187783"/>
            <a:ext cx="8693499" cy="1528524"/>
          </a:xfrm>
        </p:spPr>
        <p:txBody>
          <a:bodyPr anchor="b"/>
          <a:lstStyle>
            <a:lvl1pPr algn="l">
              <a:defRPr sz="9800" spc="0">
                <a:ln w="15875">
                  <a:solidFill>
                    <a:schemeClr val="bg1"/>
                  </a:solidFill>
                </a:ln>
                <a:noFill/>
              </a:defRPr>
            </a:lvl1pPr>
          </a:lstStyle>
          <a:p>
            <a:r>
              <a:rPr lang="en-US"/>
              <a:t>elastic b2b</a:t>
            </a:r>
          </a:p>
        </p:txBody>
      </p:sp>
      <p:cxnSp>
        <p:nvCxnSpPr>
          <p:cNvPr id="5" name="Straight Arrow Connector 4">
            <a:extLst>
              <a:ext uri="{FF2B5EF4-FFF2-40B4-BE49-F238E27FC236}">
                <a16:creationId xmlns:a16="http://schemas.microsoft.com/office/drawing/2014/main" id="{968974A3-315F-4E4A-ABFA-065C7A89A7E4}"/>
              </a:ext>
            </a:extLst>
          </p:cNvPr>
          <p:cNvCxnSpPr/>
          <p:nvPr userDrawn="1"/>
        </p:nvCxnSpPr>
        <p:spPr>
          <a:xfrm>
            <a:off x="4" y="2786814"/>
            <a:ext cx="9087845" cy="0"/>
          </a:xfrm>
          <a:prstGeom prst="straightConnector1">
            <a:avLst/>
          </a:prstGeom>
          <a:ln w="19050" cap="rnd">
            <a:solidFill>
              <a:schemeClr val="bg1"/>
            </a:solidFill>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7" name="Picture 6" descr="A picture containing clipart&#10;&#10;Description automatically generated">
            <a:extLst>
              <a:ext uri="{FF2B5EF4-FFF2-40B4-BE49-F238E27FC236}">
                <a16:creationId xmlns:a16="http://schemas.microsoft.com/office/drawing/2014/main" id="{8E62EA25-CD79-D140-A7E5-61044BEE8836}"/>
              </a:ext>
            </a:extLst>
          </p:cNvPr>
          <p:cNvPicPr>
            <a:picLocks noChangeAspect="1"/>
          </p:cNvPicPr>
          <p:nvPr userDrawn="1"/>
        </p:nvPicPr>
        <p:blipFill>
          <a:blip r:embed="rId2"/>
          <a:srcRect l="-1" t="1" r="10220" b="16098"/>
          <a:stretch>
            <a:fillRect/>
          </a:stretch>
        </p:blipFill>
        <p:spPr>
          <a:xfrm>
            <a:off x="11653431" y="6416233"/>
            <a:ext cx="535398" cy="370648"/>
          </a:xfrm>
          <a:prstGeom prst="rect">
            <a:avLst/>
          </a:prstGeom>
        </p:spPr>
      </p:pic>
    </p:spTree>
    <p:extLst>
      <p:ext uri="{BB962C8B-B14F-4D97-AF65-F5344CB8AC3E}">
        <p14:creationId xmlns:p14="http://schemas.microsoft.com/office/powerpoint/2010/main" val="29961184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AF98E-86E5-0940-9C27-DB99CEA26F28}"/>
              </a:ext>
            </a:extLst>
          </p:cNvPr>
          <p:cNvSpPr/>
          <p:nvPr userDrawn="1"/>
        </p:nvSpPr>
        <p:spPr>
          <a:xfrm>
            <a:off x="2" y="1"/>
            <a:ext cx="12188825" cy="6858000"/>
          </a:xfrm>
          <a:prstGeom prst="rect">
            <a:avLst/>
          </a:prstGeom>
          <a:gradFill>
            <a:gsLst>
              <a:gs pos="0">
                <a:schemeClr val="accent2"/>
              </a:gs>
              <a:gs pos="56000">
                <a:srgbClr val="F25E4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3817" tIns="46909" rIns="93817" bIns="46909" rtlCol="0" anchor="ctr"/>
          <a:lstStyle/>
          <a:p>
            <a:pPr algn="ctr"/>
            <a:endParaRPr lang="en-US" dirty="0"/>
          </a:p>
        </p:txBody>
      </p:sp>
      <p:sp>
        <p:nvSpPr>
          <p:cNvPr id="7" name="Title 1">
            <a:extLst>
              <a:ext uri="{FF2B5EF4-FFF2-40B4-BE49-F238E27FC236}">
                <a16:creationId xmlns:a16="http://schemas.microsoft.com/office/drawing/2014/main" id="{1491A7F2-566E-C247-B7A3-4201DD712CF2}"/>
              </a:ext>
            </a:extLst>
          </p:cNvPr>
          <p:cNvSpPr>
            <a:spLocks noGrp="1"/>
          </p:cNvSpPr>
          <p:nvPr>
            <p:ph type="ctrTitle" hasCustomPrompt="1"/>
          </p:nvPr>
        </p:nvSpPr>
        <p:spPr>
          <a:xfrm>
            <a:off x="1179309" y="369329"/>
            <a:ext cx="9814077" cy="1193801"/>
          </a:xfrm>
        </p:spPr>
        <p:txBody>
          <a:bodyPr lIns="0" tIns="0" rIns="0" bIns="0" anchor="b">
            <a:noAutofit/>
          </a:bodyPr>
          <a:lstStyle>
            <a:lvl1pPr algn="l">
              <a:defRPr sz="4900" b="1" i="0" spc="308">
                <a:solidFill>
                  <a:schemeClr val="bg1"/>
                </a:solidFill>
                <a:latin typeface="Helvetica" pitchFamily="2" charset="0"/>
                <a:cs typeface="Arial" pitchFamily="34" charset="0"/>
              </a:defRPr>
            </a:lvl1pPr>
          </a:lstStyle>
          <a:p>
            <a:r>
              <a:rPr lang="en-US"/>
              <a:t>click to edit master title style</a:t>
            </a:r>
          </a:p>
        </p:txBody>
      </p:sp>
      <p:sp>
        <p:nvSpPr>
          <p:cNvPr id="10" name="Text Placeholder 3">
            <a:extLst>
              <a:ext uri="{FF2B5EF4-FFF2-40B4-BE49-F238E27FC236}">
                <a16:creationId xmlns:a16="http://schemas.microsoft.com/office/drawing/2014/main" id="{38110366-86A0-1745-8313-7651E798E46A}"/>
              </a:ext>
            </a:extLst>
          </p:cNvPr>
          <p:cNvSpPr>
            <a:spLocks noGrp="1"/>
          </p:cNvSpPr>
          <p:nvPr>
            <p:ph type="body" sz="quarter" idx="10" hasCustomPrompt="1"/>
          </p:nvPr>
        </p:nvSpPr>
        <p:spPr>
          <a:xfrm>
            <a:off x="1179308" y="1846735"/>
            <a:ext cx="2356823" cy="4195295"/>
          </a:xfrm>
          <a:ln>
            <a:solidFill>
              <a:schemeClr val="bg1"/>
            </a:solidFill>
          </a:ln>
        </p:spPr>
        <p:txBody>
          <a:bodyPr lIns="281452" tIns="1782531" rIns="281452" bIns="93817"/>
          <a:lstStyle>
            <a:lvl1pPr marL="0" indent="0">
              <a:buNone/>
              <a:defRPr sz="1600">
                <a:solidFill>
                  <a:schemeClr val="bg1"/>
                </a:solidFill>
              </a:defRPr>
            </a:lvl1pPr>
          </a:lstStyle>
          <a:p>
            <a:r>
              <a:rPr lang="en-US">
                <a:effectLst/>
                <a:latin typeface="Avenir Light" panose="020B0402020203020204" pitchFamily="34" charset="77"/>
              </a:rPr>
              <a:t>We believe the sales process should be collaborative and visually compelling, allowing manufacturers to sell product in the most effective and efficient manner.</a:t>
            </a:r>
          </a:p>
        </p:txBody>
      </p:sp>
      <p:sp>
        <p:nvSpPr>
          <p:cNvPr id="11" name="Text Placeholder 3">
            <a:extLst>
              <a:ext uri="{FF2B5EF4-FFF2-40B4-BE49-F238E27FC236}">
                <a16:creationId xmlns:a16="http://schemas.microsoft.com/office/drawing/2014/main" id="{FA12B61C-A584-9841-AC90-4B62DEEED991}"/>
              </a:ext>
            </a:extLst>
          </p:cNvPr>
          <p:cNvSpPr>
            <a:spLocks noGrp="1"/>
          </p:cNvSpPr>
          <p:nvPr>
            <p:ph type="body" sz="quarter" idx="11" hasCustomPrompt="1"/>
          </p:nvPr>
        </p:nvSpPr>
        <p:spPr>
          <a:xfrm>
            <a:off x="3662447" y="1846735"/>
            <a:ext cx="2356823" cy="4195295"/>
          </a:xfrm>
          <a:ln>
            <a:solidFill>
              <a:schemeClr val="bg1"/>
            </a:solidFill>
          </a:ln>
        </p:spPr>
        <p:txBody>
          <a:bodyPr lIns="281452" tIns="1782531" rIns="281452" bIns="93817"/>
          <a:lstStyle>
            <a:lvl1pPr marL="0" indent="0">
              <a:buNone/>
              <a:defRPr sz="1600">
                <a:solidFill>
                  <a:schemeClr val="bg1"/>
                </a:solidFill>
              </a:defRPr>
            </a:lvl1pPr>
          </a:lstStyle>
          <a:p>
            <a:r>
              <a:rPr lang="en-US">
                <a:effectLst/>
                <a:latin typeface="Avenir Light" panose="020B0402020203020204" pitchFamily="34" charset="77"/>
              </a:rPr>
              <a:t>We believe the sales process should be collaborative and visually compelling, allowing manufacturers to sell product in the most effective and efficient manner.</a:t>
            </a:r>
          </a:p>
        </p:txBody>
      </p:sp>
      <p:sp>
        <p:nvSpPr>
          <p:cNvPr id="12" name="Text Placeholder 3">
            <a:extLst>
              <a:ext uri="{FF2B5EF4-FFF2-40B4-BE49-F238E27FC236}">
                <a16:creationId xmlns:a16="http://schemas.microsoft.com/office/drawing/2014/main" id="{C875CE46-5252-854D-957E-9A98F3501FD4}"/>
              </a:ext>
            </a:extLst>
          </p:cNvPr>
          <p:cNvSpPr>
            <a:spLocks noGrp="1"/>
          </p:cNvSpPr>
          <p:nvPr>
            <p:ph type="body" sz="quarter" idx="12" hasCustomPrompt="1"/>
          </p:nvPr>
        </p:nvSpPr>
        <p:spPr>
          <a:xfrm>
            <a:off x="6149504" y="1846735"/>
            <a:ext cx="2356823" cy="4195295"/>
          </a:xfrm>
          <a:ln>
            <a:solidFill>
              <a:schemeClr val="bg1"/>
            </a:solidFill>
          </a:ln>
        </p:spPr>
        <p:txBody>
          <a:bodyPr lIns="281452" tIns="1782531" rIns="281452" bIns="93817"/>
          <a:lstStyle>
            <a:lvl1pPr marL="0" indent="0">
              <a:buNone/>
              <a:defRPr sz="1600">
                <a:solidFill>
                  <a:schemeClr val="bg1"/>
                </a:solidFill>
              </a:defRPr>
            </a:lvl1pPr>
          </a:lstStyle>
          <a:p>
            <a:r>
              <a:rPr lang="en-US">
                <a:effectLst/>
                <a:latin typeface="Avenir Light" panose="020B0402020203020204" pitchFamily="34" charset="77"/>
              </a:rPr>
              <a:t>We believe the sales process should be collaborative and visually compelling, allowing manufacturers to sell product in the most effective and efficient manner.</a:t>
            </a:r>
          </a:p>
        </p:txBody>
      </p:sp>
      <p:sp>
        <p:nvSpPr>
          <p:cNvPr id="13" name="Text Placeholder 3">
            <a:extLst>
              <a:ext uri="{FF2B5EF4-FFF2-40B4-BE49-F238E27FC236}">
                <a16:creationId xmlns:a16="http://schemas.microsoft.com/office/drawing/2014/main" id="{5DD8BE95-C705-A541-AD76-489CD1074496}"/>
              </a:ext>
            </a:extLst>
          </p:cNvPr>
          <p:cNvSpPr>
            <a:spLocks noGrp="1"/>
          </p:cNvSpPr>
          <p:nvPr>
            <p:ph type="body" sz="quarter" idx="13" hasCustomPrompt="1"/>
          </p:nvPr>
        </p:nvSpPr>
        <p:spPr>
          <a:xfrm>
            <a:off x="8636563" y="1846735"/>
            <a:ext cx="2356823" cy="4195295"/>
          </a:xfrm>
          <a:ln>
            <a:solidFill>
              <a:schemeClr val="bg1"/>
            </a:solidFill>
          </a:ln>
        </p:spPr>
        <p:txBody>
          <a:bodyPr lIns="281452" tIns="1782531" rIns="281452" bIns="93817"/>
          <a:lstStyle>
            <a:lvl1pPr marL="0" indent="0">
              <a:buNone/>
              <a:defRPr sz="1600">
                <a:solidFill>
                  <a:schemeClr val="bg1"/>
                </a:solidFill>
              </a:defRPr>
            </a:lvl1pPr>
          </a:lstStyle>
          <a:p>
            <a:r>
              <a:rPr lang="en-US">
                <a:effectLst/>
                <a:latin typeface="Avenir Light" panose="020B0402020203020204" pitchFamily="34" charset="77"/>
              </a:rPr>
              <a:t>We believe the sales process should be collaborative and visually compelling, allowing manufacturers to sell product in the most effective and efficient manner.</a:t>
            </a:r>
          </a:p>
        </p:txBody>
      </p:sp>
      <p:pic>
        <p:nvPicPr>
          <p:cNvPr id="14" name="Picture 13" descr="A close up of a logo&#10;&#10;Description automatically generated">
            <a:extLst>
              <a:ext uri="{FF2B5EF4-FFF2-40B4-BE49-F238E27FC236}">
                <a16:creationId xmlns:a16="http://schemas.microsoft.com/office/drawing/2014/main" id="{61553868-8250-3549-A50D-AC464372785B}"/>
              </a:ext>
            </a:extLst>
          </p:cNvPr>
          <p:cNvPicPr>
            <a:picLocks noChangeAspect="1"/>
          </p:cNvPicPr>
          <p:nvPr userDrawn="1"/>
        </p:nvPicPr>
        <p:blipFill>
          <a:blip r:embed="rId2"/>
          <a:stretch>
            <a:fillRect/>
          </a:stretch>
        </p:blipFill>
        <p:spPr>
          <a:xfrm>
            <a:off x="1788149" y="2115673"/>
            <a:ext cx="1139142" cy="1106766"/>
          </a:xfrm>
          <a:prstGeom prst="rect">
            <a:avLst/>
          </a:prstGeom>
        </p:spPr>
      </p:pic>
      <p:pic>
        <p:nvPicPr>
          <p:cNvPr id="15" name="Picture 14" descr="A close up of a logo&#10;&#10;Description automatically generated">
            <a:extLst>
              <a:ext uri="{FF2B5EF4-FFF2-40B4-BE49-F238E27FC236}">
                <a16:creationId xmlns:a16="http://schemas.microsoft.com/office/drawing/2014/main" id="{D7DFCEC4-0240-5F48-BB56-5CFC8A3CBBA0}"/>
              </a:ext>
            </a:extLst>
          </p:cNvPr>
          <p:cNvPicPr>
            <a:picLocks noChangeAspect="1"/>
          </p:cNvPicPr>
          <p:nvPr userDrawn="1"/>
        </p:nvPicPr>
        <p:blipFill>
          <a:blip r:embed="rId2"/>
          <a:stretch>
            <a:fillRect/>
          </a:stretch>
        </p:blipFill>
        <p:spPr>
          <a:xfrm>
            <a:off x="4271284" y="2115671"/>
            <a:ext cx="1139142" cy="1106766"/>
          </a:xfrm>
          <a:prstGeom prst="rect">
            <a:avLst/>
          </a:prstGeom>
        </p:spPr>
      </p:pic>
      <p:pic>
        <p:nvPicPr>
          <p:cNvPr id="16" name="Picture 15" descr="A close up of a logo&#10;&#10;Description automatically generated">
            <a:extLst>
              <a:ext uri="{FF2B5EF4-FFF2-40B4-BE49-F238E27FC236}">
                <a16:creationId xmlns:a16="http://schemas.microsoft.com/office/drawing/2014/main" id="{29A5A4E8-1571-E049-93F3-02AEF2C5ECCD}"/>
              </a:ext>
            </a:extLst>
          </p:cNvPr>
          <p:cNvPicPr>
            <a:picLocks noChangeAspect="1"/>
          </p:cNvPicPr>
          <p:nvPr userDrawn="1"/>
        </p:nvPicPr>
        <p:blipFill>
          <a:blip r:embed="rId2"/>
          <a:stretch>
            <a:fillRect/>
          </a:stretch>
        </p:blipFill>
        <p:spPr>
          <a:xfrm>
            <a:off x="6758344" y="2115670"/>
            <a:ext cx="1139142" cy="1106766"/>
          </a:xfrm>
          <a:prstGeom prst="rect">
            <a:avLst/>
          </a:prstGeom>
        </p:spPr>
      </p:pic>
      <p:pic>
        <p:nvPicPr>
          <p:cNvPr id="17" name="Picture 16" descr="A close up of a logo&#10;&#10;Description automatically generated">
            <a:extLst>
              <a:ext uri="{FF2B5EF4-FFF2-40B4-BE49-F238E27FC236}">
                <a16:creationId xmlns:a16="http://schemas.microsoft.com/office/drawing/2014/main" id="{668D5B29-7C63-974C-A898-5FD3A1EF7072}"/>
              </a:ext>
            </a:extLst>
          </p:cNvPr>
          <p:cNvPicPr>
            <a:picLocks noChangeAspect="1"/>
          </p:cNvPicPr>
          <p:nvPr userDrawn="1"/>
        </p:nvPicPr>
        <p:blipFill>
          <a:blip r:embed="rId2"/>
          <a:stretch>
            <a:fillRect/>
          </a:stretch>
        </p:blipFill>
        <p:spPr>
          <a:xfrm>
            <a:off x="9245401" y="2115669"/>
            <a:ext cx="1139142" cy="1106766"/>
          </a:xfrm>
          <a:prstGeom prst="rect">
            <a:avLst/>
          </a:prstGeom>
        </p:spPr>
      </p:pic>
      <p:pic>
        <p:nvPicPr>
          <p:cNvPr id="18" name="Picture 17" descr="A picture containing clipart&#10;&#10;Description automatically generated">
            <a:extLst>
              <a:ext uri="{FF2B5EF4-FFF2-40B4-BE49-F238E27FC236}">
                <a16:creationId xmlns:a16="http://schemas.microsoft.com/office/drawing/2014/main" id="{2724D346-3218-2F4C-A162-08B1737C73CF}"/>
              </a:ext>
            </a:extLst>
          </p:cNvPr>
          <p:cNvPicPr>
            <a:picLocks noChangeAspect="1"/>
          </p:cNvPicPr>
          <p:nvPr userDrawn="1"/>
        </p:nvPicPr>
        <p:blipFill>
          <a:blip r:embed="rId3"/>
          <a:srcRect l="-1" t="1" r="10220" b="16098"/>
          <a:stretch>
            <a:fillRect/>
          </a:stretch>
        </p:blipFill>
        <p:spPr>
          <a:xfrm>
            <a:off x="11653431" y="6416233"/>
            <a:ext cx="535398" cy="370648"/>
          </a:xfrm>
          <a:prstGeom prst="rect">
            <a:avLst/>
          </a:prstGeom>
        </p:spPr>
      </p:pic>
    </p:spTree>
    <p:extLst>
      <p:ext uri="{BB962C8B-B14F-4D97-AF65-F5344CB8AC3E}">
        <p14:creationId xmlns:p14="http://schemas.microsoft.com/office/powerpoint/2010/main" val="356308414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D97F49-303B-A049-923F-9380C29C98A3}"/>
              </a:ext>
            </a:extLst>
          </p:cNvPr>
          <p:cNvPicPr>
            <a:picLocks noChangeAspect="1"/>
          </p:cNvPicPr>
          <p:nvPr userDrawn="1"/>
        </p:nvPicPr>
        <p:blipFill>
          <a:blip r:embed="rId2"/>
          <a:stretch>
            <a:fillRect/>
          </a:stretch>
        </p:blipFill>
        <p:spPr>
          <a:xfrm>
            <a:off x="174489" y="6473310"/>
            <a:ext cx="796808" cy="228017"/>
          </a:xfrm>
          <a:prstGeom prst="rect">
            <a:avLst/>
          </a:prstGeom>
        </p:spPr>
      </p:pic>
      <p:pic>
        <p:nvPicPr>
          <p:cNvPr id="5" name="Picture 4">
            <a:extLst>
              <a:ext uri="{FF2B5EF4-FFF2-40B4-BE49-F238E27FC236}">
                <a16:creationId xmlns:a16="http://schemas.microsoft.com/office/drawing/2014/main" id="{2F85E1E7-8B68-8648-B8A9-FA2D7E92E78A}"/>
              </a:ext>
            </a:extLst>
          </p:cNvPr>
          <p:cNvPicPr>
            <a:picLocks noChangeAspect="1"/>
          </p:cNvPicPr>
          <p:nvPr userDrawn="1"/>
        </p:nvPicPr>
        <p:blipFill>
          <a:blip r:embed="rId3"/>
          <a:stretch>
            <a:fillRect/>
          </a:stretch>
        </p:blipFill>
        <p:spPr>
          <a:xfrm>
            <a:off x="11796668" y="6539505"/>
            <a:ext cx="309919" cy="213231"/>
          </a:xfrm>
          <a:prstGeom prst="rect">
            <a:avLst/>
          </a:prstGeom>
        </p:spPr>
      </p:pic>
      <p:sp>
        <p:nvSpPr>
          <p:cNvPr id="6" name="Rectangle 5">
            <a:extLst>
              <a:ext uri="{FF2B5EF4-FFF2-40B4-BE49-F238E27FC236}">
                <a16:creationId xmlns:a16="http://schemas.microsoft.com/office/drawing/2014/main" id="{DB9CE57B-BCA7-EA4B-8495-83257400BA81}"/>
              </a:ext>
            </a:extLst>
          </p:cNvPr>
          <p:cNvSpPr/>
          <p:nvPr userDrawn="1"/>
        </p:nvSpPr>
        <p:spPr>
          <a:xfrm>
            <a:off x="1" y="0"/>
            <a:ext cx="6094412" cy="6858000"/>
          </a:xfrm>
          <a:prstGeom prst="rect">
            <a:avLst/>
          </a:prstGeom>
          <a:gradFill>
            <a:gsLst>
              <a:gs pos="0">
                <a:schemeClr val="accent2"/>
              </a:gs>
              <a:gs pos="56000">
                <a:srgbClr val="F25E4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panose="02000503020000020003" pitchFamily="2" charset="0"/>
            </a:endParaRPr>
          </a:p>
        </p:txBody>
      </p:sp>
    </p:spTree>
    <p:extLst>
      <p:ext uri="{BB962C8B-B14F-4D97-AF65-F5344CB8AC3E}">
        <p14:creationId xmlns:p14="http://schemas.microsoft.com/office/powerpoint/2010/main" val="32917530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3AF98E-86E5-0940-9C27-DB99CEA26F28}"/>
              </a:ext>
            </a:extLst>
          </p:cNvPr>
          <p:cNvSpPr/>
          <p:nvPr userDrawn="1"/>
        </p:nvSpPr>
        <p:spPr>
          <a:xfrm>
            <a:off x="0" y="1"/>
            <a:ext cx="12188825" cy="6858000"/>
          </a:xfrm>
          <a:prstGeom prst="rect">
            <a:avLst/>
          </a:prstGeom>
          <a:gradFill>
            <a:gsLst>
              <a:gs pos="0">
                <a:schemeClr val="accent2"/>
              </a:gs>
              <a:gs pos="56000">
                <a:srgbClr val="F25E4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a:extLst>
              <a:ext uri="{FF2B5EF4-FFF2-40B4-BE49-F238E27FC236}">
                <a16:creationId xmlns:a16="http://schemas.microsoft.com/office/drawing/2014/main" id="{287CB002-A162-0A4C-B75A-2ABEC5334B92}"/>
              </a:ext>
            </a:extLst>
          </p:cNvPr>
          <p:cNvSpPr>
            <a:spLocks noGrp="1"/>
          </p:cNvSpPr>
          <p:nvPr>
            <p:ph type="title" hasCustomPrompt="1"/>
          </p:nvPr>
        </p:nvSpPr>
        <p:spPr>
          <a:xfrm>
            <a:off x="1747663" y="1187783"/>
            <a:ext cx="8693499" cy="1528523"/>
          </a:xfrm>
        </p:spPr>
        <p:txBody>
          <a:bodyPr anchor="b"/>
          <a:lstStyle>
            <a:lvl1pPr algn="l">
              <a:defRPr sz="9597" spc="0">
                <a:ln w="0">
                  <a:solidFill>
                    <a:schemeClr val="bg1"/>
                  </a:solidFill>
                </a:ln>
                <a:noFill/>
              </a:defRPr>
            </a:lvl1pPr>
          </a:lstStyle>
          <a:p>
            <a:r>
              <a:rPr lang="en-US"/>
              <a:t>Elastic B2B</a:t>
            </a:r>
          </a:p>
        </p:txBody>
      </p:sp>
      <p:pic>
        <p:nvPicPr>
          <p:cNvPr id="7" name="Picture 6" descr="A picture containing clipart&#10;&#10;Description automatically generated">
            <a:extLst>
              <a:ext uri="{FF2B5EF4-FFF2-40B4-BE49-F238E27FC236}">
                <a16:creationId xmlns:a16="http://schemas.microsoft.com/office/drawing/2014/main" id="{87556371-5764-BD45-81CC-D3BA5B8128E7}"/>
              </a:ext>
            </a:extLst>
          </p:cNvPr>
          <p:cNvPicPr>
            <a:picLocks noChangeAspect="1"/>
          </p:cNvPicPr>
          <p:nvPr userDrawn="1"/>
        </p:nvPicPr>
        <p:blipFill>
          <a:blip r:embed="rId2"/>
          <a:srcRect l="-1" t="1" r="10220" b="16098"/>
          <a:stretch>
            <a:fillRect/>
          </a:stretch>
        </p:blipFill>
        <p:spPr>
          <a:xfrm>
            <a:off x="11653431" y="6416233"/>
            <a:ext cx="535398" cy="370648"/>
          </a:xfrm>
          <a:prstGeom prst="rect">
            <a:avLst/>
          </a:prstGeom>
        </p:spPr>
      </p:pic>
    </p:spTree>
    <p:extLst>
      <p:ext uri="{BB962C8B-B14F-4D97-AF65-F5344CB8AC3E}">
        <p14:creationId xmlns:p14="http://schemas.microsoft.com/office/powerpoint/2010/main" val="4968465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5856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A58B09-EA75-E143-A5C9-9C6A07FC1083}"/>
              </a:ext>
            </a:extLst>
          </p:cNvPr>
          <p:cNvPicPr>
            <a:picLocks noChangeAspect="1"/>
          </p:cNvPicPr>
          <p:nvPr userDrawn="1"/>
        </p:nvPicPr>
        <p:blipFill>
          <a:blip r:embed="rId2"/>
          <a:stretch>
            <a:fillRect/>
          </a:stretch>
        </p:blipFill>
        <p:spPr>
          <a:xfrm>
            <a:off x="461814" y="2052617"/>
            <a:ext cx="6290307" cy="2335324"/>
          </a:xfrm>
          <a:prstGeom prst="rect">
            <a:avLst/>
          </a:prstGeom>
        </p:spPr>
      </p:pic>
      <p:sp>
        <p:nvSpPr>
          <p:cNvPr id="13" name="Rectangle 12">
            <a:extLst>
              <a:ext uri="{FF2B5EF4-FFF2-40B4-BE49-F238E27FC236}">
                <a16:creationId xmlns:a16="http://schemas.microsoft.com/office/drawing/2014/main" id="{8D111F75-1A3C-104C-B2C6-33AD4A4E5116}"/>
              </a:ext>
            </a:extLst>
          </p:cNvPr>
          <p:cNvSpPr/>
          <p:nvPr userDrawn="1"/>
        </p:nvSpPr>
        <p:spPr>
          <a:xfrm>
            <a:off x="6752122" y="1607620"/>
            <a:ext cx="4618243" cy="3477875"/>
          </a:xfrm>
          <a:prstGeom prst="rect">
            <a:avLst/>
          </a:prstGeom>
        </p:spPr>
        <p:txBody>
          <a:bodyPr wrap="square">
            <a:spAutoFit/>
          </a:bodyPr>
          <a:lstStyle/>
          <a:p>
            <a:pPr marL="0" marR="0" lvl="0" indent="0" algn="l" defTabSz="938174" rtl="0" eaLnBrk="1" fontAlgn="auto" latinLnBrk="0" hangingPunct="1">
              <a:lnSpc>
                <a:spcPct val="100000"/>
              </a:lnSpc>
              <a:spcBef>
                <a:spcPct val="0"/>
              </a:spcBef>
              <a:spcAft>
                <a:spcPct val="0"/>
              </a:spcAft>
              <a:buClrTx/>
              <a:buSzTx/>
              <a:buFontTx/>
              <a:buNone/>
              <a:defRPr/>
            </a:pPr>
            <a:r>
              <a:rPr lang="en-US" sz="2200" dirty="0">
                <a:solidFill>
                  <a:schemeClr val="bg1">
                    <a:lumMod val="50000"/>
                  </a:schemeClr>
                </a:solidFill>
                <a:latin typeface="Avenir Light" panose="020B0402020203020204" pitchFamily="34" charset="77"/>
              </a:rPr>
              <a:t>Powered by Emerald, Elastic Suite is the most globally-adopted B2B ecommerce platform, offering efficient sales tools and robust merchandising solutions for brands of all sizes, in all verticals. By building relationships between brands and retailers, Elastic is leading the way for 365 digital commerce.</a:t>
            </a:r>
            <a:endParaRPr lang="en-US" sz="2200" dirty="0">
              <a:solidFill>
                <a:schemeClr val="bg1">
                  <a:lumMod val="50000"/>
                </a:schemeClr>
              </a:solidFill>
              <a:highlight>
                <a:srgbClr val="FFFF00"/>
              </a:highlight>
              <a:latin typeface="Avenir Light" panose="020B0402020203020204" pitchFamily="34" charset="77"/>
            </a:endParaRPr>
          </a:p>
        </p:txBody>
      </p:sp>
    </p:spTree>
    <p:extLst>
      <p:ext uri="{BB962C8B-B14F-4D97-AF65-F5344CB8AC3E}">
        <p14:creationId xmlns:p14="http://schemas.microsoft.com/office/powerpoint/2010/main" val="5751888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1C987E-D2B7-9744-B3D0-B5A95F78F548}"/>
              </a:ext>
            </a:extLst>
          </p:cNvPr>
          <p:cNvSpPr/>
          <p:nvPr userDrawn="1"/>
        </p:nvSpPr>
        <p:spPr>
          <a:xfrm>
            <a:off x="4212873" y="1129558"/>
            <a:ext cx="3782120" cy="3675529"/>
          </a:xfrm>
          <a:prstGeom prst="rect">
            <a:avLst/>
          </a:prstGeom>
          <a:noFill/>
          <a:l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lIns="93817" tIns="46909" rIns="93817" bIns="46909" rtlCol="0" anchor="ctr"/>
          <a:lstStyle/>
          <a:p>
            <a:pPr algn="ctr"/>
            <a:endParaRPr lang="en-US" dirty="0"/>
          </a:p>
        </p:txBody>
      </p:sp>
      <p:pic>
        <p:nvPicPr>
          <p:cNvPr id="11" name="Picture 10">
            <a:extLst>
              <a:ext uri="{FF2B5EF4-FFF2-40B4-BE49-F238E27FC236}">
                <a16:creationId xmlns:a16="http://schemas.microsoft.com/office/drawing/2014/main" id="{D8ACC956-4ECC-374F-8218-EBFC5CB7256D}"/>
              </a:ext>
            </a:extLst>
          </p:cNvPr>
          <p:cNvPicPr>
            <a:picLocks noChangeAspect="1"/>
          </p:cNvPicPr>
          <p:nvPr userDrawn="1"/>
        </p:nvPicPr>
        <p:blipFill>
          <a:blip r:embed="rId2"/>
          <a:stretch>
            <a:fillRect/>
          </a:stretch>
        </p:blipFill>
        <p:spPr>
          <a:xfrm>
            <a:off x="3308237" y="2221919"/>
            <a:ext cx="5591396" cy="1430457"/>
          </a:xfrm>
          <a:prstGeom prst="rect">
            <a:avLst/>
          </a:prstGeom>
        </p:spPr>
      </p:pic>
      <p:sp>
        <p:nvSpPr>
          <p:cNvPr id="12" name="TextBox 11">
            <a:extLst>
              <a:ext uri="{FF2B5EF4-FFF2-40B4-BE49-F238E27FC236}">
                <a16:creationId xmlns:a16="http://schemas.microsoft.com/office/drawing/2014/main" id="{198A0A59-7570-074E-A81A-526E6C14AC93}"/>
              </a:ext>
            </a:extLst>
          </p:cNvPr>
          <p:cNvSpPr txBox="1"/>
          <p:nvPr userDrawn="1"/>
        </p:nvSpPr>
        <p:spPr>
          <a:xfrm>
            <a:off x="4826363" y="5273716"/>
            <a:ext cx="2555138" cy="215444"/>
          </a:xfrm>
          <a:prstGeom prst="rect">
            <a:avLst/>
          </a:prstGeom>
          <a:noFill/>
        </p:spPr>
        <p:txBody>
          <a:bodyPr wrap="none" lIns="0" tIns="0" rIns="0" bIns="0" rtlCol="0">
            <a:spAutoFit/>
          </a:bodyPr>
          <a:lstStyle/>
          <a:p>
            <a:pPr algn="ctr"/>
            <a:r>
              <a:rPr lang="en-US" sz="1400" kern="1700" spc="698" baseline="0" dirty="0">
                <a:solidFill>
                  <a:srgbClr val="F25E4F"/>
                </a:solidFill>
                <a:latin typeface="Avenir Light" panose="020B0402020203020204" pitchFamily="34" charset="77"/>
              </a:rPr>
              <a:t>BEST IN CLASS B2B SOLUTION</a:t>
            </a:r>
          </a:p>
        </p:txBody>
      </p:sp>
    </p:spTree>
    <p:extLst>
      <p:ext uri="{BB962C8B-B14F-4D97-AF65-F5344CB8AC3E}">
        <p14:creationId xmlns:p14="http://schemas.microsoft.com/office/powerpoint/2010/main" val="32454563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8131-2004-1F46-8513-9BA980BD856A}"/>
              </a:ext>
            </a:extLst>
          </p:cNvPr>
          <p:cNvSpPr>
            <a:spLocks noGrp="1"/>
          </p:cNvSpPr>
          <p:nvPr>
            <p:ph type="ctrTitle" hasCustomPrompt="1"/>
          </p:nvPr>
        </p:nvSpPr>
        <p:spPr>
          <a:xfrm>
            <a:off x="995307" y="369329"/>
            <a:ext cx="9998079" cy="1193801"/>
          </a:xfrm>
        </p:spPr>
        <p:txBody>
          <a:bodyPr lIns="0" tIns="0" rIns="0" bIns="0" anchor="b">
            <a:noAutofit/>
          </a:bodyPr>
          <a:lstStyle>
            <a:lvl1pPr algn="l">
              <a:defRPr sz="4900" b="1" i="0" spc="308">
                <a:solidFill>
                  <a:srgbClr val="F25E4F"/>
                </a:solidFill>
                <a:latin typeface="Helvetica" pitchFamily="2" charset="0"/>
                <a:cs typeface="Arial" pitchFamily="34" charset="0"/>
              </a:defRPr>
            </a:lvl1pPr>
          </a:lstStyle>
          <a:p>
            <a:r>
              <a:rPr lang="en-US"/>
              <a:t>click to edit master title style</a:t>
            </a:r>
          </a:p>
        </p:txBody>
      </p:sp>
      <p:cxnSp>
        <p:nvCxnSpPr>
          <p:cNvPr id="10" name="Straight Arrow Connector 9">
            <a:extLst>
              <a:ext uri="{FF2B5EF4-FFF2-40B4-BE49-F238E27FC236}">
                <a16:creationId xmlns:a16="http://schemas.microsoft.com/office/drawing/2014/main" id="{09A2096F-3C25-9145-83F9-908254DD232B}"/>
              </a:ext>
            </a:extLst>
          </p:cNvPr>
          <p:cNvCxnSpPr/>
          <p:nvPr userDrawn="1"/>
        </p:nvCxnSpPr>
        <p:spPr>
          <a:xfrm flipH="1" flipV="1">
            <a:off x="1309474" y="1791735"/>
            <a:ext cx="0" cy="5066269"/>
          </a:xfrm>
          <a:prstGeom prst="straightConnector1">
            <a:avLst/>
          </a:prstGeom>
          <a:ln w="19050" cap="rnd">
            <a:solidFill>
              <a:srgbClr val="F25E4F"/>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19173F63-2AA4-0645-9A4B-BDC5A747A912}"/>
              </a:ext>
            </a:extLst>
          </p:cNvPr>
          <p:cNvSpPr>
            <a:spLocks noGrp="1"/>
          </p:cNvSpPr>
          <p:nvPr>
            <p:ph type="body" sz="quarter" idx="10" hasCustomPrompt="1"/>
          </p:nvPr>
        </p:nvSpPr>
        <p:spPr>
          <a:xfrm>
            <a:off x="1735909" y="2142753"/>
            <a:ext cx="9257476" cy="3881439"/>
          </a:xfrm>
        </p:spPr>
        <p:txBody>
          <a:bodyPr/>
          <a:lstStyle>
            <a:lvl1pPr marL="0" marR="0" indent="0" algn="l" defTabSz="938174" rtl="0" eaLnBrk="1" fontAlgn="auto" latinLnBrk="0" hangingPunct="1">
              <a:lnSpc>
                <a:spcPct val="90000"/>
              </a:lnSpc>
              <a:spcBef>
                <a:spcPts val="1026"/>
              </a:spcBef>
              <a:spcAft>
                <a:spcPct val="0"/>
              </a:spcAft>
              <a:buClr>
                <a:srgbClr val="F25E4F"/>
              </a:buClr>
              <a:buSzTx/>
              <a:buFont typeface="Arial" pitchFamily="34" charset="0"/>
              <a:buNone/>
              <a:defRPr/>
            </a:lvl1pPr>
          </a:lstStyle>
          <a:p>
            <a:pPr marL="0" marR="0" lvl="0" indent="0" algn="l" defTabSz="938174" rtl="0" eaLnBrk="1" fontAlgn="auto" latinLnBrk="0" hangingPunct="1">
              <a:lnSpc>
                <a:spcPct val="90000"/>
              </a:lnSpc>
              <a:spcBef>
                <a:spcPts val="1026"/>
              </a:spcBef>
              <a:spcAft>
                <a:spcPct val="0"/>
              </a:spcAft>
              <a:buClr>
                <a:srgbClr val="F25E4F"/>
              </a:buClr>
              <a:buSzTx/>
              <a:buFont typeface="Arial" pitchFamily="34" charset="0"/>
              <a:buNone/>
              <a:defRPr/>
            </a:pPr>
            <a:r>
              <a:rPr kumimoji="0" lang="en-US" sz="1600" b="1" i="0" u="none" strike="noStrike" kern="1200" cap="none" spc="0" normalizeH="0" baseline="0" noProof="0">
                <a:ln>
                  <a:noFill/>
                </a:ln>
                <a:solidFill>
                  <a:prstClr val="black"/>
                </a:solidFill>
                <a:effectLst/>
                <a:uLnTx/>
                <a:uFillTx/>
                <a:latin typeface="Avenir" panose="02000503020000020003" pitchFamily="2" charset="0"/>
                <a:ea typeface="+mn-ea"/>
                <a:cs typeface="+mn-cs"/>
              </a:rPr>
              <a:t>Customer Service: </a:t>
            </a:r>
            <a:endParaRPr kumimoji="0" lang="en-US" sz="1600" b="0" i="0" u="none" strike="noStrike" kern="1200" cap="none" spc="0" normalizeH="0" baseline="0" noProof="0">
              <a:ln>
                <a:noFill/>
              </a:ln>
              <a:solidFill>
                <a:prstClr val="black"/>
              </a:solidFill>
              <a:effectLst/>
              <a:uLnTx/>
              <a:uFillTx/>
              <a:latin typeface="Avenir" panose="02000503020000020003" pitchFamily="2" charset="0"/>
              <a:ea typeface="+mn-ea"/>
              <a:cs typeface="+mn-cs"/>
            </a:endParaRPr>
          </a:p>
          <a:p>
            <a:pPr marL="0" marR="0" lvl="0" indent="0" algn="l" defTabSz="938174" rtl="0" eaLnBrk="1" fontAlgn="auto" latinLnBrk="0" hangingPunct="1">
              <a:lnSpc>
                <a:spcPct val="90000"/>
              </a:lnSpc>
              <a:spcBef>
                <a:spcPts val="1026"/>
              </a:spcBef>
              <a:spcAft>
                <a:spcPct val="0"/>
              </a:spcAft>
              <a:buClr>
                <a:srgbClr val="F25E4F"/>
              </a:buClr>
              <a:buSzTx/>
              <a:buFont typeface="Arial" pitchFamily="34" charset="0"/>
              <a:buNone/>
              <a:defRPr/>
            </a:pPr>
            <a:r>
              <a:rPr kumimoji="0" lang="en-US" sz="1600" b="0" i="0" u="none" strike="noStrike" kern="1200" cap="none" spc="0" normalizeH="0" baseline="0" noProof="0">
                <a:ln>
                  <a:noFill/>
                </a:ln>
                <a:solidFill>
                  <a:prstClr val="white">
                    <a:lumMod val="65000"/>
                  </a:prstClr>
                </a:solidFill>
                <a:effectLst/>
                <a:uLnTx/>
                <a:uFillTx/>
                <a:latin typeface="Avenir" panose="02000503020000020003" pitchFamily="2" charset="0"/>
                <a:ea typeface="+mn-ea"/>
                <a:cs typeface="+mn-cs"/>
              </a:rPr>
              <a:t>We will extend our customer service focus to ensure you are fully supported through this transition.</a:t>
            </a:r>
          </a:p>
          <a:p>
            <a:pPr marL="0" marR="0" lvl="0" indent="0" algn="l" defTabSz="938174" rtl="0" eaLnBrk="1" fontAlgn="auto" latinLnBrk="0" hangingPunct="1">
              <a:lnSpc>
                <a:spcPct val="90000"/>
              </a:lnSpc>
              <a:spcBef>
                <a:spcPts val="1026"/>
              </a:spcBef>
              <a:spcAft>
                <a:spcPct val="0"/>
              </a:spcAft>
              <a:buClr>
                <a:srgbClr val="F25E4F"/>
              </a:buClr>
              <a:buSzTx/>
              <a:buFont typeface="Arial" pitchFamily="34" charset="0"/>
              <a:buNone/>
              <a:defRPr/>
            </a:pPr>
            <a:r>
              <a:rPr kumimoji="0" lang="en-US" sz="1600" b="1" i="0" u="none" strike="noStrike" kern="1200" cap="none" spc="0" normalizeH="0" baseline="0" noProof="0">
                <a:ln>
                  <a:noFill/>
                </a:ln>
                <a:solidFill>
                  <a:prstClr val="black"/>
                </a:solidFill>
                <a:effectLst/>
                <a:uLnTx/>
                <a:uFillTx/>
                <a:latin typeface="Avenir" panose="02000503020000020003" pitchFamily="2" charset="0"/>
                <a:ea typeface="+mn-ea"/>
                <a:cs typeface="+mn-cs"/>
              </a:rPr>
              <a:t>Platform Support: </a:t>
            </a:r>
            <a:endParaRPr kumimoji="0" lang="en-US" sz="1600" b="0" i="0" u="none" strike="noStrike" kern="1200" cap="none" spc="0" normalizeH="0" baseline="0" noProof="0">
              <a:ln>
                <a:noFill/>
              </a:ln>
              <a:solidFill>
                <a:prstClr val="black"/>
              </a:solidFill>
              <a:effectLst/>
              <a:uLnTx/>
              <a:uFillTx/>
              <a:latin typeface="Avenir" panose="02000503020000020003" pitchFamily="2" charset="0"/>
              <a:ea typeface="+mn-ea"/>
              <a:cs typeface="+mn-cs"/>
            </a:endParaRPr>
          </a:p>
          <a:p>
            <a:pPr marL="0" marR="0" lvl="0" indent="0" algn="l" defTabSz="938174" rtl="0" eaLnBrk="1" fontAlgn="auto" latinLnBrk="0" hangingPunct="1">
              <a:lnSpc>
                <a:spcPct val="90000"/>
              </a:lnSpc>
              <a:spcBef>
                <a:spcPts val="1026"/>
              </a:spcBef>
              <a:spcAft>
                <a:spcPct val="0"/>
              </a:spcAft>
              <a:buClr>
                <a:srgbClr val="F25E4F"/>
              </a:buClr>
              <a:buSzTx/>
              <a:buFont typeface="Arial" pitchFamily="34" charset="0"/>
              <a:buNone/>
              <a:defRPr/>
            </a:pPr>
            <a:r>
              <a:rPr kumimoji="0" lang="en-US" sz="1600" b="0" i="0" u="none" strike="noStrike" kern="1200" cap="none" spc="0" normalizeH="0" baseline="0" noProof="0">
                <a:ln>
                  <a:noFill/>
                </a:ln>
                <a:solidFill>
                  <a:prstClr val="white">
                    <a:lumMod val="65000"/>
                  </a:prstClr>
                </a:solidFill>
                <a:effectLst/>
                <a:uLnTx/>
                <a:uFillTx/>
                <a:latin typeface="Avenir" panose="02000503020000020003" pitchFamily="2" charset="0"/>
                <a:ea typeface="+mn-ea"/>
                <a:cs typeface="+mn-cs"/>
              </a:rPr>
              <a:t>We will fully support  your iVendix  platform throughout this transition to ensure zero disruption to your business.</a:t>
            </a:r>
          </a:p>
          <a:p>
            <a:pPr marL="0" marR="0" lvl="0" indent="0" algn="l" defTabSz="938174" rtl="0" eaLnBrk="1" fontAlgn="auto" latinLnBrk="0" hangingPunct="1">
              <a:lnSpc>
                <a:spcPct val="90000"/>
              </a:lnSpc>
              <a:spcBef>
                <a:spcPts val="1026"/>
              </a:spcBef>
              <a:spcAft>
                <a:spcPct val="0"/>
              </a:spcAft>
              <a:buClr>
                <a:srgbClr val="F25E4F"/>
              </a:buClr>
              <a:buSzTx/>
              <a:buFont typeface="Arial" pitchFamily="34" charset="0"/>
              <a:buNone/>
              <a:defRPr/>
            </a:pPr>
            <a:r>
              <a:rPr kumimoji="0" lang="en-US" sz="1600" b="1" i="0" u="none" strike="noStrike" kern="1200" cap="none" spc="0" normalizeH="0" baseline="0" noProof="0">
                <a:ln>
                  <a:noFill/>
                </a:ln>
                <a:solidFill>
                  <a:prstClr val="black"/>
                </a:solidFill>
                <a:effectLst/>
                <a:uLnTx/>
                <a:uFillTx/>
                <a:latin typeface="Avenir" panose="02000503020000020003" pitchFamily="2" charset="0"/>
                <a:ea typeface="+mn-ea"/>
                <a:cs typeface="+mn-cs"/>
              </a:rPr>
              <a:t>Strategic Collaboration: </a:t>
            </a:r>
            <a:endParaRPr kumimoji="0" lang="en-US" sz="1600" b="0" i="0" u="none" strike="noStrike" kern="1200" cap="none" spc="0" normalizeH="0" baseline="0" noProof="0">
              <a:ln>
                <a:noFill/>
              </a:ln>
              <a:solidFill>
                <a:prstClr val="black"/>
              </a:solidFill>
              <a:effectLst/>
              <a:uLnTx/>
              <a:uFillTx/>
              <a:latin typeface="Avenir" panose="02000503020000020003" pitchFamily="2" charset="0"/>
              <a:ea typeface="+mn-ea"/>
              <a:cs typeface="+mn-cs"/>
            </a:endParaRPr>
          </a:p>
          <a:p>
            <a:pPr marL="0" marR="0" lvl="0" indent="0" algn="l" defTabSz="938174" rtl="0" eaLnBrk="1" fontAlgn="auto" latinLnBrk="0" hangingPunct="1">
              <a:lnSpc>
                <a:spcPct val="90000"/>
              </a:lnSpc>
              <a:spcBef>
                <a:spcPts val="1026"/>
              </a:spcBef>
              <a:spcAft>
                <a:spcPct val="0"/>
              </a:spcAft>
              <a:buClr>
                <a:srgbClr val="F25E4F"/>
              </a:buClr>
              <a:buSzTx/>
              <a:buFont typeface="Arial" pitchFamily="34" charset="0"/>
              <a:buNone/>
              <a:defRPr/>
            </a:pPr>
            <a:r>
              <a:rPr kumimoji="0" lang="en-US" sz="1600" b="0" i="0" u="none" strike="noStrike" kern="1200" cap="none" spc="0" normalizeH="0" baseline="0" noProof="0">
                <a:ln>
                  <a:noFill/>
                </a:ln>
                <a:solidFill>
                  <a:prstClr val="white">
                    <a:lumMod val="65000"/>
                  </a:prstClr>
                </a:solidFill>
                <a:effectLst/>
                <a:uLnTx/>
                <a:uFillTx/>
                <a:latin typeface="Avenir" panose="02000503020000020003" pitchFamily="2" charset="0"/>
                <a:ea typeface="+mn-ea"/>
                <a:cs typeface="+mn-cs"/>
              </a:rPr>
              <a:t>We will listen to your unique business needs and collaborate to meet your specific business requirements. </a:t>
            </a:r>
          </a:p>
          <a:p>
            <a:pPr marL="0" marR="0" lvl="0" indent="0" algn="l" defTabSz="938174" rtl="0" eaLnBrk="1" fontAlgn="auto" latinLnBrk="0" hangingPunct="1">
              <a:lnSpc>
                <a:spcPct val="90000"/>
              </a:lnSpc>
              <a:spcBef>
                <a:spcPts val="1026"/>
              </a:spcBef>
              <a:spcAft>
                <a:spcPct val="0"/>
              </a:spcAft>
              <a:buClr>
                <a:srgbClr val="F25E4F"/>
              </a:buClr>
              <a:buSzTx/>
              <a:buFont typeface="Arial" pitchFamily="34" charset="0"/>
              <a:buNone/>
              <a:defRPr/>
            </a:pPr>
            <a:r>
              <a:rPr kumimoji="0" lang="en-US" sz="1600" b="1" i="0" u="none" strike="noStrike" kern="1200" cap="none" spc="0" normalizeH="0" baseline="0" noProof="0">
                <a:ln>
                  <a:noFill/>
                </a:ln>
                <a:solidFill>
                  <a:prstClr val="black"/>
                </a:solidFill>
                <a:effectLst/>
                <a:uLnTx/>
                <a:uFillTx/>
                <a:latin typeface="Avenir" panose="02000503020000020003" pitchFamily="2" charset="0"/>
                <a:ea typeface="+mn-ea"/>
                <a:cs typeface="+mn-cs"/>
              </a:rPr>
              <a:t>Simple Integration:</a:t>
            </a:r>
            <a:endParaRPr kumimoji="0" lang="en-US" sz="1600" b="0" i="0" u="none" strike="noStrike" kern="1200" cap="none" spc="0" normalizeH="0" baseline="0" noProof="0">
              <a:ln>
                <a:noFill/>
              </a:ln>
              <a:solidFill>
                <a:prstClr val="black"/>
              </a:solidFill>
              <a:effectLst/>
              <a:uLnTx/>
              <a:uFillTx/>
              <a:latin typeface="Avenir" panose="02000503020000020003" pitchFamily="2" charset="0"/>
              <a:ea typeface="+mn-ea"/>
              <a:cs typeface="+mn-cs"/>
            </a:endParaRPr>
          </a:p>
          <a:p>
            <a:pPr marL="0" marR="0" lvl="0" indent="0" algn="l" defTabSz="938174" rtl="0" eaLnBrk="1" fontAlgn="auto" latinLnBrk="0" hangingPunct="1">
              <a:lnSpc>
                <a:spcPct val="90000"/>
              </a:lnSpc>
              <a:spcBef>
                <a:spcPts val="1026"/>
              </a:spcBef>
              <a:spcAft>
                <a:spcPct val="0"/>
              </a:spcAft>
              <a:buClr>
                <a:srgbClr val="F25E4F"/>
              </a:buClr>
              <a:buSzTx/>
              <a:buFont typeface="Arial" pitchFamily="34" charset="0"/>
              <a:buNone/>
              <a:defRPr/>
            </a:pPr>
            <a:r>
              <a:rPr kumimoji="0" lang="en-US" sz="1600" b="0" i="0" u="none" strike="noStrike" kern="1200" cap="none" spc="0" normalizeH="0" baseline="0" noProof="0">
                <a:ln>
                  <a:noFill/>
                </a:ln>
                <a:solidFill>
                  <a:prstClr val="white">
                    <a:lumMod val="65000"/>
                  </a:prstClr>
                </a:solidFill>
                <a:effectLst/>
                <a:uLnTx/>
                <a:uFillTx/>
                <a:latin typeface="Avenir" panose="02000503020000020003" pitchFamily="2" charset="0"/>
                <a:ea typeface="+mn-ea"/>
                <a:cs typeface="+mn-cs"/>
              </a:rPr>
              <a:t>We will leverage your existing data models, and important processes that are currently working for you, and find potential new solutions for areas that are not as efficient. </a:t>
            </a:r>
          </a:p>
          <a:p>
            <a:pPr marL="0" marR="0" lvl="0" indent="0" algn="l" defTabSz="938174" rtl="0" eaLnBrk="1" fontAlgn="auto" latinLnBrk="0" hangingPunct="1">
              <a:lnSpc>
                <a:spcPct val="90000"/>
              </a:lnSpc>
              <a:spcBef>
                <a:spcPts val="1026"/>
              </a:spcBef>
              <a:spcAft>
                <a:spcPct val="0"/>
              </a:spcAft>
              <a:buClr>
                <a:srgbClr val="F25E4F"/>
              </a:buClr>
              <a:buSzTx/>
              <a:buFont typeface="Arial" pitchFamily="34" charset="0"/>
              <a:buNone/>
              <a:defRPr/>
            </a:pPr>
            <a:r>
              <a:rPr kumimoji="0" lang="en-US" sz="1600" b="1" i="0" u="none" strike="noStrike" kern="1200" cap="none" spc="0" normalizeH="0" baseline="0" noProof="0">
                <a:ln>
                  <a:noFill/>
                </a:ln>
                <a:solidFill>
                  <a:prstClr val="black"/>
                </a:solidFill>
                <a:effectLst/>
                <a:uLnTx/>
                <a:uFillTx/>
                <a:latin typeface="Avenir" panose="02000503020000020003" pitchFamily="2" charset="0"/>
                <a:ea typeface="+mn-ea"/>
                <a:cs typeface="+mn-cs"/>
              </a:rPr>
              <a:t>Education and Training: </a:t>
            </a:r>
            <a:endParaRPr kumimoji="0" lang="en-US" sz="1600" b="0" i="0" u="none" strike="noStrike" kern="1200" cap="none" spc="0" normalizeH="0" baseline="0" noProof="0">
              <a:ln>
                <a:noFill/>
              </a:ln>
              <a:solidFill>
                <a:prstClr val="black"/>
              </a:solidFill>
              <a:effectLst/>
              <a:uLnTx/>
              <a:uFillTx/>
              <a:latin typeface="Avenir" panose="02000503020000020003" pitchFamily="2" charset="0"/>
              <a:ea typeface="+mn-ea"/>
              <a:cs typeface="+mn-cs"/>
            </a:endParaRPr>
          </a:p>
          <a:p>
            <a:pPr marL="0" marR="0" lvl="0" indent="0" algn="l" defTabSz="938174" rtl="0" eaLnBrk="1" fontAlgn="auto" latinLnBrk="0" hangingPunct="1">
              <a:lnSpc>
                <a:spcPct val="90000"/>
              </a:lnSpc>
              <a:spcBef>
                <a:spcPts val="1026"/>
              </a:spcBef>
              <a:spcAft>
                <a:spcPct val="0"/>
              </a:spcAft>
              <a:buClr>
                <a:srgbClr val="F25E4F"/>
              </a:buClr>
              <a:buSzTx/>
              <a:buFont typeface="Arial" pitchFamily="34" charset="0"/>
              <a:buNone/>
              <a:defRPr/>
            </a:pPr>
            <a:r>
              <a:rPr kumimoji="0" lang="en-US" sz="1600" b="0" i="0" u="none" strike="noStrike" kern="1200" cap="none" spc="0" normalizeH="0" baseline="0" noProof="0">
                <a:ln>
                  <a:noFill/>
                </a:ln>
                <a:solidFill>
                  <a:prstClr val="white">
                    <a:lumMod val="65000"/>
                  </a:prstClr>
                </a:solidFill>
                <a:effectLst/>
                <a:uLnTx/>
                <a:uFillTx/>
                <a:latin typeface="Avenir" panose="02000503020000020003" pitchFamily="2" charset="0"/>
                <a:ea typeface="+mn-ea"/>
                <a:cs typeface="+mn-cs"/>
              </a:rPr>
              <a:t>We will execute the relevant level of training education materials to ensure your user groups adopt to platform changes and improvements. </a:t>
            </a:r>
          </a:p>
        </p:txBody>
      </p:sp>
      <p:pic>
        <p:nvPicPr>
          <p:cNvPr id="8" name="Picture 7">
            <a:extLst>
              <a:ext uri="{FF2B5EF4-FFF2-40B4-BE49-F238E27FC236}">
                <a16:creationId xmlns:a16="http://schemas.microsoft.com/office/drawing/2014/main" id="{AA448413-C97E-2943-AB57-C82E0E4C0654}"/>
              </a:ext>
            </a:extLst>
          </p:cNvPr>
          <p:cNvPicPr>
            <a:picLocks noChangeAspect="1"/>
          </p:cNvPicPr>
          <p:nvPr userDrawn="1"/>
        </p:nvPicPr>
        <p:blipFill>
          <a:blip r:embed="rId2"/>
          <a:stretch>
            <a:fillRect/>
          </a:stretch>
        </p:blipFill>
        <p:spPr>
          <a:xfrm>
            <a:off x="11796668" y="6539505"/>
            <a:ext cx="309919" cy="213231"/>
          </a:xfrm>
          <a:prstGeom prst="rect">
            <a:avLst/>
          </a:prstGeom>
        </p:spPr>
      </p:pic>
      <p:pic>
        <p:nvPicPr>
          <p:cNvPr id="9" name="Picture 8">
            <a:extLst>
              <a:ext uri="{FF2B5EF4-FFF2-40B4-BE49-F238E27FC236}">
                <a16:creationId xmlns:a16="http://schemas.microsoft.com/office/drawing/2014/main" id="{C3C3E511-D44F-AD4E-92D0-138920587BAF}"/>
              </a:ext>
            </a:extLst>
          </p:cNvPr>
          <p:cNvPicPr>
            <a:picLocks noChangeAspect="1"/>
          </p:cNvPicPr>
          <p:nvPr userDrawn="1"/>
        </p:nvPicPr>
        <p:blipFill>
          <a:blip r:embed="rId3"/>
          <a:stretch>
            <a:fillRect/>
          </a:stretch>
        </p:blipFill>
        <p:spPr>
          <a:xfrm>
            <a:off x="125315" y="6543866"/>
            <a:ext cx="931585" cy="214265"/>
          </a:xfrm>
          <a:prstGeom prst="rect">
            <a:avLst/>
          </a:prstGeom>
        </p:spPr>
      </p:pic>
    </p:spTree>
    <p:extLst>
      <p:ext uri="{BB962C8B-B14F-4D97-AF65-F5344CB8AC3E}">
        <p14:creationId xmlns:p14="http://schemas.microsoft.com/office/powerpoint/2010/main" val="40134578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8131-2004-1F46-8513-9BA980BD856A}"/>
              </a:ext>
            </a:extLst>
          </p:cNvPr>
          <p:cNvSpPr>
            <a:spLocks noGrp="1"/>
          </p:cNvSpPr>
          <p:nvPr>
            <p:ph type="ctrTitle" hasCustomPrompt="1"/>
          </p:nvPr>
        </p:nvSpPr>
        <p:spPr>
          <a:xfrm>
            <a:off x="995307" y="369329"/>
            <a:ext cx="9998079" cy="1193801"/>
          </a:xfrm>
        </p:spPr>
        <p:txBody>
          <a:bodyPr lIns="0" tIns="0" rIns="0" bIns="0" anchor="b">
            <a:noAutofit/>
          </a:bodyPr>
          <a:lstStyle>
            <a:lvl1pPr algn="l">
              <a:defRPr sz="4900" b="1" i="0" spc="308">
                <a:solidFill>
                  <a:srgbClr val="F25E4F"/>
                </a:solidFill>
                <a:latin typeface="Helvetica" pitchFamily="2" charset="0"/>
                <a:cs typeface="Arial" pitchFamily="34" charset="0"/>
              </a:defRPr>
            </a:lvl1pPr>
          </a:lstStyle>
          <a:p>
            <a:r>
              <a:rPr lang="en-US"/>
              <a:t>click to edit master title style</a:t>
            </a:r>
          </a:p>
        </p:txBody>
      </p:sp>
      <p:cxnSp>
        <p:nvCxnSpPr>
          <p:cNvPr id="10" name="Straight Arrow Connector 9">
            <a:extLst>
              <a:ext uri="{FF2B5EF4-FFF2-40B4-BE49-F238E27FC236}">
                <a16:creationId xmlns:a16="http://schemas.microsoft.com/office/drawing/2014/main" id="{09A2096F-3C25-9145-83F9-908254DD232B}"/>
              </a:ext>
            </a:extLst>
          </p:cNvPr>
          <p:cNvCxnSpPr/>
          <p:nvPr userDrawn="1"/>
        </p:nvCxnSpPr>
        <p:spPr>
          <a:xfrm flipH="1" flipV="1">
            <a:off x="1309474" y="1791735"/>
            <a:ext cx="0" cy="5066269"/>
          </a:xfrm>
          <a:prstGeom prst="straightConnector1">
            <a:avLst/>
          </a:prstGeom>
          <a:ln w="19050" cap="rnd">
            <a:solidFill>
              <a:srgbClr val="F25E4F"/>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B8BE30F0-AD8F-0540-ACDD-9257881264D8}"/>
              </a:ext>
            </a:extLst>
          </p:cNvPr>
          <p:cNvSpPr>
            <a:spLocks noGrp="1"/>
          </p:cNvSpPr>
          <p:nvPr>
            <p:ph type="body" sz="quarter" idx="10"/>
          </p:nvPr>
        </p:nvSpPr>
        <p:spPr>
          <a:xfrm>
            <a:off x="1542894" y="2403232"/>
            <a:ext cx="3684236" cy="3638794"/>
          </a:xfrm>
        </p:spPr>
        <p:txBody>
          <a:bodyPr/>
          <a:lstStyle>
            <a:lvl1pPr marL="0" indent="0">
              <a:buFont typeface="Arial" pitchFamily="34" charset="0"/>
              <a:buNone/>
              <a:defRPr lang="en-US" b="0" i="0" smtClean="0">
                <a:solidFill>
                  <a:schemeClr val="bg1">
                    <a:lumMod val="65000"/>
                  </a:schemeClr>
                </a:solidFill>
                <a:effectLst/>
                <a:latin typeface="Avenir" panose="02000503020000020003" pitchFamily="2" charset="0"/>
              </a:defRPr>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endParaRPr lang="en-US">
              <a:solidFill>
                <a:srgbClr val="666666"/>
              </a:solidFill>
              <a:effectLst/>
              <a:latin typeface="Helvetica" pitchFamily="2" charset="0"/>
            </a:endParaRPr>
          </a:p>
        </p:txBody>
      </p:sp>
      <p:pic>
        <p:nvPicPr>
          <p:cNvPr id="8" name="Picture 7">
            <a:extLst>
              <a:ext uri="{FF2B5EF4-FFF2-40B4-BE49-F238E27FC236}">
                <a16:creationId xmlns:a16="http://schemas.microsoft.com/office/drawing/2014/main" id="{0AA8C7B3-0F48-6043-8FDD-0B261A90DEDA}"/>
              </a:ext>
            </a:extLst>
          </p:cNvPr>
          <p:cNvPicPr>
            <a:picLocks noChangeAspect="1"/>
          </p:cNvPicPr>
          <p:nvPr userDrawn="1"/>
        </p:nvPicPr>
        <p:blipFill>
          <a:blip r:embed="rId2"/>
          <a:stretch>
            <a:fillRect/>
          </a:stretch>
        </p:blipFill>
        <p:spPr>
          <a:xfrm>
            <a:off x="4792439" y="1825545"/>
            <a:ext cx="6900717" cy="3959532"/>
          </a:xfrm>
          <a:prstGeom prst="rect">
            <a:avLst/>
          </a:prstGeom>
        </p:spPr>
      </p:pic>
      <p:pic>
        <p:nvPicPr>
          <p:cNvPr id="13" name="Picture 12">
            <a:extLst>
              <a:ext uri="{FF2B5EF4-FFF2-40B4-BE49-F238E27FC236}">
                <a16:creationId xmlns:a16="http://schemas.microsoft.com/office/drawing/2014/main" id="{6C602ACE-3315-A845-9285-400773318957}"/>
              </a:ext>
            </a:extLst>
          </p:cNvPr>
          <p:cNvPicPr>
            <a:picLocks noChangeAspect="1"/>
          </p:cNvPicPr>
          <p:nvPr userDrawn="1"/>
        </p:nvPicPr>
        <p:blipFill>
          <a:blip r:embed="rId3"/>
          <a:stretch>
            <a:fillRect/>
          </a:stretch>
        </p:blipFill>
        <p:spPr>
          <a:xfrm>
            <a:off x="11796668" y="6539505"/>
            <a:ext cx="309919" cy="213231"/>
          </a:xfrm>
          <a:prstGeom prst="rect">
            <a:avLst/>
          </a:prstGeom>
        </p:spPr>
      </p:pic>
      <p:pic>
        <p:nvPicPr>
          <p:cNvPr id="11" name="Picture 10">
            <a:extLst>
              <a:ext uri="{FF2B5EF4-FFF2-40B4-BE49-F238E27FC236}">
                <a16:creationId xmlns:a16="http://schemas.microsoft.com/office/drawing/2014/main" id="{6390BD6B-CBB7-FE43-AE4E-08CC6D10A252}"/>
              </a:ext>
            </a:extLst>
          </p:cNvPr>
          <p:cNvPicPr>
            <a:picLocks noChangeAspect="1"/>
          </p:cNvPicPr>
          <p:nvPr userDrawn="1"/>
        </p:nvPicPr>
        <p:blipFill>
          <a:blip r:embed="rId4"/>
          <a:stretch>
            <a:fillRect/>
          </a:stretch>
        </p:blipFill>
        <p:spPr>
          <a:xfrm>
            <a:off x="125315" y="6543866"/>
            <a:ext cx="931585" cy="214265"/>
          </a:xfrm>
          <a:prstGeom prst="rect">
            <a:avLst/>
          </a:prstGeom>
        </p:spPr>
      </p:pic>
    </p:spTree>
    <p:extLst>
      <p:ext uri="{BB962C8B-B14F-4D97-AF65-F5344CB8AC3E}">
        <p14:creationId xmlns:p14="http://schemas.microsoft.com/office/powerpoint/2010/main" val="12089525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8131-2004-1F46-8513-9BA980BD856A}"/>
              </a:ext>
            </a:extLst>
          </p:cNvPr>
          <p:cNvSpPr>
            <a:spLocks noGrp="1"/>
          </p:cNvSpPr>
          <p:nvPr>
            <p:ph type="ctrTitle" hasCustomPrompt="1"/>
          </p:nvPr>
        </p:nvSpPr>
        <p:spPr>
          <a:xfrm>
            <a:off x="995307" y="369329"/>
            <a:ext cx="9998079" cy="1193801"/>
          </a:xfrm>
        </p:spPr>
        <p:txBody>
          <a:bodyPr lIns="0" tIns="0" rIns="0" bIns="0" anchor="b">
            <a:noAutofit/>
          </a:bodyPr>
          <a:lstStyle>
            <a:lvl1pPr algn="l">
              <a:defRPr sz="4900" b="1" i="0" spc="308">
                <a:solidFill>
                  <a:srgbClr val="F25E4F"/>
                </a:solidFill>
                <a:latin typeface="Helvetica" pitchFamily="2" charset="0"/>
                <a:cs typeface="Arial" pitchFamily="34" charset="0"/>
              </a:defRPr>
            </a:lvl1pPr>
          </a:lstStyle>
          <a:p>
            <a:r>
              <a:rPr lang="en-US"/>
              <a:t>click to edit master title style</a:t>
            </a:r>
          </a:p>
        </p:txBody>
      </p:sp>
      <p:cxnSp>
        <p:nvCxnSpPr>
          <p:cNvPr id="10" name="Straight Arrow Connector 9">
            <a:extLst>
              <a:ext uri="{FF2B5EF4-FFF2-40B4-BE49-F238E27FC236}">
                <a16:creationId xmlns:a16="http://schemas.microsoft.com/office/drawing/2014/main" id="{09A2096F-3C25-9145-83F9-908254DD232B}"/>
              </a:ext>
            </a:extLst>
          </p:cNvPr>
          <p:cNvCxnSpPr/>
          <p:nvPr userDrawn="1"/>
        </p:nvCxnSpPr>
        <p:spPr>
          <a:xfrm flipH="1" flipV="1">
            <a:off x="1309474" y="1791735"/>
            <a:ext cx="0" cy="5066269"/>
          </a:xfrm>
          <a:prstGeom prst="straightConnector1">
            <a:avLst/>
          </a:prstGeom>
          <a:ln w="19050" cap="rnd">
            <a:solidFill>
              <a:srgbClr val="F25E4F"/>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B8BE30F0-AD8F-0540-ACDD-9257881264D8}"/>
              </a:ext>
            </a:extLst>
          </p:cNvPr>
          <p:cNvSpPr>
            <a:spLocks noGrp="1"/>
          </p:cNvSpPr>
          <p:nvPr>
            <p:ph type="body" sz="quarter" idx="10"/>
          </p:nvPr>
        </p:nvSpPr>
        <p:spPr>
          <a:xfrm>
            <a:off x="1542894" y="2403232"/>
            <a:ext cx="3684236" cy="3638794"/>
          </a:xfrm>
        </p:spPr>
        <p:txBody>
          <a:bodyPr/>
          <a:lstStyle>
            <a:lvl1pPr marL="0" indent="0">
              <a:buFont typeface="Arial" pitchFamily="34" charset="0"/>
              <a:buNone/>
              <a:defRPr lang="en-US" b="0" i="0" smtClean="0">
                <a:solidFill>
                  <a:schemeClr val="bg1">
                    <a:lumMod val="65000"/>
                  </a:schemeClr>
                </a:solidFill>
                <a:effectLst/>
                <a:latin typeface="Avenir" panose="02000503020000020003" pitchFamily="2" charset="0"/>
              </a:defRPr>
            </a:lvl1pPr>
            <a:lvl2pPr>
              <a:defRPr b="0"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endParaRPr lang="en-US">
              <a:solidFill>
                <a:srgbClr val="666666"/>
              </a:solidFill>
              <a:effectLst/>
              <a:latin typeface="Helvetica" pitchFamily="2" charset="0"/>
            </a:endParaRPr>
          </a:p>
        </p:txBody>
      </p:sp>
      <p:pic>
        <p:nvPicPr>
          <p:cNvPr id="3" name="Picture 2">
            <a:extLst>
              <a:ext uri="{FF2B5EF4-FFF2-40B4-BE49-F238E27FC236}">
                <a16:creationId xmlns:a16="http://schemas.microsoft.com/office/drawing/2014/main" id="{B9D0C189-7257-9F46-A1F1-BA3E412E742C}"/>
              </a:ext>
            </a:extLst>
          </p:cNvPr>
          <p:cNvPicPr>
            <a:picLocks noChangeAspect="1"/>
          </p:cNvPicPr>
          <p:nvPr userDrawn="1"/>
        </p:nvPicPr>
        <p:blipFill>
          <a:blip r:embed="rId2"/>
          <a:stretch>
            <a:fillRect/>
          </a:stretch>
        </p:blipFill>
        <p:spPr>
          <a:xfrm>
            <a:off x="5460547" y="2072883"/>
            <a:ext cx="5601652" cy="3969147"/>
          </a:xfrm>
          <a:prstGeom prst="rect">
            <a:avLst/>
          </a:prstGeom>
        </p:spPr>
      </p:pic>
      <p:pic>
        <p:nvPicPr>
          <p:cNvPr id="9" name="Picture 8">
            <a:extLst>
              <a:ext uri="{FF2B5EF4-FFF2-40B4-BE49-F238E27FC236}">
                <a16:creationId xmlns:a16="http://schemas.microsoft.com/office/drawing/2014/main" id="{9DEB844A-6F20-CC48-A257-1FCF37570D71}"/>
              </a:ext>
            </a:extLst>
          </p:cNvPr>
          <p:cNvPicPr>
            <a:picLocks noChangeAspect="1"/>
          </p:cNvPicPr>
          <p:nvPr userDrawn="1"/>
        </p:nvPicPr>
        <p:blipFill>
          <a:blip r:embed="rId3"/>
          <a:stretch>
            <a:fillRect/>
          </a:stretch>
        </p:blipFill>
        <p:spPr>
          <a:xfrm>
            <a:off x="11796668" y="6539505"/>
            <a:ext cx="309919" cy="213231"/>
          </a:xfrm>
          <a:prstGeom prst="rect">
            <a:avLst/>
          </a:prstGeom>
        </p:spPr>
      </p:pic>
      <p:pic>
        <p:nvPicPr>
          <p:cNvPr id="11" name="Picture 10">
            <a:extLst>
              <a:ext uri="{FF2B5EF4-FFF2-40B4-BE49-F238E27FC236}">
                <a16:creationId xmlns:a16="http://schemas.microsoft.com/office/drawing/2014/main" id="{91FEFC1F-7FCE-814F-8854-1D4BB8543487}"/>
              </a:ext>
            </a:extLst>
          </p:cNvPr>
          <p:cNvPicPr>
            <a:picLocks noChangeAspect="1"/>
          </p:cNvPicPr>
          <p:nvPr userDrawn="1"/>
        </p:nvPicPr>
        <p:blipFill>
          <a:blip r:embed="rId4"/>
          <a:stretch>
            <a:fillRect/>
          </a:stretch>
        </p:blipFill>
        <p:spPr>
          <a:xfrm>
            <a:off x="125315" y="6543866"/>
            <a:ext cx="931585" cy="214265"/>
          </a:xfrm>
          <a:prstGeom prst="rect">
            <a:avLst/>
          </a:prstGeom>
        </p:spPr>
      </p:pic>
    </p:spTree>
    <p:extLst>
      <p:ext uri="{BB962C8B-B14F-4D97-AF65-F5344CB8AC3E}">
        <p14:creationId xmlns:p14="http://schemas.microsoft.com/office/powerpoint/2010/main" val="27564857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09A2096F-3C25-9145-83F9-908254DD232B}"/>
              </a:ext>
            </a:extLst>
          </p:cNvPr>
          <p:cNvCxnSpPr/>
          <p:nvPr userDrawn="1"/>
        </p:nvCxnSpPr>
        <p:spPr>
          <a:xfrm flipH="1" flipV="1">
            <a:off x="1309474" y="1791735"/>
            <a:ext cx="0" cy="5066269"/>
          </a:xfrm>
          <a:prstGeom prst="straightConnector1">
            <a:avLst/>
          </a:prstGeom>
          <a:ln w="19050" cap="rnd">
            <a:solidFill>
              <a:srgbClr val="F25E4F"/>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AFCA2EE-BB70-BD4A-B078-055D6BCEA008}"/>
              </a:ext>
            </a:extLst>
          </p:cNvPr>
          <p:cNvSpPr>
            <a:spLocks noGrp="1"/>
          </p:cNvSpPr>
          <p:nvPr>
            <p:ph type="body" sz="quarter" idx="10"/>
          </p:nvPr>
        </p:nvSpPr>
        <p:spPr>
          <a:xfrm>
            <a:off x="1728428" y="4690536"/>
            <a:ext cx="2902387" cy="1351490"/>
          </a:xfrm>
        </p:spPr>
        <p:txBody>
          <a:bodyPr>
            <a:noAutofit/>
          </a:bodyPr>
          <a:lstStyle>
            <a:lvl1pPr marL="351815" indent="-351815">
              <a:buSzTx/>
              <a:buFont typeface=".Lucida Grande UI Regular"/>
              <a:buChar char="▹"/>
              <a:defRPr/>
            </a:lvl1pPr>
          </a:lstStyle>
          <a:p>
            <a:pPr marL="342900" indent="-342900">
              <a:buSzTx/>
              <a:buFont typeface=".Lucida Grande UI Regular"/>
              <a:buChar char="▹"/>
            </a:pPr>
            <a:r>
              <a:rPr lang="en-US" sz="2500">
                <a:latin typeface="Avenir Light" panose="020B0402020203020204" pitchFamily="34" charset="77"/>
              </a:rPr>
              <a:t>Drag &amp; drop</a:t>
            </a:r>
          </a:p>
          <a:p>
            <a:pPr marL="342900" indent="-342900">
              <a:buSzTx/>
              <a:buFont typeface=".Lucida Grande UI Regular"/>
              <a:buChar char="▹"/>
            </a:pPr>
            <a:r>
              <a:rPr lang="en-US" sz="2500">
                <a:latin typeface="Avenir Light" panose="020B0402020203020204" pitchFamily="34" charset="77"/>
              </a:rPr>
              <a:t>Search &amp; filter</a:t>
            </a:r>
          </a:p>
          <a:p>
            <a:pPr marL="342900" indent="-342900">
              <a:buSzTx/>
              <a:buFont typeface=".Lucida Grande UI Regular"/>
              <a:buChar char="▹"/>
            </a:pPr>
            <a:r>
              <a:rPr lang="en-US" sz="2500">
                <a:latin typeface="Avenir Light" panose="020B0402020203020204" pitchFamily="34" charset="77"/>
              </a:rPr>
              <a:t>Marketing assets</a:t>
            </a:r>
          </a:p>
          <a:p>
            <a:pPr marL="342900" indent="-342900">
              <a:buSzTx/>
              <a:buFont typeface=".Lucida Grande UI Regular"/>
              <a:buChar char="▹"/>
            </a:pPr>
            <a:endParaRPr lang="en-US" sz="2500">
              <a:latin typeface="Avenir Light" panose="020B0402020203020204" pitchFamily="34" charset="77"/>
            </a:endParaRPr>
          </a:p>
        </p:txBody>
      </p:sp>
      <p:sp>
        <p:nvSpPr>
          <p:cNvPr id="20" name="Text Placeholder 19">
            <a:extLst>
              <a:ext uri="{FF2B5EF4-FFF2-40B4-BE49-F238E27FC236}">
                <a16:creationId xmlns:a16="http://schemas.microsoft.com/office/drawing/2014/main" id="{1607BD95-B015-5344-B375-F10A6BF8B981}"/>
              </a:ext>
            </a:extLst>
          </p:cNvPr>
          <p:cNvSpPr>
            <a:spLocks noGrp="1"/>
          </p:cNvSpPr>
          <p:nvPr>
            <p:ph type="body" sz="quarter" idx="11" hasCustomPrompt="1"/>
          </p:nvPr>
        </p:nvSpPr>
        <p:spPr>
          <a:xfrm>
            <a:off x="5227864" y="4227518"/>
            <a:ext cx="2919500" cy="243177"/>
          </a:xfrm>
        </p:spPr>
        <p:txBody>
          <a:bodyPr/>
          <a:lstStyle>
            <a:lvl1pPr marL="0" indent="0">
              <a:buNone/>
              <a:defRPr sz="2100">
                <a:solidFill>
                  <a:schemeClr val="tx1"/>
                </a:solidFill>
              </a:defRPr>
            </a:lvl1pPr>
            <a:lvl2pPr marL="469087" indent="0">
              <a:buNone/>
              <a:defRPr sz="2100">
                <a:solidFill>
                  <a:schemeClr val="tx1"/>
                </a:solidFill>
              </a:defRPr>
            </a:lvl2pPr>
            <a:lvl3pPr marL="938174" indent="0">
              <a:buNone/>
              <a:defRPr sz="2100">
                <a:solidFill>
                  <a:schemeClr val="tx1"/>
                </a:solidFill>
              </a:defRPr>
            </a:lvl3pPr>
            <a:lvl4pPr marL="1407262" indent="0">
              <a:buNone/>
              <a:defRPr sz="2100">
                <a:solidFill>
                  <a:schemeClr val="tx1"/>
                </a:solidFill>
              </a:defRPr>
            </a:lvl4pPr>
            <a:lvl5pPr marL="1876349" indent="0">
              <a:buNone/>
              <a:defRPr sz="2100">
                <a:solidFill>
                  <a:schemeClr val="tx1"/>
                </a:solidFill>
              </a:defRPr>
            </a:lvl5pPr>
          </a:lstStyle>
          <a:p>
            <a:pPr lvl="0"/>
            <a:r>
              <a:rPr lang="en-US"/>
              <a:t>create catalog</a:t>
            </a:r>
          </a:p>
        </p:txBody>
      </p:sp>
      <p:sp>
        <p:nvSpPr>
          <p:cNvPr id="21" name="Text Placeholder 19">
            <a:extLst>
              <a:ext uri="{FF2B5EF4-FFF2-40B4-BE49-F238E27FC236}">
                <a16:creationId xmlns:a16="http://schemas.microsoft.com/office/drawing/2014/main" id="{3C7CAD58-7C94-D046-B170-B654CAB7DDFA}"/>
              </a:ext>
            </a:extLst>
          </p:cNvPr>
          <p:cNvSpPr>
            <a:spLocks noGrp="1"/>
          </p:cNvSpPr>
          <p:nvPr>
            <p:ph type="body" sz="quarter" idx="12" hasCustomPrompt="1"/>
          </p:nvPr>
        </p:nvSpPr>
        <p:spPr>
          <a:xfrm>
            <a:off x="1711312" y="4227518"/>
            <a:ext cx="2919500" cy="243177"/>
          </a:xfrm>
        </p:spPr>
        <p:txBody>
          <a:bodyPr/>
          <a:lstStyle>
            <a:lvl1pPr marL="0" indent="0">
              <a:buNone/>
              <a:defRPr sz="2100">
                <a:solidFill>
                  <a:schemeClr val="tx1"/>
                </a:solidFill>
              </a:defRPr>
            </a:lvl1pPr>
            <a:lvl2pPr marL="469087" indent="0">
              <a:buNone/>
              <a:defRPr sz="2100">
                <a:solidFill>
                  <a:schemeClr val="tx1"/>
                </a:solidFill>
              </a:defRPr>
            </a:lvl2pPr>
            <a:lvl3pPr marL="938174" indent="0">
              <a:buNone/>
              <a:defRPr sz="2100">
                <a:solidFill>
                  <a:schemeClr val="tx1"/>
                </a:solidFill>
              </a:defRPr>
            </a:lvl3pPr>
            <a:lvl4pPr marL="1407262" indent="0">
              <a:buNone/>
              <a:defRPr sz="2100">
                <a:solidFill>
                  <a:schemeClr val="tx1"/>
                </a:solidFill>
              </a:defRPr>
            </a:lvl4pPr>
            <a:lvl5pPr marL="1876349" indent="0">
              <a:buNone/>
              <a:defRPr sz="2100">
                <a:solidFill>
                  <a:schemeClr val="tx1"/>
                </a:solidFill>
              </a:defRPr>
            </a:lvl5pPr>
          </a:lstStyle>
          <a:p>
            <a:pPr lvl="0"/>
            <a:r>
              <a:rPr lang="en-US"/>
              <a:t>create catalog</a:t>
            </a:r>
          </a:p>
        </p:txBody>
      </p:sp>
      <p:sp>
        <p:nvSpPr>
          <p:cNvPr id="22" name="Text Placeholder 19">
            <a:extLst>
              <a:ext uri="{FF2B5EF4-FFF2-40B4-BE49-F238E27FC236}">
                <a16:creationId xmlns:a16="http://schemas.microsoft.com/office/drawing/2014/main" id="{AD7605A9-E68F-6A4F-8CD1-2A859B4DF062}"/>
              </a:ext>
            </a:extLst>
          </p:cNvPr>
          <p:cNvSpPr>
            <a:spLocks noGrp="1"/>
          </p:cNvSpPr>
          <p:nvPr>
            <p:ph type="body" sz="quarter" idx="13" hasCustomPrompt="1"/>
          </p:nvPr>
        </p:nvSpPr>
        <p:spPr>
          <a:xfrm>
            <a:off x="8796253" y="4227518"/>
            <a:ext cx="2919500" cy="243177"/>
          </a:xfrm>
        </p:spPr>
        <p:txBody>
          <a:bodyPr/>
          <a:lstStyle>
            <a:lvl1pPr marL="0" indent="0">
              <a:buNone/>
              <a:defRPr sz="2100">
                <a:solidFill>
                  <a:schemeClr val="tx1"/>
                </a:solidFill>
              </a:defRPr>
            </a:lvl1pPr>
            <a:lvl2pPr marL="469087" indent="0">
              <a:buNone/>
              <a:defRPr sz="2100">
                <a:solidFill>
                  <a:schemeClr val="tx1"/>
                </a:solidFill>
              </a:defRPr>
            </a:lvl2pPr>
            <a:lvl3pPr marL="938174" indent="0">
              <a:buNone/>
              <a:defRPr sz="2100">
                <a:solidFill>
                  <a:schemeClr val="tx1"/>
                </a:solidFill>
              </a:defRPr>
            </a:lvl3pPr>
            <a:lvl4pPr marL="1407262" indent="0">
              <a:buNone/>
              <a:defRPr sz="2100">
                <a:solidFill>
                  <a:schemeClr val="tx1"/>
                </a:solidFill>
              </a:defRPr>
            </a:lvl4pPr>
            <a:lvl5pPr marL="1876349" indent="0">
              <a:buNone/>
              <a:defRPr sz="2100">
                <a:solidFill>
                  <a:schemeClr val="tx1"/>
                </a:solidFill>
              </a:defRPr>
            </a:lvl5pPr>
          </a:lstStyle>
          <a:p>
            <a:pPr lvl="0"/>
            <a:r>
              <a:rPr lang="en-US"/>
              <a:t>create catalog</a:t>
            </a:r>
          </a:p>
        </p:txBody>
      </p:sp>
      <p:sp>
        <p:nvSpPr>
          <p:cNvPr id="23" name="Text Placeholder 5">
            <a:extLst>
              <a:ext uri="{FF2B5EF4-FFF2-40B4-BE49-F238E27FC236}">
                <a16:creationId xmlns:a16="http://schemas.microsoft.com/office/drawing/2014/main" id="{9EE75470-9407-7643-8B17-2860F0592BA2}"/>
              </a:ext>
            </a:extLst>
          </p:cNvPr>
          <p:cNvSpPr>
            <a:spLocks noGrp="1"/>
          </p:cNvSpPr>
          <p:nvPr>
            <p:ph type="body" sz="quarter" idx="14"/>
          </p:nvPr>
        </p:nvSpPr>
        <p:spPr>
          <a:xfrm>
            <a:off x="5225727" y="4690536"/>
            <a:ext cx="2902387" cy="1351490"/>
          </a:xfrm>
        </p:spPr>
        <p:txBody>
          <a:bodyPr>
            <a:noAutofit/>
          </a:bodyPr>
          <a:lstStyle>
            <a:lvl1pPr marL="351815" indent="-351815">
              <a:buSzTx/>
              <a:buFont typeface=".Lucida Grande UI Regular"/>
              <a:buChar char="▹"/>
              <a:defRPr/>
            </a:lvl1pPr>
          </a:lstStyle>
          <a:p>
            <a:pPr marL="342900" indent="-342900">
              <a:buSzTx/>
              <a:buFont typeface=".Lucida Grande UI Regular"/>
              <a:buChar char="▹"/>
            </a:pPr>
            <a:r>
              <a:rPr lang="en-US" sz="2500">
                <a:latin typeface="Avenir Light" panose="020B0402020203020204" pitchFamily="34" charset="77"/>
              </a:rPr>
              <a:t>Drag &amp; drop</a:t>
            </a:r>
          </a:p>
          <a:p>
            <a:pPr marL="342900" indent="-342900">
              <a:buSzTx/>
              <a:buFont typeface=".Lucida Grande UI Regular"/>
              <a:buChar char="▹"/>
            </a:pPr>
            <a:r>
              <a:rPr lang="en-US" sz="2500">
                <a:latin typeface="Avenir Light" panose="020B0402020203020204" pitchFamily="34" charset="77"/>
              </a:rPr>
              <a:t>Search &amp; filter</a:t>
            </a:r>
          </a:p>
          <a:p>
            <a:pPr marL="342900" indent="-342900">
              <a:buSzTx/>
              <a:buFont typeface=".Lucida Grande UI Regular"/>
              <a:buChar char="▹"/>
            </a:pPr>
            <a:r>
              <a:rPr lang="en-US" sz="2500">
                <a:latin typeface="Avenir Light" panose="020B0402020203020204" pitchFamily="34" charset="77"/>
              </a:rPr>
              <a:t>Marketing assets</a:t>
            </a:r>
          </a:p>
          <a:p>
            <a:pPr marL="342900" indent="-342900">
              <a:buSzTx/>
              <a:buFont typeface=".Lucida Grande UI Regular"/>
              <a:buChar char="▹"/>
            </a:pPr>
            <a:endParaRPr lang="en-US" sz="2500">
              <a:latin typeface="Avenir Light" panose="020B0402020203020204" pitchFamily="34" charset="77"/>
            </a:endParaRPr>
          </a:p>
        </p:txBody>
      </p:sp>
      <p:sp>
        <p:nvSpPr>
          <p:cNvPr id="24" name="Text Placeholder 5">
            <a:extLst>
              <a:ext uri="{FF2B5EF4-FFF2-40B4-BE49-F238E27FC236}">
                <a16:creationId xmlns:a16="http://schemas.microsoft.com/office/drawing/2014/main" id="{AE8FBE1F-E746-8949-90EA-E80B26097487}"/>
              </a:ext>
            </a:extLst>
          </p:cNvPr>
          <p:cNvSpPr>
            <a:spLocks noGrp="1"/>
          </p:cNvSpPr>
          <p:nvPr>
            <p:ph type="body" sz="quarter" idx="15"/>
          </p:nvPr>
        </p:nvSpPr>
        <p:spPr>
          <a:xfrm>
            <a:off x="8798506" y="4690536"/>
            <a:ext cx="2902387" cy="1351490"/>
          </a:xfrm>
        </p:spPr>
        <p:txBody>
          <a:bodyPr>
            <a:noAutofit/>
          </a:bodyPr>
          <a:lstStyle>
            <a:lvl1pPr marL="351815" indent="-351815">
              <a:buSzTx/>
              <a:buFont typeface=".Lucida Grande UI Regular"/>
              <a:buChar char="▹"/>
              <a:defRPr/>
            </a:lvl1pPr>
          </a:lstStyle>
          <a:p>
            <a:pPr marL="342900" indent="-342900">
              <a:buSzTx/>
              <a:buFont typeface=".Lucida Grande UI Regular"/>
              <a:buChar char="▹"/>
            </a:pPr>
            <a:r>
              <a:rPr lang="en-US" sz="2500">
                <a:latin typeface="Avenir Light" panose="020B0402020203020204" pitchFamily="34" charset="77"/>
              </a:rPr>
              <a:t>Drag &amp; drop</a:t>
            </a:r>
          </a:p>
          <a:p>
            <a:pPr marL="342900" indent="-342900">
              <a:buSzTx/>
              <a:buFont typeface=".Lucida Grande UI Regular"/>
              <a:buChar char="▹"/>
            </a:pPr>
            <a:r>
              <a:rPr lang="en-US" sz="2500">
                <a:latin typeface="Avenir Light" panose="020B0402020203020204" pitchFamily="34" charset="77"/>
              </a:rPr>
              <a:t>Search &amp; filter</a:t>
            </a:r>
          </a:p>
          <a:p>
            <a:pPr marL="342900" indent="-342900">
              <a:buSzTx/>
              <a:buFont typeface=".Lucida Grande UI Regular"/>
              <a:buChar char="▹"/>
            </a:pPr>
            <a:r>
              <a:rPr lang="en-US" sz="2500">
                <a:latin typeface="Avenir Light" panose="020B0402020203020204" pitchFamily="34" charset="77"/>
              </a:rPr>
              <a:t>Marketing assets</a:t>
            </a:r>
          </a:p>
          <a:p>
            <a:pPr marL="342900" indent="-342900">
              <a:buSzTx/>
              <a:buFont typeface=".Lucida Grande UI Regular"/>
              <a:buChar char="▹"/>
            </a:pPr>
            <a:endParaRPr lang="en-US" sz="2500">
              <a:latin typeface="Avenir Light" panose="020B0402020203020204" pitchFamily="34" charset="77"/>
            </a:endParaRPr>
          </a:p>
        </p:txBody>
      </p:sp>
      <p:sp>
        <p:nvSpPr>
          <p:cNvPr id="26" name="Picture Placeholder 25">
            <a:extLst>
              <a:ext uri="{FF2B5EF4-FFF2-40B4-BE49-F238E27FC236}">
                <a16:creationId xmlns:a16="http://schemas.microsoft.com/office/drawing/2014/main" id="{D768989F-A9CA-894F-BC04-110855AC7D58}"/>
              </a:ext>
            </a:extLst>
          </p:cNvPr>
          <p:cNvSpPr>
            <a:spLocks noGrp="1"/>
          </p:cNvSpPr>
          <p:nvPr>
            <p:ph type="pic" sz="quarter" idx="16"/>
          </p:nvPr>
        </p:nvSpPr>
        <p:spPr>
          <a:xfrm>
            <a:off x="1719671" y="2096156"/>
            <a:ext cx="2902781" cy="1817688"/>
          </a:xfrm>
        </p:spPr>
        <p:txBody>
          <a:bodyPr/>
          <a:lstStyle/>
          <a:p>
            <a:endParaRPr lang="en-US" dirty="0"/>
          </a:p>
        </p:txBody>
      </p:sp>
      <p:sp>
        <p:nvSpPr>
          <p:cNvPr id="27" name="Picture Placeholder 25">
            <a:extLst>
              <a:ext uri="{FF2B5EF4-FFF2-40B4-BE49-F238E27FC236}">
                <a16:creationId xmlns:a16="http://schemas.microsoft.com/office/drawing/2014/main" id="{7D2711D0-BB5F-EC41-950E-E9BD2185BA79}"/>
              </a:ext>
            </a:extLst>
          </p:cNvPr>
          <p:cNvSpPr>
            <a:spLocks noGrp="1"/>
          </p:cNvSpPr>
          <p:nvPr>
            <p:ph type="pic" sz="quarter" idx="17"/>
          </p:nvPr>
        </p:nvSpPr>
        <p:spPr>
          <a:xfrm>
            <a:off x="5225330" y="2096156"/>
            <a:ext cx="2902781" cy="1817688"/>
          </a:xfrm>
        </p:spPr>
        <p:txBody>
          <a:bodyPr/>
          <a:lstStyle/>
          <a:p>
            <a:endParaRPr lang="en-US" dirty="0"/>
          </a:p>
        </p:txBody>
      </p:sp>
      <p:sp>
        <p:nvSpPr>
          <p:cNvPr id="28" name="Picture Placeholder 25">
            <a:extLst>
              <a:ext uri="{FF2B5EF4-FFF2-40B4-BE49-F238E27FC236}">
                <a16:creationId xmlns:a16="http://schemas.microsoft.com/office/drawing/2014/main" id="{647FB982-2357-F842-A623-D33864520D38}"/>
              </a:ext>
            </a:extLst>
          </p:cNvPr>
          <p:cNvSpPr>
            <a:spLocks noGrp="1"/>
          </p:cNvSpPr>
          <p:nvPr>
            <p:ph type="pic" sz="quarter" idx="18"/>
          </p:nvPr>
        </p:nvSpPr>
        <p:spPr>
          <a:xfrm>
            <a:off x="8798110" y="2096156"/>
            <a:ext cx="2902781" cy="1817688"/>
          </a:xfrm>
        </p:spPr>
        <p:txBody>
          <a:bodyPr/>
          <a:lstStyle/>
          <a:p>
            <a:endParaRPr lang="en-US" dirty="0"/>
          </a:p>
        </p:txBody>
      </p:sp>
      <p:sp>
        <p:nvSpPr>
          <p:cNvPr id="29" name="Title 1">
            <a:extLst>
              <a:ext uri="{FF2B5EF4-FFF2-40B4-BE49-F238E27FC236}">
                <a16:creationId xmlns:a16="http://schemas.microsoft.com/office/drawing/2014/main" id="{F0C9B3F2-9263-8E4E-BFA9-325A621FB0F1}"/>
              </a:ext>
            </a:extLst>
          </p:cNvPr>
          <p:cNvSpPr>
            <a:spLocks noGrp="1"/>
          </p:cNvSpPr>
          <p:nvPr>
            <p:ph type="ctrTitle" hasCustomPrompt="1"/>
          </p:nvPr>
        </p:nvSpPr>
        <p:spPr>
          <a:xfrm>
            <a:off x="995307" y="369329"/>
            <a:ext cx="9998079" cy="1193801"/>
          </a:xfrm>
        </p:spPr>
        <p:txBody>
          <a:bodyPr lIns="0" tIns="0" rIns="0" bIns="0" anchor="b">
            <a:noAutofit/>
          </a:bodyPr>
          <a:lstStyle>
            <a:lvl1pPr algn="l">
              <a:defRPr sz="4900" b="1" i="0" spc="308">
                <a:solidFill>
                  <a:srgbClr val="F25E4F"/>
                </a:solidFill>
                <a:latin typeface="Helvetica" pitchFamily="2" charset="0"/>
                <a:cs typeface="Arial" pitchFamily="34" charset="0"/>
              </a:defRPr>
            </a:lvl1pPr>
          </a:lstStyle>
          <a:p>
            <a:r>
              <a:rPr lang="en-US"/>
              <a:t>click to edit master title style</a:t>
            </a:r>
          </a:p>
        </p:txBody>
      </p:sp>
      <p:pic>
        <p:nvPicPr>
          <p:cNvPr id="16" name="Picture 15">
            <a:extLst>
              <a:ext uri="{FF2B5EF4-FFF2-40B4-BE49-F238E27FC236}">
                <a16:creationId xmlns:a16="http://schemas.microsoft.com/office/drawing/2014/main" id="{DAADE597-204D-9C44-B9D2-8C0488CDB952}"/>
              </a:ext>
            </a:extLst>
          </p:cNvPr>
          <p:cNvPicPr>
            <a:picLocks noChangeAspect="1"/>
          </p:cNvPicPr>
          <p:nvPr userDrawn="1"/>
        </p:nvPicPr>
        <p:blipFill>
          <a:blip r:embed="rId2"/>
          <a:stretch>
            <a:fillRect/>
          </a:stretch>
        </p:blipFill>
        <p:spPr>
          <a:xfrm>
            <a:off x="11796668" y="6539505"/>
            <a:ext cx="309919" cy="213231"/>
          </a:xfrm>
          <a:prstGeom prst="rect">
            <a:avLst/>
          </a:prstGeom>
        </p:spPr>
      </p:pic>
      <p:pic>
        <p:nvPicPr>
          <p:cNvPr id="17" name="Picture 16">
            <a:extLst>
              <a:ext uri="{FF2B5EF4-FFF2-40B4-BE49-F238E27FC236}">
                <a16:creationId xmlns:a16="http://schemas.microsoft.com/office/drawing/2014/main" id="{71128878-738F-274A-A431-9BAEBA2A98F8}"/>
              </a:ext>
            </a:extLst>
          </p:cNvPr>
          <p:cNvPicPr>
            <a:picLocks noChangeAspect="1"/>
          </p:cNvPicPr>
          <p:nvPr userDrawn="1"/>
        </p:nvPicPr>
        <p:blipFill>
          <a:blip r:embed="rId3"/>
          <a:stretch>
            <a:fillRect/>
          </a:stretch>
        </p:blipFill>
        <p:spPr>
          <a:xfrm>
            <a:off x="125315" y="6543866"/>
            <a:ext cx="931585" cy="214265"/>
          </a:xfrm>
          <a:prstGeom prst="rect">
            <a:avLst/>
          </a:prstGeom>
        </p:spPr>
      </p:pic>
    </p:spTree>
    <p:extLst>
      <p:ext uri="{BB962C8B-B14F-4D97-AF65-F5344CB8AC3E}">
        <p14:creationId xmlns:p14="http://schemas.microsoft.com/office/powerpoint/2010/main" val="41592101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D768989F-A9CA-894F-BC04-110855AC7D58}"/>
              </a:ext>
            </a:extLst>
          </p:cNvPr>
          <p:cNvSpPr>
            <a:spLocks noGrp="1"/>
          </p:cNvSpPr>
          <p:nvPr>
            <p:ph type="pic" sz="quarter" idx="16"/>
          </p:nvPr>
        </p:nvSpPr>
        <p:spPr>
          <a:xfrm>
            <a:off x="1719671" y="4377979"/>
            <a:ext cx="2902781" cy="1817688"/>
          </a:xfrm>
        </p:spPr>
        <p:txBody>
          <a:bodyPr/>
          <a:lstStyle/>
          <a:p>
            <a:endParaRPr lang="en-US" dirty="0"/>
          </a:p>
        </p:txBody>
      </p:sp>
      <p:cxnSp>
        <p:nvCxnSpPr>
          <p:cNvPr id="16" name="Straight Arrow Connector 15">
            <a:extLst>
              <a:ext uri="{FF2B5EF4-FFF2-40B4-BE49-F238E27FC236}">
                <a16:creationId xmlns:a16="http://schemas.microsoft.com/office/drawing/2014/main" id="{647EE39F-840B-C04A-B76D-FD9744895DF5}"/>
              </a:ext>
            </a:extLst>
          </p:cNvPr>
          <p:cNvCxnSpPr/>
          <p:nvPr userDrawn="1"/>
        </p:nvCxnSpPr>
        <p:spPr>
          <a:xfrm flipH="1" flipV="1">
            <a:off x="1309474" y="3603819"/>
            <a:ext cx="0" cy="3254189"/>
          </a:xfrm>
          <a:prstGeom prst="straightConnector1">
            <a:avLst/>
          </a:prstGeom>
          <a:ln w="19050" cap="rnd">
            <a:solidFill>
              <a:srgbClr val="F25E4F"/>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D7DBF84-587F-E248-AEDC-38EE9831BDEA}"/>
              </a:ext>
            </a:extLst>
          </p:cNvPr>
          <p:cNvSpPr>
            <a:spLocks noGrp="1"/>
          </p:cNvSpPr>
          <p:nvPr>
            <p:ph type="body" sz="quarter" idx="17" hasCustomPrompt="1"/>
          </p:nvPr>
        </p:nvSpPr>
        <p:spPr>
          <a:xfrm>
            <a:off x="1711314" y="1031314"/>
            <a:ext cx="8694003" cy="1676400"/>
          </a:xfrm>
        </p:spPr>
        <p:txBody>
          <a:bodyPr/>
          <a:lstStyle>
            <a:lvl1pPr marL="0" indent="0">
              <a:buNone/>
              <a:defRPr sz="2500"/>
            </a:lvl1pPr>
          </a:lstStyle>
          <a:p>
            <a:pPr lvl="0"/>
            <a:r>
              <a:rPr lang="en-US"/>
              <a:t>This iconic brand needed a global full rep- and dealer-facing B2B in 90 days and there was only one team that could take on a project this big in that timeline. Like always, elastic not only hit the planned milestones, but added new features along the way. The result is a robust B2B--leveraging all of elastic’s feature set, and over 26K orders submitted through our system at their pre-book order deadline.</a:t>
            </a:r>
          </a:p>
        </p:txBody>
      </p:sp>
      <p:sp>
        <p:nvSpPr>
          <p:cNvPr id="9" name="Text Placeholder 19">
            <a:extLst>
              <a:ext uri="{FF2B5EF4-FFF2-40B4-BE49-F238E27FC236}">
                <a16:creationId xmlns:a16="http://schemas.microsoft.com/office/drawing/2014/main" id="{485E2B98-BA6D-4E47-BAC1-D190968F1FBB}"/>
              </a:ext>
            </a:extLst>
          </p:cNvPr>
          <p:cNvSpPr>
            <a:spLocks noGrp="1"/>
          </p:cNvSpPr>
          <p:nvPr>
            <p:ph type="body" sz="quarter" idx="12" hasCustomPrompt="1"/>
          </p:nvPr>
        </p:nvSpPr>
        <p:spPr>
          <a:xfrm>
            <a:off x="1711313" y="3907116"/>
            <a:ext cx="7344871" cy="243177"/>
          </a:xfrm>
        </p:spPr>
        <p:txBody>
          <a:bodyPr/>
          <a:lstStyle>
            <a:lvl1pPr marL="0" indent="0">
              <a:buNone/>
              <a:defRPr lang="en-US" sz="2500" b="0" smtClean="0">
                <a:solidFill>
                  <a:schemeClr val="tx1"/>
                </a:solidFill>
                <a:effectLst/>
              </a:defRPr>
            </a:lvl1pPr>
            <a:lvl2pPr marL="469087" indent="0">
              <a:buNone/>
              <a:defRPr sz="2100">
                <a:solidFill>
                  <a:schemeClr val="tx1"/>
                </a:solidFill>
              </a:defRPr>
            </a:lvl2pPr>
            <a:lvl3pPr marL="938174" indent="0">
              <a:buNone/>
              <a:defRPr sz="2100">
                <a:solidFill>
                  <a:schemeClr val="tx1"/>
                </a:solidFill>
              </a:defRPr>
            </a:lvl3pPr>
            <a:lvl4pPr marL="1407262" indent="0">
              <a:buNone/>
              <a:defRPr sz="2100">
                <a:solidFill>
                  <a:schemeClr val="tx1"/>
                </a:solidFill>
              </a:defRPr>
            </a:lvl4pPr>
            <a:lvl5pPr marL="1876349" indent="0">
              <a:buNone/>
              <a:defRPr sz="2100">
                <a:solidFill>
                  <a:schemeClr val="tx1"/>
                </a:solidFill>
              </a:defRPr>
            </a:lvl5pPr>
          </a:lstStyle>
          <a:p>
            <a:pPr lvl="0"/>
            <a:r>
              <a:rPr lang="en-US"/>
              <a:t>Company contact, position, company name</a:t>
            </a:r>
          </a:p>
        </p:txBody>
      </p:sp>
      <p:pic>
        <p:nvPicPr>
          <p:cNvPr id="11" name="Picture 10">
            <a:extLst>
              <a:ext uri="{FF2B5EF4-FFF2-40B4-BE49-F238E27FC236}">
                <a16:creationId xmlns:a16="http://schemas.microsoft.com/office/drawing/2014/main" id="{1F2AD2B7-27F6-4047-ADBA-3B341060EBDA}"/>
              </a:ext>
            </a:extLst>
          </p:cNvPr>
          <p:cNvPicPr>
            <a:picLocks noChangeAspect="1"/>
          </p:cNvPicPr>
          <p:nvPr userDrawn="1"/>
        </p:nvPicPr>
        <p:blipFill>
          <a:blip r:embed="rId2"/>
          <a:stretch>
            <a:fillRect/>
          </a:stretch>
        </p:blipFill>
        <p:spPr>
          <a:xfrm>
            <a:off x="11796668" y="6539505"/>
            <a:ext cx="309919" cy="213231"/>
          </a:xfrm>
          <a:prstGeom prst="rect">
            <a:avLst/>
          </a:prstGeom>
        </p:spPr>
      </p:pic>
      <p:pic>
        <p:nvPicPr>
          <p:cNvPr id="8" name="Picture 7">
            <a:extLst>
              <a:ext uri="{FF2B5EF4-FFF2-40B4-BE49-F238E27FC236}">
                <a16:creationId xmlns:a16="http://schemas.microsoft.com/office/drawing/2014/main" id="{8A06783F-3965-FC49-BB6B-771D866D1582}"/>
              </a:ext>
            </a:extLst>
          </p:cNvPr>
          <p:cNvPicPr>
            <a:picLocks noChangeAspect="1"/>
          </p:cNvPicPr>
          <p:nvPr userDrawn="1"/>
        </p:nvPicPr>
        <p:blipFill>
          <a:blip r:embed="rId3"/>
          <a:stretch>
            <a:fillRect/>
          </a:stretch>
        </p:blipFill>
        <p:spPr>
          <a:xfrm>
            <a:off x="125315" y="6543866"/>
            <a:ext cx="931585" cy="214265"/>
          </a:xfrm>
          <a:prstGeom prst="rect">
            <a:avLst/>
          </a:prstGeom>
        </p:spPr>
      </p:pic>
    </p:spTree>
    <p:extLst>
      <p:ext uri="{BB962C8B-B14F-4D97-AF65-F5344CB8AC3E}">
        <p14:creationId xmlns:p14="http://schemas.microsoft.com/office/powerpoint/2010/main" val="5002005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0C9B3F2-9263-8E4E-BFA9-325A621FB0F1}"/>
              </a:ext>
            </a:extLst>
          </p:cNvPr>
          <p:cNvSpPr>
            <a:spLocks noGrp="1"/>
          </p:cNvSpPr>
          <p:nvPr>
            <p:ph type="ctrTitle" hasCustomPrompt="1"/>
          </p:nvPr>
        </p:nvSpPr>
        <p:spPr>
          <a:xfrm>
            <a:off x="995307" y="369329"/>
            <a:ext cx="9998079" cy="1193801"/>
          </a:xfrm>
        </p:spPr>
        <p:txBody>
          <a:bodyPr lIns="0" tIns="0" rIns="0" bIns="0" anchor="b">
            <a:noAutofit/>
          </a:bodyPr>
          <a:lstStyle>
            <a:lvl1pPr algn="l">
              <a:defRPr sz="4900" b="1" i="0" spc="308">
                <a:solidFill>
                  <a:srgbClr val="F25E4F"/>
                </a:solidFill>
                <a:latin typeface="Helvetica" pitchFamily="2" charset="0"/>
                <a:cs typeface="Arial" pitchFamily="34" charset="0"/>
              </a:defRPr>
            </a:lvl1pPr>
          </a:lstStyle>
          <a:p>
            <a:r>
              <a:rPr lang="en-US"/>
              <a:t>click to edit master title style</a:t>
            </a:r>
          </a:p>
        </p:txBody>
      </p:sp>
      <p:sp>
        <p:nvSpPr>
          <p:cNvPr id="25" name="Freeform 24">
            <a:extLst>
              <a:ext uri="{FF2B5EF4-FFF2-40B4-BE49-F238E27FC236}">
                <a16:creationId xmlns:a16="http://schemas.microsoft.com/office/drawing/2014/main" id="{924E58EE-51A6-4144-8931-93AC5BB8A0B6}"/>
              </a:ext>
            </a:extLst>
          </p:cNvPr>
          <p:cNvSpPr/>
          <p:nvPr userDrawn="1"/>
        </p:nvSpPr>
        <p:spPr>
          <a:xfrm>
            <a:off x="71544" y="2003731"/>
            <a:ext cx="12058988" cy="3236180"/>
          </a:xfrm>
          <a:custGeom>
            <a:avLst/>
            <a:gdLst>
              <a:gd name="connsiteX0" fmla="*/ 0 w 12181398"/>
              <a:gd name="connsiteY0" fmla="*/ 0 h 3236181"/>
              <a:gd name="connsiteX1" fmla="*/ 946205 w 12181398"/>
              <a:gd name="connsiteY1" fmla="*/ 0 h 3236181"/>
              <a:gd name="connsiteX2" fmla="*/ 946205 w 12181398"/>
              <a:gd name="connsiteY2" fmla="*/ 1781092 h 3236181"/>
              <a:gd name="connsiteX3" fmla="*/ 11211339 w 12181398"/>
              <a:gd name="connsiteY3" fmla="*/ 1781092 h 3236181"/>
              <a:gd name="connsiteX4" fmla="*/ 11219291 w 12181398"/>
              <a:gd name="connsiteY4" fmla="*/ 3220279 h 3236181"/>
              <a:gd name="connsiteX5" fmla="*/ 12181398 w 12181398"/>
              <a:gd name="connsiteY5" fmla="*/ 3236181 h 3236181"/>
              <a:gd name="connsiteX6" fmla="*/ 12332473 w 12332473"/>
              <a:gd name="connsiteY6" fmla="*/ 2981739 h 3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1398" h="3236181">
                <a:moveTo>
                  <a:pt x="0" y="0"/>
                </a:moveTo>
                <a:lnTo>
                  <a:pt x="946205" y="0"/>
                </a:lnTo>
                <a:lnTo>
                  <a:pt x="946205" y="1781092"/>
                </a:lnTo>
                <a:lnTo>
                  <a:pt x="11211339" y="1781092"/>
                </a:lnTo>
                <a:cubicBezTo>
                  <a:pt x="11213990" y="2250219"/>
                  <a:pt x="11216640" y="2751152"/>
                  <a:pt x="11219291" y="3220279"/>
                </a:cubicBezTo>
                <a:lnTo>
                  <a:pt x="12181398" y="3236181"/>
                </a:lnTo>
              </a:path>
            </a:pathLst>
          </a:custGeom>
          <a:noFill/>
          <a:ln cap="rnd">
            <a:solidFill>
              <a:srgbClr val="FF0000"/>
            </a:solidFill>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93817" tIns="46909" rIns="93817" bIns="46909" rtlCol="0" anchor="ctr"/>
          <a:lstStyle/>
          <a:p>
            <a:pPr algn="ctr"/>
            <a:endParaRPr lang="en-US" dirty="0"/>
          </a:p>
        </p:txBody>
      </p:sp>
      <p:sp>
        <p:nvSpPr>
          <p:cNvPr id="30" name="Oval 29">
            <a:extLst>
              <a:ext uri="{FF2B5EF4-FFF2-40B4-BE49-F238E27FC236}">
                <a16:creationId xmlns:a16="http://schemas.microsoft.com/office/drawing/2014/main" id="{BBEE5C64-EFB0-2249-9450-6670534C23C8}"/>
              </a:ext>
            </a:extLst>
          </p:cNvPr>
          <p:cNvSpPr/>
          <p:nvPr userDrawn="1"/>
        </p:nvSpPr>
        <p:spPr>
          <a:xfrm>
            <a:off x="3537411" y="3721214"/>
            <a:ext cx="111289" cy="111319"/>
          </a:xfrm>
          <a:prstGeom prst="ellipse">
            <a:avLst/>
          </a:prstGeom>
          <a:solidFill>
            <a:srgbClr val="F25E4F"/>
          </a:solidFill>
          <a:ln>
            <a:noFill/>
          </a:ln>
        </p:spPr>
        <p:style>
          <a:lnRef idx="2">
            <a:schemeClr val="accent1">
              <a:shade val="50000"/>
            </a:schemeClr>
          </a:lnRef>
          <a:fillRef idx="1">
            <a:schemeClr val="accent1"/>
          </a:fillRef>
          <a:effectRef idx="0">
            <a:schemeClr val="accent1"/>
          </a:effectRef>
          <a:fontRef idx="minor">
            <a:schemeClr val="lt1"/>
          </a:fontRef>
        </p:style>
        <p:txBody>
          <a:bodyPr lIns="93817" tIns="46909" rIns="93817" bIns="46909" rtlCol="0" anchor="ctr"/>
          <a:lstStyle/>
          <a:p>
            <a:pPr algn="ctr"/>
            <a:endParaRPr lang="en-US" dirty="0"/>
          </a:p>
        </p:txBody>
      </p:sp>
      <p:sp>
        <p:nvSpPr>
          <p:cNvPr id="31" name="Oval 30">
            <a:extLst>
              <a:ext uri="{FF2B5EF4-FFF2-40B4-BE49-F238E27FC236}">
                <a16:creationId xmlns:a16="http://schemas.microsoft.com/office/drawing/2014/main" id="{D416F2EE-EB3C-934B-9DEA-8BB57D0D2145}"/>
              </a:ext>
            </a:extLst>
          </p:cNvPr>
          <p:cNvSpPr/>
          <p:nvPr userDrawn="1"/>
        </p:nvSpPr>
        <p:spPr>
          <a:xfrm>
            <a:off x="7909489" y="3721214"/>
            <a:ext cx="111289" cy="111319"/>
          </a:xfrm>
          <a:prstGeom prst="ellipse">
            <a:avLst/>
          </a:prstGeom>
          <a:solidFill>
            <a:srgbClr val="F25E4F"/>
          </a:solidFill>
          <a:ln>
            <a:noFill/>
          </a:ln>
        </p:spPr>
        <p:style>
          <a:lnRef idx="2">
            <a:schemeClr val="accent1">
              <a:shade val="50000"/>
            </a:schemeClr>
          </a:lnRef>
          <a:fillRef idx="1">
            <a:schemeClr val="accent1"/>
          </a:fillRef>
          <a:effectRef idx="0">
            <a:schemeClr val="accent1"/>
          </a:effectRef>
          <a:fontRef idx="minor">
            <a:schemeClr val="lt1"/>
          </a:fontRef>
        </p:style>
        <p:txBody>
          <a:bodyPr lIns="93817" tIns="46909" rIns="93817" bIns="46909" rtlCol="0" anchor="ctr"/>
          <a:lstStyle/>
          <a:p>
            <a:pPr algn="ctr"/>
            <a:endParaRPr lang="en-US" dirty="0"/>
          </a:p>
        </p:txBody>
      </p:sp>
      <p:sp>
        <p:nvSpPr>
          <p:cNvPr id="32" name="Text Placeholder 5">
            <a:extLst>
              <a:ext uri="{FF2B5EF4-FFF2-40B4-BE49-F238E27FC236}">
                <a16:creationId xmlns:a16="http://schemas.microsoft.com/office/drawing/2014/main" id="{4DA48A01-C0F7-DE46-9D7E-3477441EDA24}"/>
              </a:ext>
            </a:extLst>
          </p:cNvPr>
          <p:cNvSpPr>
            <a:spLocks noGrp="1"/>
          </p:cNvSpPr>
          <p:nvPr>
            <p:ph type="body" sz="quarter" idx="10"/>
          </p:nvPr>
        </p:nvSpPr>
        <p:spPr>
          <a:xfrm>
            <a:off x="2094169" y="4698474"/>
            <a:ext cx="2902387" cy="1351490"/>
          </a:xfrm>
        </p:spPr>
        <p:txBody>
          <a:bodyPr>
            <a:noAutofit/>
          </a:bodyPr>
          <a:lstStyle>
            <a:lvl1pPr marL="351815" indent="-351815">
              <a:buSzTx/>
              <a:buFont typeface=".Lucida Grande UI Regular"/>
              <a:buChar char="▹"/>
              <a:defRPr/>
            </a:lvl1pPr>
          </a:lstStyle>
          <a:p>
            <a:pPr marL="342900" indent="-342900">
              <a:buSzTx/>
              <a:buFont typeface=".Lucida Grande UI Regular"/>
              <a:buChar char="▹"/>
            </a:pPr>
            <a:r>
              <a:rPr lang="en-US" sz="2500">
                <a:latin typeface="Avenir Light" panose="020B0402020203020204" pitchFamily="34" charset="77"/>
              </a:rPr>
              <a:t>Drag &amp; drop</a:t>
            </a:r>
          </a:p>
          <a:p>
            <a:pPr marL="342900" indent="-342900">
              <a:buSzTx/>
              <a:buFont typeface=".Lucida Grande UI Regular"/>
              <a:buChar char="▹"/>
            </a:pPr>
            <a:r>
              <a:rPr lang="en-US" sz="2500">
                <a:latin typeface="Avenir Light" panose="020B0402020203020204" pitchFamily="34" charset="77"/>
              </a:rPr>
              <a:t>Search &amp; filter</a:t>
            </a:r>
          </a:p>
          <a:p>
            <a:pPr marL="342900" indent="-342900">
              <a:buSzTx/>
              <a:buFont typeface=".Lucida Grande UI Regular"/>
              <a:buChar char="▹"/>
            </a:pPr>
            <a:r>
              <a:rPr lang="en-US" sz="2500">
                <a:latin typeface="Avenir Light" panose="020B0402020203020204" pitchFamily="34" charset="77"/>
              </a:rPr>
              <a:t>Marketing assets</a:t>
            </a:r>
          </a:p>
          <a:p>
            <a:pPr marL="342900" indent="-342900">
              <a:buSzTx/>
              <a:buFont typeface=".Lucida Grande UI Regular"/>
              <a:buChar char="▹"/>
            </a:pPr>
            <a:endParaRPr lang="en-US" sz="2500">
              <a:latin typeface="Avenir Light" panose="020B0402020203020204" pitchFamily="34" charset="77"/>
            </a:endParaRPr>
          </a:p>
        </p:txBody>
      </p:sp>
      <p:sp>
        <p:nvSpPr>
          <p:cNvPr id="33" name="Text Placeholder 19">
            <a:extLst>
              <a:ext uri="{FF2B5EF4-FFF2-40B4-BE49-F238E27FC236}">
                <a16:creationId xmlns:a16="http://schemas.microsoft.com/office/drawing/2014/main" id="{760DBEE2-9CB5-3044-BD33-C37DB5914312}"/>
              </a:ext>
            </a:extLst>
          </p:cNvPr>
          <p:cNvSpPr>
            <a:spLocks noGrp="1"/>
          </p:cNvSpPr>
          <p:nvPr>
            <p:ph type="body" sz="quarter" idx="12" hasCustomPrompt="1"/>
          </p:nvPr>
        </p:nvSpPr>
        <p:spPr>
          <a:xfrm>
            <a:off x="2077054" y="4101145"/>
            <a:ext cx="2919500" cy="462904"/>
          </a:xfrm>
        </p:spPr>
        <p:txBody>
          <a:bodyPr/>
          <a:lstStyle>
            <a:lvl1pPr marL="0" indent="0">
              <a:buNone/>
              <a:defRPr sz="3300">
                <a:solidFill>
                  <a:schemeClr val="tx1"/>
                </a:solidFill>
              </a:defRPr>
            </a:lvl1pPr>
            <a:lvl2pPr marL="469087" indent="0">
              <a:buNone/>
              <a:defRPr sz="2100">
                <a:solidFill>
                  <a:schemeClr val="tx1"/>
                </a:solidFill>
              </a:defRPr>
            </a:lvl2pPr>
            <a:lvl3pPr marL="938174" indent="0">
              <a:buNone/>
              <a:defRPr sz="2100">
                <a:solidFill>
                  <a:schemeClr val="tx1"/>
                </a:solidFill>
              </a:defRPr>
            </a:lvl3pPr>
            <a:lvl4pPr marL="1407262" indent="0">
              <a:buNone/>
              <a:defRPr sz="2100">
                <a:solidFill>
                  <a:schemeClr val="tx1"/>
                </a:solidFill>
              </a:defRPr>
            </a:lvl4pPr>
            <a:lvl5pPr marL="1876349" indent="0">
              <a:buNone/>
              <a:defRPr sz="2100">
                <a:solidFill>
                  <a:schemeClr val="tx1"/>
                </a:solidFill>
              </a:defRPr>
            </a:lvl5pPr>
          </a:lstStyle>
          <a:p>
            <a:pPr lvl="0"/>
            <a:r>
              <a:rPr lang="en-US"/>
              <a:t>create catalog</a:t>
            </a:r>
          </a:p>
        </p:txBody>
      </p:sp>
      <p:sp>
        <p:nvSpPr>
          <p:cNvPr id="34" name="Text Placeholder 5">
            <a:extLst>
              <a:ext uri="{FF2B5EF4-FFF2-40B4-BE49-F238E27FC236}">
                <a16:creationId xmlns:a16="http://schemas.microsoft.com/office/drawing/2014/main" id="{E4F2C778-84A1-3540-80CB-C3EFA8750FCC}"/>
              </a:ext>
            </a:extLst>
          </p:cNvPr>
          <p:cNvSpPr>
            <a:spLocks noGrp="1"/>
          </p:cNvSpPr>
          <p:nvPr>
            <p:ph type="body" sz="quarter" idx="13"/>
          </p:nvPr>
        </p:nvSpPr>
        <p:spPr>
          <a:xfrm>
            <a:off x="6522499" y="4698474"/>
            <a:ext cx="2902387" cy="1351490"/>
          </a:xfrm>
        </p:spPr>
        <p:txBody>
          <a:bodyPr>
            <a:noAutofit/>
          </a:bodyPr>
          <a:lstStyle>
            <a:lvl1pPr marL="351815" indent="-351815">
              <a:buSzTx/>
              <a:buFont typeface=".Lucida Grande UI Regular"/>
              <a:buChar char="▹"/>
              <a:defRPr/>
            </a:lvl1pPr>
          </a:lstStyle>
          <a:p>
            <a:pPr marL="342900" indent="-342900">
              <a:buSzTx/>
              <a:buFont typeface=".Lucida Grande UI Regular"/>
              <a:buChar char="▹"/>
            </a:pPr>
            <a:r>
              <a:rPr lang="en-US" sz="2500">
                <a:latin typeface="Avenir Light" panose="020B0402020203020204" pitchFamily="34" charset="77"/>
              </a:rPr>
              <a:t>Drag &amp; drop</a:t>
            </a:r>
          </a:p>
          <a:p>
            <a:pPr marL="342900" indent="-342900">
              <a:buSzTx/>
              <a:buFont typeface=".Lucida Grande UI Regular"/>
              <a:buChar char="▹"/>
            </a:pPr>
            <a:r>
              <a:rPr lang="en-US" sz="2500">
                <a:latin typeface="Avenir Light" panose="020B0402020203020204" pitchFamily="34" charset="77"/>
              </a:rPr>
              <a:t>Search &amp; filter</a:t>
            </a:r>
          </a:p>
          <a:p>
            <a:pPr marL="342900" indent="-342900">
              <a:buSzTx/>
              <a:buFont typeface=".Lucida Grande UI Regular"/>
              <a:buChar char="▹"/>
            </a:pPr>
            <a:r>
              <a:rPr lang="en-US" sz="2500">
                <a:latin typeface="Avenir Light" panose="020B0402020203020204" pitchFamily="34" charset="77"/>
              </a:rPr>
              <a:t>Marketing assets</a:t>
            </a:r>
          </a:p>
          <a:p>
            <a:pPr marL="342900" indent="-342900">
              <a:buSzTx/>
              <a:buFont typeface=".Lucida Grande UI Regular"/>
              <a:buChar char="▹"/>
            </a:pPr>
            <a:endParaRPr lang="en-US" sz="2500">
              <a:latin typeface="Avenir Light" panose="020B0402020203020204" pitchFamily="34" charset="77"/>
            </a:endParaRPr>
          </a:p>
        </p:txBody>
      </p:sp>
      <p:sp>
        <p:nvSpPr>
          <p:cNvPr id="35" name="Text Placeholder 19">
            <a:extLst>
              <a:ext uri="{FF2B5EF4-FFF2-40B4-BE49-F238E27FC236}">
                <a16:creationId xmlns:a16="http://schemas.microsoft.com/office/drawing/2014/main" id="{F8F9E431-97F9-884E-8297-0293508D70FE}"/>
              </a:ext>
            </a:extLst>
          </p:cNvPr>
          <p:cNvSpPr>
            <a:spLocks noGrp="1"/>
          </p:cNvSpPr>
          <p:nvPr>
            <p:ph type="body" sz="quarter" idx="14" hasCustomPrompt="1"/>
          </p:nvPr>
        </p:nvSpPr>
        <p:spPr>
          <a:xfrm>
            <a:off x="6505383" y="4101145"/>
            <a:ext cx="2919500" cy="462904"/>
          </a:xfrm>
        </p:spPr>
        <p:txBody>
          <a:bodyPr/>
          <a:lstStyle>
            <a:lvl1pPr marL="0" indent="0">
              <a:buNone/>
              <a:defRPr sz="3300">
                <a:solidFill>
                  <a:schemeClr val="tx1"/>
                </a:solidFill>
              </a:defRPr>
            </a:lvl1pPr>
            <a:lvl2pPr marL="469087" indent="0">
              <a:buNone/>
              <a:defRPr sz="2100">
                <a:solidFill>
                  <a:schemeClr val="tx1"/>
                </a:solidFill>
              </a:defRPr>
            </a:lvl2pPr>
            <a:lvl3pPr marL="938174" indent="0">
              <a:buNone/>
              <a:defRPr sz="2100">
                <a:solidFill>
                  <a:schemeClr val="tx1"/>
                </a:solidFill>
              </a:defRPr>
            </a:lvl3pPr>
            <a:lvl4pPr marL="1407262" indent="0">
              <a:buNone/>
              <a:defRPr sz="2100">
                <a:solidFill>
                  <a:schemeClr val="tx1"/>
                </a:solidFill>
              </a:defRPr>
            </a:lvl4pPr>
            <a:lvl5pPr marL="1876349" indent="0">
              <a:buNone/>
              <a:defRPr sz="2100">
                <a:solidFill>
                  <a:schemeClr val="tx1"/>
                </a:solidFill>
              </a:defRPr>
            </a:lvl5pPr>
          </a:lstStyle>
          <a:p>
            <a:pPr lvl="0"/>
            <a:r>
              <a:rPr lang="en-US"/>
              <a:t>create catalog</a:t>
            </a:r>
          </a:p>
        </p:txBody>
      </p:sp>
      <p:sp>
        <p:nvSpPr>
          <p:cNvPr id="37" name="Text Placeholder 36">
            <a:extLst>
              <a:ext uri="{FF2B5EF4-FFF2-40B4-BE49-F238E27FC236}">
                <a16:creationId xmlns:a16="http://schemas.microsoft.com/office/drawing/2014/main" id="{DFA7924B-FF11-884F-9534-1293FC8BCE99}"/>
              </a:ext>
            </a:extLst>
          </p:cNvPr>
          <p:cNvSpPr>
            <a:spLocks noGrp="1"/>
          </p:cNvSpPr>
          <p:nvPr>
            <p:ph type="body" sz="quarter" idx="15" hasCustomPrompt="1"/>
          </p:nvPr>
        </p:nvSpPr>
        <p:spPr>
          <a:xfrm>
            <a:off x="2328791" y="2327239"/>
            <a:ext cx="2528533" cy="914400"/>
          </a:xfrm>
          <a:ln>
            <a:noFill/>
          </a:ln>
        </p:spPr>
        <p:txBody>
          <a:bodyPr/>
          <a:lstStyle>
            <a:lvl1pPr marL="0" indent="0" algn="ctr">
              <a:buNone/>
              <a:defRPr sz="8200" b="1" i="0">
                <a:ln w="15875">
                  <a:solidFill>
                    <a:srgbClr val="F25E4F"/>
                  </a:solidFill>
                </a:ln>
                <a:solidFill>
                  <a:schemeClr val="bg1"/>
                </a:solidFill>
                <a:latin typeface="Helvetica" pitchFamily="2" charset="0"/>
              </a:defRPr>
            </a:lvl1pPr>
          </a:lstStyle>
          <a:p>
            <a:pPr lvl="0"/>
            <a:r>
              <a:rPr lang="en-US"/>
              <a:t>2018</a:t>
            </a:r>
          </a:p>
        </p:txBody>
      </p:sp>
      <p:sp>
        <p:nvSpPr>
          <p:cNvPr id="38" name="Text Placeholder 36">
            <a:extLst>
              <a:ext uri="{FF2B5EF4-FFF2-40B4-BE49-F238E27FC236}">
                <a16:creationId xmlns:a16="http://schemas.microsoft.com/office/drawing/2014/main" id="{84C80B21-5050-404D-AFC0-8C82C2EADBB3}"/>
              </a:ext>
            </a:extLst>
          </p:cNvPr>
          <p:cNvSpPr>
            <a:spLocks noGrp="1"/>
          </p:cNvSpPr>
          <p:nvPr>
            <p:ph type="body" sz="quarter" idx="16" hasCustomPrompt="1"/>
          </p:nvPr>
        </p:nvSpPr>
        <p:spPr>
          <a:xfrm>
            <a:off x="6709424" y="2327239"/>
            <a:ext cx="2528533" cy="914400"/>
          </a:xfrm>
          <a:ln>
            <a:noFill/>
          </a:ln>
        </p:spPr>
        <p:txBody>
          <a:bodyPr/>
          <a:lstStyle>
            <a:lvl1pPr marL="0" indent="0" algn="ctr">
              <a:buNone/>
              <a:defRPr sz="8200" b="1" i="0">
                <a:ln w="15875">
                  <a:solidFill>
                    <a:srgbClr val="F25E4F"/>
                  </a:solidFill>
                </a:ln>
                <a:solidFill>
                  <a:schemeClr val="bg1"/>
                </a:solidFill>
                <a:latin typeface="Helvetica" pitchFamily="2" charset="0"/>
              </a:defRPr>
            </a:lvl1pPr>
          </a:lstStyle>
          <a:p>
            <a:pPr lvl="0"/>
            <a:r>
              <a:rPr lang="en-US"/>
              <a:t>2019</a:t>
            </a:r>
          </a:p>
        </p:txBody>
      </p:sp>
      <p:pic>
        <p:nvPicPr>
          <p:cNvPr id="15" name="Picture 14">
            <a:extLst>
              <a:ext uri="{FF2B5EF4-FFF2-40B4-BE49-F238E27FC236}">
                <a16:creationId xmlns:a16="http://schemas.microsoft.com/office/drawing/2014/main" id="{C065D829-9BCC-DE40-B446-031C3E7E6FA7}"/>
              </a:ext>
            </a:extLst>
          </p:cNvPr>
          <p:cNvPicPr>
            <a:picLocks noChangeAspect="1"/>
          </p:cNvPicPr>
          <p:nvPr userDrawn="1"/>
        </p:nvPicPr>
        <p:blipFill>
          <a:blip r:embed="rId2"/>
          <a:stretch>
            <a:fillRect/>
          </a:stretch>
        </p:blipFill>
        <p:spPr>
          <a:xfrm>
            <a:off x="11796668" y="6539505"/>
            <a:ext cx="309919" cy="213231"/>
          </a:xfrm>
          <a:prstGeom prst="rect">
            <a:avLst/>
          </a:prstGeom>
        </p:spPr>
      </p:pic>
      <p:pic>
        <p:nvPicPr>
          <p:cNvPr id="16" name="Picture 15">
            <a:extLst>
              <a:ext uri="{FF2B5EF4-FFF2-40B4-BE49-F238E27FC236}">
                <a16:creationId xmlns:a16="http://schemas.microsoft.com/office/drawing/2014/main" id="{CAF68E84-08B2-0749-92E4-6FBB38723F7A}"/>
              </a:ext>
            </a:extLst>
          </p:cNvPr>
          <p:cNvPicPr>
            <a:picLocks noChangeAspect="1"/>
          </p:cNvPicPr>
          <p:nvPr userDrawn="1"/>
        </p:nvPicPr>
        <p:blipFill>
          <a:blip r:embed="rId3"/>
          <a:stretch>
            <a:fillRect/>
          </a:stretch>
        </p:blipFill>
        <p:spPr>
          <a:xfrm>
            <a:off x="125315" y="6543866"/>
            <a:ext cx="931585" cy="214265"/>
          </a:xfrm>
          <a:prstGeom prst="rect">
            <a:avLst/>
          </a:prstGeom>
        </p:spPr>
      </p:pic>
    </p:spTree>
    <p:extLst>
      <p:ext uri="{BB962C8B-B14F-4D97-AF65-F5344CB8AC3E}">
        <p14:creationId xmlns:p14="http://schemas.microsoft.com/office/powerpoint/2010/main" val="7027624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534B2A-F1BE-7645-A238-B18B7D812B14}"/>
              </a:ext>
            </a:extLst>
          </p:cNvPr>
          <p:cNvSpPr>
            <a:spLocks noGrp="1"/>
          </p:cNvSpPr>
          <p:nvPr>
            <p:ph type="title"/>
          </p:nvPr>
        </p:nvSpPr>
        <p:spPr>
          <a:xfrm>
            <a:off x="837985" y="365129"/>
            <a:ext cx="10512861" cy="13255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87EC6D-4FBE-154D-8C9E-15E768C77D0F}"/>
              </a:ext>
            </a:extLst>
          </p:cNvPr>
          <p:cNvSpPr>
            <a:spLocks noGrp="1"/>
          </p:cNvSpPr>
          <p:nvPr>
            <p:ph type="body" idx="1"/>
          </p:nvPr>
        </p:nvSpPr>
        <p:spPr>
          <a:xfrm>
            <a:off x="837985" y="1825626"/>
            <a:ext cx="10512861"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D5F10-906A-4148-8309-6645D3D6AB29}"/>
              </a:ext>
            </a:extLst>
          </p:cNvPr>
          <p:cNvSpPr>
            <a:spLocks noGrp="1"/>
          </p:cNvSpPr>
          <p:nvPr>
            <p:ph type="dt" sz="half" idx="2"/>
          </p:nvPr>
        </p:nvSpPr>
        <p:spPr>
          <a:xfrm>
            <a:off x="837981" y="6356351"/>
            <a:ext cx="2742486" cy="365126"/>
          </a:xfrm>
          <a:prstGeom prst="rect">
            <a:avLst/>
          </a:prstGeom>
        </p:spPr>
        <p:txBody>
          <a:bodyPr vert="horz" lIns="93817" tIns="46909" rIns="93817" bIns="46909" rtlCol="0" anchor="ctr"/>
          <a:lstStyle>
            <a:lvl1pPr algn="l">
              <a:defRPr sz="1200">
                <a:solidFill>
                  <a:schemeClr val="tx1">
                    <a:tint val="75000"/>
                  </a:schemeClr>
                </a:solidFill>
              </a:defRPr>
            </a:lvl1pPr>
          </a:lstStyle>
          <a:p>
            <a:fld id="{E48EB0C7-CF47-E04F-A544-2D9DC4F62914}" type="datetimeFigureOut">
              <a:rPr lang="en-US" smtClean="0"/>
              <a:t>7/13/2022</a:t>
            </a:fld>
            <a:endParaRPr lang="en-US" dirty="0"/>
          </a:p>
        </p:txBody>
      </p:sp>
      <p:sp>
        <p:nvSpPr>
          <p:cNvPr id="5" name="Footer Placeholder 4">
            <a:extLst>
              <a:ext uri="{FF2B5EF4-FFF2-40B4-BE49-F238E27FC236}">
                <a16:creationId xmlns:a16="http://schemas.microsoft.com/office/drawing/2014/main" id="{70840F18-B288-0642-A382-745391DD98EB}"/>
              </a:ext>
            </a:extLst>
          </p:cNvPr>
          <p:cNvSpPr>
            <a:spLocks noGrp="1"/>
          </p:cNvSpPr>
          <p:nvPr>
            <p:ph type="ftr" sz="quarter" idx="3"/>
          </p:nvPr>
        </p:nvSpPr>
        <p:spPr>
          <a:xfrm>
            <a:off x="4037549" y="6356351"/>
            <a:ext cx="4113728" cy="365126"/>
          </a:xfrm>
          <a:prstGeom prst="rect">
            <a:avLst/>
          </a:prstGeom>
        </p:spPr>
        <p:txBody>
          <a:bodyPr vert="horz" lIns="93817" tIns="46909" rIns="93817" bIns="46909"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EF214A-50E7-4B42-B99A-E3ED4FAAE853}"/>
              </a:ext>
            </a:extLst>
          </p:cNvPr>
          <p:cNvSpPr>
            <a:spLocks noGrp="1"/>
          </p:cNvSpPr>
          <p:nvPr>
            <p:ph type="sldNum" sz="quarter" idx="4"/>
          </p:nvPr>
        </p:nvSpPr>
        <p:spPr>
          <a:xfrm>
            <a:off x="8608358" y="6356351"/>
            <a:ext cx="2742486" cy="365126"/>
          </a:xfrm>
          <a:prstGeom prst="rect">
            <a:avLst/>
          </a:prstGeom>
        </p:spPr>
        <p:txBody>
          <a:bodyPr vert="horz" lIns="93817" tIns="46909" rIns="93817" bIns="46909" rtlCol="0" anchor="ctr"/>
          <a:lstStyle>
            <a:lvl1pPr algn="r">
              <a:defRPr sz="1200">
                <a:solidFill>
                  <a:schemeClr val="tx1">
                    <a:tint val="75000"/>
                  </a:schemeClr>
                </a:solidFill>
              </a:defRPr>
            </a:lvl1pPr>
          </a:lstStyle>
          <a:p>
            <a:fld id="{6A0820B8-0CF7-5C41-B8B9-9026F6CF69FE}" type="slidenum">
              <a:rPr lang="en-US" smtClean="0"/>
              <a:t>‹#›</a:t>
            </a:fld>
            <a:endParaRPr lang="en-US" dirty="0"/>
          </a:p>
        </p:txBody>
      </p:sp>
    </p:spTree>
    <p:extLst>
      <p:ext uri="{BB962C8B-B14F-4D97-AF65-F5344CB8AC3E}">
        <p14:creationId xmlns:p14="http://schemas.microsoft.com/office/powerpoint/2010/main" val="4202609165"/>
      </p:ext>
    </p:extLst>
  </p:cSld>
  <p:clrMap bg1="lt1" tx1="dk1" bg2="lt2" tx2="dk2" accent1="accent1" accent2="accent2" accent3="accent3" accent4="accent4" accent5="accent5" accent6="accent6" hlink="hlink" folHlink="folHlink"/>
  <p:sldLayoutIdLst>
    <p:sldLayoutId id="2147483650" r:id="rId1"/>
    <p:sldLayoutId id="2147483696" r:id="rId2"/>
    <p:sldLayoutId id="2147483657" r:id="rId3"/>
    <p:sldLayoutId id="2147483697" r:id="rId4"/>
    <p:sldLayoutId id="2147483651" r:id="rId5"/>
    <p:sldLayoutId id="2147483654" r:id="rId6"/>
    <p:sldLayoutId id="2147483652" r:id="rId7"/>
    <p:sldLayoutId id="2147483690" r:id="rId8"/>
    <p:sldLayoutId id="2147483655" r:id="rId9"/>
    <p:sldLayoutId id="2147483682" r:id="rId10"/>
    <p:sldLayoutId id="2147483653" r:id="rId11"/>
    <p:sldLayoutId id="2147483686" r:id="rId12"/>
    <p:sldLayoutId id="2147483694" r:id="rId13"/>
    <p:sldLayoutId id="2147483770" r:id="rId14"/>
    <p:sldLayoutId id="2147483771" r:id="rId15"/>
    <p:sldLayoutId id="2147483772" r:id="rId16"/>
  </p:sldLayoutIdLst>
  <p:transition/>
  <p:txStyles>
    <p:titleStyle>
      <a:lvl1pPr algn="l" defTabSz="938174" rtl="0" eaLnBrk="1" latinLnBrk="0" hangingPunct="1">
        <a:lnSpc>
          <a:spcPct val="90000"/>
        </a:lnSpc>
        <a:spcBef>
          <a:spcPct val="0"/>
        </a:spcBef>
        <a:buNone/>
        <a:defRPr sz="4500" b="1" i="0" kern="1200" spc="308">
          <a:solidFill>
            <a:srgbClr val="F25E4F"/>
          </a:solidFill>
          <a:latin typeface="Helvetica" pitchFamily="2" charset="0"/>
          <a:ea typeface="+mj-ea"/>
          <a:cs typeface="+mj-cs"/>
        </a:defRPr>
      </a:lvl1pPr>
    </p:titleStyle>
    <p:bodyStyle>
      <a:lvl1pPr marL="234544" indent="-234544" algn="l" defTabSz="938174" rtl="0" eaLnBrk="1" latinLnBrk="0" hangingPunct="1">
        <a:lnSpc>
          <a:spcPct val="90000"/>
        </a:lnSpc>
        <a:spcBef>
          <a:spcPts val="1026"/>
        </a:spcBef>
        <a:buClr>
          <a:srgbClr val="F25E4F"/>
        </a:buClr>
        <a:buFont typeface="Arial" pitchFamily="34" charset="0"/>
        <a:buChar char="•"/>
        <a:defRPr sz="2900" b="0" i="0" kern="1200">
          <a:solidFill>
            <a:schemeClr val="bg1">
              <a:lumMod val="50000"/>
            </a:schemeClr>
          </a:solidFill>
          <a:latin typeface="Avenir Light" panose="020B0402020203020204" pitchFamily="34" charset="77"/>
          <a:ea typeface="+mn-ea"/>
          <a:cs typeface="+mn-cs"/>
        </a:defRPr>
      </a:lvl1pPr>
      <a:lvl2pPr marL="703631" indent="-234544" algn="l" defTabSz="938174" rtl="0" eaLnBrk="1" latinLnBrk="0" hangingPunct="1">
        <a:lnSpc>
          <a:spcPct val="90000"/>
        </a:lnSpc>
        <a:spcBef>
          <a:spcPts val="513"/>
        </a:spcBef>
        <a:buClr>
          <a:srgbClr val="F25E4F"/>
        </a:buClr>
        <a:buFont typeface="Arial" pitchFamily="34" charset="0"/>
        <a:buChar char="•"/>
        <a:defRPr sz="2500" b="0" i="0" kern="1200">
          <a:solidFill>
            <a:schemeClr val="bg1">
              <a:lumMod val="50000"/>
            </a:schemeClr>
          </a:solidFill>
          <a:latin typeface="Avenir Light" panose="020B0402020203020204" pitchFamily="34" charset="77"/>
          <a:ea typeface="+mn-ea"/>
          <a:cs typeface="+mn-cs"/>
        </a:defRPr>
      </a:lvl2pPr>
      <a:lvl3pPr marL="1172718" indent="-234544" algn="l" defTabSz="938174" rtl="0" eaLnBrk="1" latinLnBrk="0" hangingPunct="1">
        <a:lnSpc>
          <a:spcPct val="90000"/>
        </a:lnSpc>
        <a:spcBef>
          <a:spcPts val="513"/>
        </a:spcBef>
        <a:buClr>
          <a:srgbClr val="F25E4F"/>
        </a:buClr>
        <a:buFont typeface="Arial" pitchFamily="34" charset="0"/>
        <a:buChar char="•"/>
        <a:defRPr sz="2100" b="0" i="0" kern="1200">
          <a:solidFill>
            <a:schemeClr val="bg1">
              <a:lumMod val="50000"/>
            </a:schemeClr>
          </a:solidFill>
          <a:latin typeface="Avenir Light" panose="020B0402020203020204" pitchFamily="34" charset="77"/>
          <a:ea typeface="+mn-ea"/>
          <a:cs typeface="+mn-cs"/>
        </a:defRPr>
      </a:lvl3pPr>
      <a:lvl4pPr marL="1641805" indent="-234544" algn="l" defTabSz="938174" rtl="0" eaLnBrk="1" latinLnBrk="0" hangingPunct="1">
        <a:lnSpc>
          <a:spcPct val="90000"/>
        </a:lnSpc>
        <a:spcBef>
          <a:spcPts val="513"/>
        </a:spcBef>
        <a:buClr>
          <a:srgbClr val="F25E4F"/>
        </a:buClr>
        <a:buFont typeface="Arial" pitchFamily="34" charset="0"/>
        <a:buChar char="•"/>
        <a:defRPr sz="1800" b="0" i="0" kern="1200">
          <a:solidFill>
            <a:schemeClr val="bg1">
              <a:lumMod val="50000"/>
            </a:schemeClr>
          </a:solidFill>
          <a:latin typeface="Avenir Light" panose="020B0402020203020204" pitchFamily="34" charset="77"/>
          <a:ea typeface="+mn-ea"/>
          <a:cs typeface="+mn-cs"/>
        </a:defRPr>
      </a:lvl4pPr>
      <a:lvl5pPr marL="2110892" indent="-234544" algn="l" defTabSz="938174" rtl="0" eaLnBrk="1" latinLnBrk="0" hangingPunct="1">
        <a:lnSpc>
          <a:spcPct val="90000"/>
        </a:lnSpc>
        <a:spcBef>
          <a:spcPts val="513"/>
        </a:spcBef>
        <a:buClr>
          <a:srgbClr val="F25E4F"/>
        </a:buClr>
        <a:buFont typeface="Arial" pitchFamily="34" charset="0"/>
        <a:buChar char="•"/>
        <a:defRPr sz="1800" b="0" i="0" kern="1200">
          <a:solidFill>
            <a:schemeClr val="bg1">
              <a:lumMod val="50000"/>
            </a:schemeClr>
          </a:solidFill>
          <a:latin typeface="Avenir Light" panose="020B0402020203020204" pitchFamily="34" charset="77"/>
          <a:ea typeface="+mn-ea"/>
          <a:cs typeface="+mn-cs"/>
        </a:defRPr>
      </a:lvl5pPr>
      <a:lvl6pPr marL="2579980" indent="-234544" algn="l" defTabSz="938174" rtl="0" eaLnBrk="1" latinLnBrk="0" hangingPunct="1">
        <a:lnSpc>
          <a:spcPct val="90000"/>
        </a:lnSpc>
        <a:spcBef>
          <a:spcPts val="513"/>
        </a:spcBef>
        <a:buFont typeface="Arial" pitchFamily="34" charset="0"/>
        <a:buChar char="•"/>
        <a:defRPr sz="1800" kern="1200">
          <a:solidFill>
            <a:schemeClr val="tx1"/>
          </a:solidFill>
          <a:latin typeface="+mn-lt"/>
          <a:ea typeface="+mn-ea"/>
          <a:cs typeface="+mn-cs"/>
        </a:defRPr>
      </a:lvl6pPr>
      <a:lvl7pPr marL="3049067" indent="-234544" algn="l" defTabSz="938174" rtl="0" eaLnBrk="1" latinLnBrk="0" hangingPunct="1">
        <a:lnSpc>
          <a:spcPct val="90000"/>
        </a:lnSpc>
        <a:spcBef>
          <a:spcPts val="513"/>
        </a:spcBef>
        <a:buFont typeface="Arial" pitchFamily="34" charset="0"/>
        <a:buChar char="•"/>
        <a:defRPr sz="1800" kern="1200">
          <a:solidFill>
            <a:schemeClr val="tx1"/>
          </a:solidFill>
          <a:latin typeface="+mn-lt"/>
          <a:ea typeface="+mn-ea"/>
          <a:cs typeface="+mn-cs"/>
        </a:defRPr>
      </a:lvl7pPr>
      <a:lvl8pPr marL="3518154" indent="-234544" algn="l" defTabSz="938174" rtl="0" eaLnBrk="1" latinLnBrk="0" hangingPunct="1">
        <a:lnSpc>
          <a:spcPct val="90000"/>
        </a:lnSpc>
        <a:spcBef>
          <a:spcPts val="513"/>
        </a:spcBef>
        <a:buFont typeface="Arial" pitchFamily="34" charset="0"/>
        <a:buChar char="•"/>
        <a:defRPr sz="1800" kern="1200">
          <a:solidFill>
            <a:schemeClr val="tx1"/>
          </a:solidFill>
          <a:latin typeface="+mn-lt"/>
          <a:ea typeface="+mn-ea"/>
          <a:cs typeface="+mn-cs"/>
        </a:defRPr>
      </a:lvl8pPr>
      <a:lvl9pPr marL="3987241" indent="-234544" algn="l" defTabSz="938174" rtl="0" eaLnBrk="1" latinLnBrk="0" hangingPunct="1">
        <a:lnSpc>
          <a:spcPct val="90000"/>
        </a:lnSpc>
        <a:spcBef>
          <a:spcPts val="513"/>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38174" rtl="0" eaLnBrk="1" latinLnBrk="0" hangingPunct="1">
        <a:defRPr sz="1800" kern="1200">
          <a:solidFill>
            <a:schemeClr val="tx1"/>
          </a:solidFill>
          <a:latin typeface="+mn-lt"/>
          <a:ea typeface="+mn-ea"/>
          <a:cs typeface="+mn-cs"/>
        </a:defRPr>
      </a:lvl1pPr>
      <a:lvl2pPr marL="469087" algn="l" defTabSz="938174" rtl="0" eaLnBrk="1" latinLnBrk="0" hangingPunct="1">
        <a:defRPr sz="1800" kern="1200">
          <a:solidFill>
            <a:schemeClr val="tx1"/>
          </a:solidFill>
          <a:latin typeface="+mn-lt"/>
          <a:ea typeface="+mn-ea"/>
          <a:cs typeface="+mn-cs"/>
        </a:defRPr>
      </a:lvl2pPr>
      <a:lvl3pPr marL="938174" algn="l" defTabSz="938174" rtl="0" eaLnBrk="1" latinLnBrk="0" hangingPunct="1">
        <a:defRPr sz="1800" kern="1200">
          <a:solidFill>
            <a:schemeClr val="tx1"/>
          </a:solidFill>
          <a:latin typeface="+mn-lt"/>
          <a:ea typeface="+mn-ea"/>
          <a:cs typeface="+mn-cs"/>
        </a:defRPr>
      </a:lvl3pPr>
      <a:lvl4pPr marL="1407262" algn="l" defTabSz="938174" rtl="0" eaLnBrk="1" latinLnBrk="0" hangingPunct="1">
        <a:defRPr sz="1800" kern="1200">
          <a:solidFill>
            <a:schemeClr val="tx1"/>
          </a:solidFill>
          <a:latin typeface="+mn-lt"/>
          <a:ea typeface="+mn-ea"/>
          <a:cs typeface="+mn-cs"/>
        </a:defRPr>
      </a:lvl4pPr>
      <a:lvl5pPr marL="1876349" algn="l" defTabSz="938174" rtl="0" eaLnBrk="1" latinLnBrk="0" hangingPunct="1">
        <a:defRPr sz="1800" kern="1200">
          <a:solidFill>
            <a:schemeClr val="tx1"/>
          </a:solidFill>
          <a:latin typeface="+mn-lt"/>
          <a:ea typeface="+mn-ea"/>
          <a:cs typeface="+mn-cs"/>
        </a:defRPr>
      </a:lvl5pPr>
      <a:lvl6pPr marL="2345436" algn="l" defTabSz="938174" rtl="0" eaLnBrk="1" latinLnBrk="0" hangingPunct="1">
        <a:defRPr sz="1800" kern="1200">
          <a:solidFill>
            <a:schemeClr val="tx1"/>
          </a:solidFill>
          <a:latin typeface="+mn-lt"/>
          <a:ea typeface="+mn-ea"/>
          <a:cs typeface="+mn-cs"/>
        </a:defRPr>
      </a:lvl6pPr>
      <a:lvl7pPr marL="2814523" algn="l" defTabSz="938174" rtl="0" eaLnBrk="1" latinLnBrk="0" hangingPunct="1">
        <a:defRPr sz="1800" kern="1200">
          <a:solidFill>
            <a:schemeClr val="tx1"/>
          </a:solidFill>
          <a:latin typeface="+mn-lt"/>
          <a:ea typeface="+mn-ea"/>
          <a:cs typeface="+mn-cs"/>
        </a:defRPr>
      </a:lvl7pPr>
      <a:lvl8pPr marL="3283610" algn="l" defTabSz="938174" rtl="0" eaLnBrk="1" latinLnBrk="0" hangingPunct="1">
        <a:defRPr sz="1800" kern="1200">
          <a:solidFill>
            <a:schemeClr val="tx1"/>
          </a:solidFill>
          <a:latin typeface="+mn-lt"/>
          <a:ea typeface="+mn-ea"/>
          <a:cs typeface="+mn-cs"/>
        </a:defRPr>
      </a:lvl8pPr>
      <a:lvl9pPr marL="3752698" algn="l" defTabSz="9381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3.png"/><Relationship Id="rId7"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3.pn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1.svg"/><Relationship Id="rId4" Type="http://schemas.openxmlformats.org/officeDocument/2006/relationships/image" Target="../media/image14.sv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13.png"/><Relationship Id="rId7"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13.png"/><Relationship Id="rId7"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14.svg"/><Relationship Id="rId9" Type="http://schemas.openxmlformats.org/officeDocument/2006/relationships/image" Target="../media/image82.png"/></Relationships>
</file>

<file path=ppt/slides/_rels/slide15.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93.png"/><Relationship Id="rId3" Type="http://schemas.openxmlformats.org/officeDocument/2006/relationships/image" Target="../media/image13.png"/><Relationship Id="rId7" Type="http://schemas.openxmlformats.org/officeDocument/2006/relationships/image" Target="../media/image87.png"/><Relationship Id="rId12" Type="http://schemas.openxmlformats.org/officeDocument/2006/relationships/image" Target="../media/image92.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6.sv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svg"/><Relationship Id="rId4" Type="http://schemas.openxmlformats.org/officeDocument/2006/relationships/image" Target="../media/image14.svg"/><Relationship Id="rId9" Type="http://schemas.openxmlformats.org/officeDocument/2006/relationships/image" Target="../media/image89.png"/><Relationship Id="rId14" Type="http://schemas.openxmlformats.org/officeDocument/2006/relationships/image" Target="../media/image94.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5" Type="http://schemas.openxmlformats.org/officeDocument/2006/relationships/image" Target="../media/image33.svg"/><Relationship Id="rId2" Type="http://schemas.openxmlformats.org/officeDocument/2006/relationships/notesSlide" Target="../notesSlides/notesSlide1.xml"/><Relationship Id="rId16" Type="http://schemas.openxmlformats.org/officeDocument/2006/relationships/image" Target="../media/image24.svg"/><Relationship Id="rId20" Type="http://schemas.openxmlformats.org/officeDocument/2006/relationships/image" Target="../media/image28.svg"/><Relationship Id="rId29" Type="http://schemas.openxmlformats.org/officeDocument/2006/relationships/image" Target="../media/image37.sv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 Id="rId27" Type="http://schemas.openxmlformats.org/officeDocument/2006/relationships/image" Target="../media/image35.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23.png"/><Relationship Id="rId7" Type="http://schemas.openxmlformats.org/officeDocument/2006/relationships/image" Target="../media/image10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0.svg"/><Relationship Id="rId5" Type="http://schemas.openxmlformats.org/officeDocument/2006/relationships/image" Target="../media/image99.png"/><Relationship Id="rId10" Type="http://schemas.openxmlformats.org/officeDocument/2006/relationships/image" Target="../media/image104.svg"/><Relationship Id="rId4" Type="http://schemas.openxmlformats.org/officeDocument/2006/relationships/image" Target="../media/image24.svg"/><Relationship Id="rId9" Type="http://schemas.openxmlformats.org/officeDocument/2006/relationships/image" Target="../media/image103.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06.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07.png"/><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09.svg"/></Relationships>
</file>

<file path=ppt/slides/_rels/slide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15.pn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5.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16.sv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14.svg"/><Relationship Id="rId9"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3.png"/><Relationship Id="rId7"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88825" cy="26151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C7F5EAB-CD16-423D-BE63-70B674A1078B}"/>
              </a:ext>
            </a:extLst>
          </p:cNvPr>
          <p:cNvSpPr txBox="1"/>
          <p:nvPr/>
        </p:nvSpPr>
        <p:spPr>
          <a:xfrm>
            <a:off x="662760" y="4616069"/>
            <a:ext cx="10762607" cy="1883884"/>
          </a:xfrm>
          <a:prstGeom prst="rect">
            <a:avLst/>
          </a:prstGeom>
        </p:spPr>
        <p:txBody>
          <a:bodyPr vert="horz" lIns="91440" tIns="45720" rIns="91440" bIns="45720" rtlCol="0" anchor="b">
            <a:normAutofit fontScale="62500" lnSpcReduction="20000"/>
          </a:bodyPr>
          <a:lstStyle/>
          <a:p>
            <a:pPr algn="ctr" defTabSz="914400">
              <a:lnSpc>
                <a:spcPct val="90000"/>
              </a:lnSpc>
              <a:spcBef>
                <a:spcPct val="0"/>
              </a:spcBef>
              <a:spcAft>
                <a:spcPts val="600"/>
              </a:spcAft>
            </a:pPr>
            <a:r>
              <a:rPr lang="en-US" sz="9800" b="1" dirty="0">
                <a:solidFill>
                  <a:schemeClr val="bg1"/>
                </a:solidFill>
                <a:latin typeface="+mj-lt"/>
                <a:ea typeface="+mj-ea"/>
                <a:cs typeface="+mj-cs"/>
              </a:rPr>
              <a:t>Elastic Sales Program Overview</a:t>
            </a:r>
          </a:p>
          <a:p>
            <a:pPr algn="ctr" defTabSz="914400">
              <a:lnSpc>
                <a:spcPct val="90000"/>
              </a:lnSpc>
              <a:spcBef>
                <a:spcPct val="0"/>
              </a:spcBef>
              <a:spcAft>
                <a:spcPts val="600"/>
              </a:spcAft>
            </a:pPr>
            <a:endParaRPr lang="en-US" sz="4400" b="1" dirty="0">
              <a:solidFill>
                <a:schemeClr val="bg1"/>
              </a:solidFill>
              <a:latin typeface="+mj-lt"/>
              <a:ea typeface="+mj-ea"/>
              <a:cs typeface="+mj-cs"/>
            </a:endParaRPr>
          </a:p>
          <a:p>
            <a:pPr algn="ctr" defTabSz="914400">
              <a:lnSpc>
                <a:spcPct val="90000"/>
              </a:lnSpc>
              <a:spcBef>
                <a:spcPct val="0"/>
              </a:spcBef>
              <a:spcAft>
                <a:spcPts val="600"/>
              </a:spcAft>
            </a:pPr>
            <a:r>
              <a:rPr lang="en-US" sz="4400" b="1" dirty="0">
                <a:solidFill>
                  <a:schemeClr val="bg1"/>
                </a:solidFill>
                <a:latin typeface="+mj-lt"/>
                <a:ea typeface="+mj-ea"/>
                <a:cs typeface="+mj-cs"/>
              </a:rPr>
              <a:t>July 13, 2022</a:t>
            </a:r>
          </a:p>
        </p:txBody>
      </p:sp>
      <p:cxnSp>
        <p:nvCxnSpPr>
          <p:cNvPr id="26" name="Straight Connector 25">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106013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BEA152A-2645-4ECA-AE17-B43620719F7B}"/>
              </a:ext>
            </a:extLst>
          </p:cNvPr>
          <p:cNvPicPr>
            <a:picLocks noChangeAspect="1"/>
          </p:cNvPicPr>
          <p:nvPr/>
        </p:nvPicPr>
        <p:blipFill>
          <a:blip r:embed="rId2"/>
          <a:stretch>
            <a:fillRect/>
          </a:stretch>
        </p:blipFill>
        <p:spPr>
          <a:xfrm>
            <a:off x="3315367" y="1007711"/>
            <a:ext cx="5457391" cy="2633191"/>
          </a:xfrm>
          <a:prstGeom prst="rect">
            <a:avLst/>
          </a:prstGeom>
        </p:spPr>
      </p:pic>
    </p:spTree>
    <p:extLst>
      <p:ext uri="{BB962C8B-B14F-4D97-AF65-F5344CB8AC3E}">
        <p14:creationId xmlns:p14="http://schemas.microsoft.com/office/powerpoint/2010/main" val="41740800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Product Rules – # of Product Groups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6" name="Graphic 15" descr="Search Inventory with solid fill">
            <a:extLst>
              <a:ext uri="{FF2B5EF4-FFF2-40B4-BE49-F238E27FC236}">
                <a16:creationId xmlns:a16="http://schemas.microsoft.com/office/drawing/2014/main" id="{881C8CBE-6C38-78C0-D670-D980372D4A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7754" y="249243"/>
            <a:ext cx="627464" cy="627464"/>
          </a:xfrm>
          <a:prstGeom prst="rect">
            <a:avLst/>
          </a:prstGeom>
        </p:spPr>
      </p:pic>
      <p:sp>
        <p:nvSpPr>
          <p:cNvPr id="13" name="TextBox 12">
            <a:extLst>
              <a:ext uri="{FF2B5EF4-FFF2-40B4-BE49-F238E27FC236}">
                <a16:creationId xmlns:a16="http://schemas.microsoft.com/office/drawing/2014/main" id="{209BCC65-B3D3-9BE4-A732-F45DCF770087}"/>
              </a:ext>
            </a:extLst>
          </p:cNvPr>
          <p:cNvSpPr txBox="1"/>
          <p:nvPr/>
        </p:nvSpPr>
        <p:spPr>
          <a:xfrm>
            <a:off x="721486" y="5134061"/>
            <a:ext cx="10460037" cy="646331"/>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en-US" sz="1800" i="1" dirty="0">
                <a:solidFill>
                  <a:schemeClr val="bg1">
                    <a:lumMod val="50000"/>
                  </a:schemeClr>
                </a:solidFill>
                <a:latin typeface="Fira Sans Extra Condensed Medium"/>
                <a:sym typeface="Fira Sans"/>
              </a:rPr>
              <a:t>Examples:   Order products from at least 2 Categories within “Racquetball”, “Squash”, “Tennis”, “Pickleball”</a:t>
            </a:r>
          </a:p>
          <a:p>
            <a:pPr marL="0" lvl="0" indent="0" rtl="0">
              <a:spcBef>
                <a:spcPts val="0"/>
              </a:spcBef>
              <a:spcAft>
                <a:spcPts val="0"/>
              </a:spcAft>
              <a:buClr>
                <a:schemeClr val="dk1"/>
              </a:buClr>
              <a:buSzPts val="1100"/>
              <a:buFont typeface="Arial"/>
              <a:buNone/>
            </a:pPr>
            <a:r>
              <a:rPr lang="en-US" i="1" dirty="0">
                <a:solidFill>
                  <a:schemeClr val="bg1">
                    <a:lumMod val="50000"/>
                  </a:schemeClr>
                </a:solidFill>
                <a:latin typeface="Fira Sans Extra Condensed Medium"/>
                <a:sym typeface="Fira Sans"/>
              </a:rPr>
              <a:t>	   </a:t>
            </a:r>
            <a:r>
              <a:rPr lang="en-US" sz="1800" i="1" dirty="0">
                <a:solidFill>
                  <a:schemeClr val="bg1">
                    <a:lumMod val="50000"/>
                  </a:schemeClr>
                </a:solidFill>
                <a:latin typeface="Fira Sans Extra Condensed Medium"/>
                <a:sym typeface="Fira Sans"/>
              </a:rPr>
              <a:t>Order products from at most 3 Categories within “Racquetball”, “Squash”, “Tennis”, “Pickleball”</a:t>
            </a:r>
          </a:p>
        </p:txBody>
      </p:sp>
      <p:sp>
        <p:nvSpPr>
          <p:cNvPr id="14" name="Google Shape;279;p17">
            <a:extLst>
              <a:ext uri="{FF2B5EF4-FFF2-40B4-BE49-F238E27FC236}">
                <a16:creationId xmlns:a16="http://schemas.microsoft.com/office/drawing/2014/main" id="{CEC31403-EB6B-74F2-D6EC-2249BF35FC45}"/>
              </a:ext>
            </a:extLst>
          </p:cNvPr>
          <p:cNvSpPr/>
          <p:nvPr/>
        </p:nvSpPr>
        <p:spPr>
          <a:xfrm>
            <a:off x="3210580" y="3626774"/>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8" name="Google Shape;287;p17">
            <a:extLst>
              <a:ext uri="{FF2B5EF4-FFF2-40B4-BE49-F238E27FC236}">
                <a16:creationId xmlns:a16="http://schemas.microsoft.com/office/drawing/2014/main" id="{88C65F8F-BAF4-24C1-EBD5-3685F0B2D461}"/>
              </a:ext>
            </a:extLst>
          </p:cNvPr>
          <p:cNvSpPr/>
          <p:nvPr/>
        </p:nvSpPr>
        <p:spPr>
          <a:xfrm>
            <a:off x="4258224" y="2541663"/>
            <a:ext cx="1135476" cy="1137557"/>
          </a:xfrm>
          <a:prstGeom prst="ellipse">
            <a:avLst/>
          </a:prstGeom>
          <a:solidFill>
            <a:srgbClr val="451E7B"/>
          </a:solidFill>
          <a:ln w="9525" cap="flat" cmpd="sng">
            <a:solidFill>
              <a:srgbClr val="5A54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9" name="Google Shape;288;p17">
            <a:extLst>
              <a:ext uri="{FF2B5EF4-FFF2-40B4-BE49-F238E27FC236}">
                <a16:creationId xmlns:a16="http://schemas.microsoft.com/office/drawing/2014/main" id="{54C8B850-2F05-6514-A351-96281E55244E}"/>
              </a:ext>
            </a:extLst>
          </p:cNvPr>
          <p:cNvSpPr txBox="1"/>
          <p:nvPr/>
        </p:nvSpPr>
        <p:spPr>
          <a:xfrm>
            <a:off x="4396200" y="2889770"/>
            <a:ext cx="897600"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dirty="0">
                <a:solidFill>
                  <a:srgbClr val="FFFFFF"/>
                </a:solidFill>
                <a:latin typeface="Fira Sans"/>
                <a:ea typeface="Fira Sans"/>
                <a:cs typeface="Fira Sans"/>
                <a:sym typeface="Fira Sans"/>
              </a:rPr>
              <a:t>Eligible</a:t>
            </a:r>
          </a:p>
          <a:p>
            <a:pPr algn="ctr" defTabSz="914400">
              <a:buClr>
                <a:srgbClr val="000000"/>
              </a:buClr>
              <a:buFont typeface="Arial"/>
              <a:buNone/>
            </a:pPr>
            <a:r>
              <a:rPr lang="en" sz="1200" b="1" kern="0" dirty="0">
                <a:solidFill>
                  <a:srgbClr val="FFFFFF"/>
                </a:solidFill>
                <a:latin typeface="Fira Sans"/>
                <a:ea typeface="Fira Sans"/>
                <a:cs typeface="Fira Sans"/>
                <a:sym typeface="Fira Sans"/>
              </a:rPr>
              <a:t>Products</a:t>
            </a:r>
            <a:endParaRPr sz="1200" b="1" kern="0" dirty="0">
              <a:solidFill>
                <a:srgbClr val="FFFFFF"/>
              </a:solidFill>
              <a:latin typeface="Fira Sans"/>
              <a:ea typeface="Fira Sans"/>
              <a:cs typeface="Fira Sans"/>
              <a:sym typeface="Fira Sans"/>
            </a:endParaRPr>
          </a:p>
        </p:txBody>
      </p:sp>
      <p:cxnSp>
        <p:nvCxnSpPr>
          <p:cNvPr id="20" name="Google Shape;295;p17">
            <a:extLst>
              <a:ext uri="{FF2B5EF4-FFF2-40B4-BE49-F238E27FC236}">
                <a16:creationId xmlns:a16="http://schemas.microsoft.com/office/drawing/2014/main" id="{1C4837A6-EDA6-3D45-B9B2-1884701B4AE6}"/>
              </a:ext>
            </a:extLst>
          </p:cNvPr>
          <p:cNvCxnSpPr>
            <a:cxnSpLocks/>
            <a:endCxn id="18" idx="2"/>
          </p:cNvCxnSpPr>
          <p:nvPr/>
        </p:nvCxnSpPr>
        <p:spPr>
          <a:xfrm>
            <a:off x="3732947" y="3106261"/>
            <a:ext cx="525277" cy="0"/>
          </a:xfrm>
          <a:prstGeom prst="bentConnector3">
            <a:avLst>
              <a:gd name="adj1" fmla="val 50000"/>
            </a:avLst>
          </a:prstGeom>
          <a:noFill/>
          <a:ln w="9525" cap="flat" cmpd="sng">
            <a:solidFill>
              <a:srgbClr val="451E7B"/>
            </a:solidFill>
            <a:prstDash val="solid"/>
            <a:round/>
            <a:headEnd type="oval" w="med" len="med"/>
            <a:tailEnd type="none" w="med" len="med"/>
          </a:ln>
        </p:spPr>
      </p:cxnSp>
      <p:sp>
        <p:nvSpPr>
          <p:cNvPr id="24" name="Google Shape;297;p17">
            <a:extLst>
              <a:ext uri="{FF2B5EF4-FFF2-40B4-BE49-F238E27FC236}">
                <a16:creationId xmlns:a16="http://schemas.microsoft.com/office/drawing/2014/main" id="{E1FA1C56-68A1-712F-4F73-CEFD1F29C014}"/>
              </a:ext>
            </a:extLst>
          </p:cNvPr>
          <p:cNvSpPr/>
          <p:nvPr/>
        </p:nvSpPr>
        <p:spPr>
          <a:xfrm>
            <a:off x="7243805" y="2065249"/>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highlight>
                <a:srgbClr val="FFFF00"/>
              </a:highlight>
              <a:latin typeface="Arial"/>
              <a:sym typeface="Arial"/>
            </a:endParaRPr>
          </a:p>
        </p:txBody>
      </p:sp>
      <p:sp>
        <p:nvSpPr>
          <p:cNvPr id="25" name="Google Shape;299;p17">
            <a:extLst>
              <a:ext uri="{FF2B5EF4-FFF2-40B4-BE49-F238E27FC236}">
                <a16:creationId xmlns:a16="http://schemas.microsoft.com/office/drawing/2014/main" id="{98B95D4B-C7FB-D35A-0775-88DBE6DD2E25}"/>
              </a:ext>
            </a:extLst>
          </p:cNvPr>
          <p:cNvSpPr/>
          <p:nvPr/>
        </p:nvSpPr>
        <p:spPr>
          <a:xfrm>
            <a:off x="5617224" y="2541663"/>
            <a:ext cx="1135476" cy="1137557"/>
          </a:xfrm>
          <a:prstGeom prst="ellipse">
            <a:avLst/>
          </a:prstGeom>
          <a:solidFill>
            <a:srgbClr val="B33F62"/>
          </a:solidFill>
          <a:ln w="9525" cap="flat" cmpd="sng">
            <a:solidFill>
              <a:srgbClr val="B33F6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chemeClr val="bg1"/>
              </a:solidFill>
              <a:effectLst/>
              <a:uLnTx/>
              <a:uFillTx/>
              <a:latin typeface="Arial"/>
              <a:sym typeface="Arial"/>
            </a:endParaRPr>
          </a:p>
        </p:txBody>
      </p:sp>
      <p:sp>
        <p:nvSpPr>
          <p:cNvPr id="27" name="Google Shape;300;p17">
            <a:extLst>
              <a:ext uri="{FF2B5EF4-FFF2-40B4-BE49-F238E27FC236}">
                <a16:creationId xmlns:a16="http://schemas.microsoft.com/office/drawing/2014/main" id="{CACE0593-F1B0-4AE7-E8F1-62630B04FB80}"/>
              </a:ext>
            </a:extLst>
          </p:cNvPr>
          <p:cNvSpPr txBox="1"/>
          <p:nvPr/>
        </p:nvSpPr>
        <p:spPr>
          <a:xfrm>
            <a:off x="5674519" y="2889770"/>
            <a:ext cx="1021556"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dirty="0">
                <a:solidFill>
                  <a:schemeClr val="bg1"/>
                </a:solidFill>
                <a:latin typeface="Fira Sans"/>
                <a:ea typeface="Fira Sans"/>
                <a:cs typeface="Fira Sans"/>
                <a:sym typeface="Fira Sans"/>
              </a:rPr>
              <a:t>Qualifying Criteria</a:t>
            </a:r>
            <a:endParaRPr sz="1200" b="1" kern="0" dirty="0">
              <a:solidFill>
                <a:schemeClr val="bg1"/>
              </a:solidFill>
              <a:latin typeface="Fira Sans"/>
              <a:ea typeface="Fira Sans"/>
              <a:cs typeface="Fira Sans"/>
              <a:sym typeface="Fira Sans"/>
            </a:endParaRPr>
          </a:p>
        </p:txBody>
      </p:sp>
      <p:cxnSp>
        <p:nvCxnSpPr>
          <p:cNvPr id="28" name="Google Shape;303;p17">
            <a:extLst>
              <a:ext uri="{FF2B5EF4-FFF2-40B4-BE49-F238E27FC236}">
                <a16:creationId xmlns:a16="http://schemas.microsoft.com/office/drawing/2014/main" id="{C284DA9B-E501-1184-0AD2-1401100EC33B}"/>
              </a:ext>
            </a:extLst>
          </p:cNvPr>
          <p:cNvCxnSpPr>
            <a:cxnSpLocks/>
            <a:stCxn id="24" idx="2"/>
            <a:endCxn id="27" idx="3"/>
          </p:cNvCxnSpPr>
          <p:nvPr/>
        </p:nvCxnSpPr>
        <p:spPr>
          <a:xfrm rot="10800000" flipV="1">
            <a:off x="6696075" y="2362398"/>
            <a:ext cx="547730" cy="768121"/>
          </a:xfrm>
          <a:prstGeom prst="bentConnector3">
            <a:avLst>
              <a:gd name="adj1" fmla="val 50000"/>
            </a:avLst>
          </a:prstGeom>
          <a:noFill/>
          <a:ln w="9525" cap="flat" cmpd="sng">
            <a:solidFill>
              <a:srgbClr val="B33F62"/>
            </a:solidFill>
            <a:prstDash val="solid"/>
            <a:round/>
            <a:headEnd type="oval" w="med" len="med"/>
            <a:tailEnd type="none" w="med" len="med"/>
          </a:ln>
        </p:spPr>
      </p:cxnSp>
      <p:cxnSp>
        <p:nvCxnSpPr>
          <p:cNvPr id="29" name="Google Shape;306;p17">
            <a:extLst>
              <a:ext uri="{FF2B5EF4-FFF2-40B4-BE49-F238E27FC236}">
                <a16:creationId xmlns:a16="http://schemas.microsoft.com/office/drawing/2014/main" id="{C320A504-4B40-0BAB-145A-EC5EFDC1EE80}"/>
              </a:ext>
            </a:extLst>
          </p:cNvPr>
          <p:cNvCxnSpPr>
            <a:cxnSpLocks/>
            <a:stCxn id="32" idx="2"/>
            <a:endCxn id="27" idx="3"/>
          </p:cNvCxnSpPr>
          <p:nvPr/>
        </p:nvCxnSpPr>
        <p:spPr>
          <a:xfrm rot="10800000">
            <a:off x="6696075" y="3130520"/>
            <a:ext cx="547730" cy="793404"/>
          </a:xfrm>
          <a:prstGeom prst="bentConnector3">
            <a:avLst>
              <a:gd name="adj1" fmla="val 50000"/>
            </a:avLst>
          </a:prstGeom>
          <a:noFill/>
          <a:ln w="9525" cap="flat" cmpd="sng">
            <a:solidFill>
              <a:srgbClr val="B33F62"/>
            </a:solidFill>
            <a:prstDash val="solid"/>
            <a:round/>
            <a:headEnd type="oval" w="med" len="med"/>
            <a:tailEnd type="none" w="med" len="med"/>
          </a:ln>
        </p:spPr>
      </p:cxnSp>
      <p:sp>
        <p:nvSpPr>
          <p:cNvPr id="32" name="Google Shape;307;p17">
            <a:extLst>
              <a:ext uri="{FF2B5EF4-FFF2-40B4-BE49-F238E27FC236}">
                <a16:creationId xmlns:a16="http://schemas.microsoft.com/office/drawing/2014/main" id="{45A3FE05-D388-4D34-380C-89F2590B52AA}"/>
              </a:ext>
            </a:extLst>
          </p:cNvPr>
          <p:cNvSpPr/>
          <p:nvPr/>
        </p:nvSpPr>
        <p:spPr>
          <a:xfrm>
            <a:off x="7243805" y="3626774"/>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highlight>
                <a:srgbClr val="FFFF00"/>
              </a:highlight>
              <a:latin typeface="Arial"/>
              <a:sym typeface="Arial"/>
            </a:endParaRPr>
          </a:p>
        </p:txBody>
      </p:sp>
      <p:sp>
        <p:nvSpPr>
          <p:cNvPr id="33" name="Google Shape;292;p17">
            <a:extLst>
              <a:ext uri="{FF2B5EF4-FFF2-40B4-BE49-F238E27FC236}">
                <a16:creationId xmlns:a16="http://schemas.microsoft.com/office/drawing/2014/main" id="{CE3F2FC6-638B-A6A2-8129-1514B69B758F}"/>
              </a:ext>
            </a:extLst>
          </p:cNvPr>
          <p:cNvSpPr/>
          <p:nvPr/>
        </p:nvSpPr>
        <p:spPr>
          <a:xfrm>
            <a:off x="3210580" y="2065249"/>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34" name="Google Shape;317;p17">
            <a:extLst>
              <a:ext uri="{FF2B5EF4-FFF2-40B4-BE49-F238E27FC236}">
                <a16:creationId xmlns:a16="http://schemas.microsoft.com/office/drawing/2014/main" id="{8DFD9898-C372-3F67-1991-C9FEE5D3145F}"/>
              </a:ext>
            </a:extLst>
          </p:cNvPr>
          <p:cNvSpPr txBox="1"/>
          <p:nvPr/>
        </p:nvSpPr>
        <p:spPr>
          <a:xfrm>
            <a:off x="942825" y="3053101"/>
            <a:ext cx="1996287" cy="456600"/>
          </a:xfrm>
          <a:prstGeom prst="rect">
            <a:avLst/>
          </a:prstGeom>
          <a:noFill/>
          <a:ln>
            <a:noFill/>
          </a:ln>
        </p:spPr>
        <p:txBody>
          <a:bodyPr spcFirstLastPara="1" wrap="square" lIns="91425" tIns="91425" rIns="91425" bIns="91425" anchor="ctr" anchorCtr="0">
            <a:noAutofit/>
          </a:bodyPr>
          <a:lstStyle/>
          <a:p>
            <a:pPr algn="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Specify the product tag group and tag values to be matched against</a:t>
            </a:r>
            <a:endParaRPr sz="1200" kern="0" dirty="0">
              <a:solidFill>
                <a:srgbClr val="000000"/>
              </a:solidFill>
              <a:latin typeface="Fira Sans"/>
              <a:ea typeface="Fira Sans"/>
              <a:cs typeface="Fira Sans"/>
              <a:sym typeface="Fira Sans"/>
            </a:endParaRPr>
          </a:p>
        </p:txBody>
      </p:sp>
      <p:sp>
        <p:nvSpPr>
          <p:cNvPr id="35" name="Google Shape;318;p17">
            <a:extLst>
              <a:ext uri="{FF2B5EF4-FFF2-40B4-BE49-F238E27FC236}">
                <a16:creationId xmlns:a16="http://schemas.microsoft.com/office/drawing/2014/main" id="{EF1AC94F-B7EC-7586-3EA4-226C7B8518AE}"/>
              </a:ext>
            </a:extLst>
          </p:cNvPr>
          <p:cNvSpPr txBox="1"/>
          <p:nvPr/>
        </p:nvSpPr>
        <p:spPr>
          <a:xfrm>
            <a:off x="438150" y="2662255"/>
            <a:ext cx="2501087" cy="219032"/>
          </a:xfrm>
          <a:prstGeom prst="rect">
            <a:avLst/>
          </a:prstGeom>
          <a:noFill/>
          <a:ln>
            <a:noFill/>
          </a:ln>
        </p:spPr>
        <p:txBody>
          <a:bodyPr spcFirstLastPara="1" wrap="square" lIns="91425" tIns="91425" rIns="91425" bIns="91425" anchor="ctr" anchorCtr="0">
            <a:noAutofit/>
          </a:bodyPr>
          <a:lstStyle/>
          <a:p>
            <a:pPr algn="r" defTabSz="914400">
              <a:buClr>
                <a:srgbClr val="000000"/>
              </a:buClr>
              <a:buFont typeface="Arial"/>
              <a:buNone/>
            </a:pPr>
            <a:r>
              <a:rPr lang="en" sz="1400" b="1" kern="0" dirty="0">
                <a:solidFill>
                  <a:srgbClr val="000000"/>
                </a:solidFill>
                <a:latin typeface="Fira Sans"/>
                <a:ea typeface="Fira Sans"/>
                <a:cs typeface="Fira Sans"/>
                <a:sym typeface="Fira Sans"/>
              </a:rPr>
              <a:t>List of Product Tag Values</a:t>
            </a:r>
            <a:endParaRPr sz="1400" b="1" kern="0" dirty="0">
              <a:solidFill>
                <a:srgbClr val="000000"/>
              </a:solidFill>
              <a:latin typeface="Fira Sans"/>
              <a:ea typeface="Fira Sans"/>
              <a:cs typeface="Fira Sans"/>
              <a:sym typeface="Fira Sans"/>
            </a:endParaRPr>
          </a:p>
        </p:txBody>
      </p:sp>
      <p:pic>
        <p:nvPicPr>
          <p:cNvPr id="38" name="Graphic 37" descr="Sport balls with solid fill">
            <a:extLst>
              <a:ext uri="{FF2B5EF4-FFF2-40B4-BE49-F238E27FC236}">
                <a16:creationId xmlns:a16="http://schemas.microsoft.com/office/drawing/2014/main" id="{8116159F-1D76-4161-F299-35071A31BEA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996262" y="2807922"/>
            <a:ext cx="633347" cy="633347"/>
          </a:xfrm>
          <a:prstGeom prst="rect">
            <a:avLst/>
          </a:prstGeom>
        </p:spPr>
      </p:pic>
      <p:pic>
        <p:nvPicPr>
          <p:cNvPr id="40" name="Graphic 39" descr="Abacus with solid fill">
            <a:extLst>
              <a:ext uri="{FF2B5EF4-FFF2-40B4-BE49-F238E27FC236}">
                <a16:creationId xmlns:a16="http://schemas.microsoft.com/office/drawing/2014/main" id="{3E283248-8DFF-0389-E735-D4844A8A5F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7143" y="2135912"/>
            <a:ext cx="427113" cy="427113"/>
          </a:xfrm>
          <a:prstGeom prst="rect">
            <a:avLst/>
          </a:prstGeom>
        </p:spPr>
      </p:pic>
      <p:sp>
        <p:nvSpPr>
          <p:cNvPr id="41" name="Google Shape;312;p17">
            <a:extLst>
              <a:ext uri="{FF2B5EF4-FFF2-40B4-BE49-F238E27FC236}">
                <a16:creationId xmlns:a16="http://schemas.microsoft.com/office/drawing/2014/main" id="{3DC2B592-40B6-8177-ACD8-A3DF58B27294}"/>
              </a:ext>
            </a:extLst>
          </p:cNvPr>
          <p:cNvSpPr txBox="1"/>
          <p:nvPr/>
        </p:nvSpPr>
        <p:spPr>
          <a:xfrm>
            <a:off x="7949400" y="2450658"/>
            <a:ext cx="2733330" cy="4566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US" sz="1200" kern="0" dirty="0">
                <a:solidFill>
                  <a:srgbClr val="000000"/>
                </a:solidFill>
                <a:latin typeface="Fira Sans"/>
                <a:ea typeface="Fira Sans"/>
                <a:cs typeface="Fira Sans"/>
                <a:sym typeface="Fira Sans"/>
              </a:rPr>
              <a:t>Minimum # of unique tag values from the list that must be ordered to qualify</a:t>
            </a:r>
            <a:endParaRPr sz="1200" kern="0" dirty="0">
              <a:solidFill>
                <a:srgbClr val="000000"/>
              </a:solidFill>
              <a:latin typeface="Fira Sans"/>
              <a:ea typeface="Fira Sans"/>
              <a:cs typeface="Fira Sans"/>
              <a:sym typeface="Fira Sans"/>
            </a:endParaRPr>
          </a:p>
        </p:txBody>
      </p:sp>
      <p:sp>
        <p:nvSpPr>
          <p:cNvPr id="42" name="Google Shape;313;p17">
            <a:extLst>
              <a:ext uri="{FF2B5EF4-FFF2-40B4-BE49-F238E27FC236}">
                <a16:creationId xmlns:a16="http://schemas.microsoft.com/office/drawing/2014/main" id="{505D592D-9F9F-45DF-75EC-1F955270F2E1}"/>
              </a:ext>
            </a:extLst>
          </p:cNvPr>
          <p:cNvSpPr txBox="1"/>
          <p:nvPr/>
        </p:nvSpPr>
        <p:spPr>
          <a:xfrm>
            <a:off x="7949400" y="1935986"/>
            <a:ext cx="2824108" cy="218473"/>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 sz="1600" b="1" dirty="0">
                <a:latin typeface="Fira Sans" panose="020B0503050000020004" pitchFamily="34" charset="0"/>
                <a:ea typeface="Fira Sans Extra Condensed Medium"/>
                <a:cs typeface="Fira Sans Extra Condensed Medium"/>
                <a:sym typeface="Fira Sans Extra Condensed Medium"/>
              </a:rPr>
              <a:t>Matching Product Groups</a:t>
            </a:r>
          </a:p>
          <a:p>
            <a:pPr defTabSz="914400">
              <a:buClr>
                <a:srgbClr val="000000"/>
              </a:buClr>
              <a:buFont typeface="Arial"/>
              <a:buNone/>
            </a:pPr>
            <a:r>
              <a:rPr lang="en" sz="1600" b="1" dirty="0">
                <a:latin typeface="Fira Sans" panose="020B0503050000020004" pitchFamily="34" charset="0"/>
                <a:ea typeface="Fira Sans Extra Condensed Medium"/>
                <a:cs typeface="Fira Sans Extra Condensed Medium"/>
                <a:sym typeface="Fira Sans Extra Condensed Medium"/>
              </a:rPr>
              <a:t>is at Least</a:t>
            </a:r>
            <a:endParaRPr sz="1600" b="1" kern="0" dirty="0">
              <a:latin typeface="Fira Sans" panose="020B0503050000020004" pitchFamily="34" charset="0"/>
              <a:ea typeface="Fira Sans"/>
              <a:cs typeface="Fira Sans"/>
              <a:sym typeface="Fira Sans"/>
            </a:endParaRPr>
          </a:p>
        </p:txBody>
      </p:sp>
      <p:sp>
        <p:nvSpPr>
          <p:cNvPr id="43" name="Google Shape;321;p17">
            <a:extLst>
              <a:ext uri="{FF2B5EF4-FFF2-40B4-BE49-F238E27FC236}">
                <a16:creationId xmlns:a16="http://schemas.microsoft.com/office/drawing/2014/main" id="{7F71C902-2770-90B7-DD37-6BF66ACFD3E0}"/>
              </a:ext>
            </a:extLst>
          </p:cNvPr>
          <p:cNvSpPr txBox="1"/>
          <p:nvPr/>
        </p:nvSpPr>
        <p:spPr>
          <a:xfrm>
            <a:off x="7949398" y="3921431"/>
            <a:ext cx="2733331" cy="703913"/>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US" sz="1200" kern="0" dirty="0">
                <a:solidFill>
                  <a:srgbClr val="000000"/>
                </a:solidFill>
                <a:latin typeface="Fira Sans"/>
                <a:ea typeface="Fira Sans"/>
                <a:cs typeface="Fira Sans"/>
                <a:sym typeface="Fira Sans"/>
              </a:rPr>
              <a:t>Maximum # of unique tag values that can be ordered from the list and still qualify</a:t>
            </a:r>
          </a:p>
        </p:txBody>
      </p:sp>
      <p:sp>
        <p:nvSpPr>
          <p:cNvPr id="44" name="Google Shape;322;p17">
            <a:extLst>
              <a:ext uri="{FF2B5EF4-FFF2-40B4-BE49-F238E27FC236}">
                <a16:creationId xmlns:a16="http://schemas.microsoft.com/office/drawing/2014/main" id="{21E093C8-82E2-1761-4440-C700EB627F4F}"/>
              </a:ext>
            </a:extLst>
          </p:cNvPr>
          <p:cNvSpPr txBox="1"/>
          <p:nvPr/>
        </p:nvSpPr>
        <p:spPr>
          <a:xfrm>
            <a:off x="7949400" y="3459125"/>
            <a:ext cx="2824108" cy="326379"/>
          </a:xfrm>
          <a:prstGeom prst="rect">
            <a:avLst/>
          </a:prstGeom>
          <a:noFill/>
          <a:ln>
            <a:noFill/>
          </a:ln>
        </p:spPr>
        <p:txBody>
          <a:bodyPr spcFirstLastPara="1" wrap="square" lIns="91425" tIns="91425" rIns="91425" bIns="91425" anchor="ctr" anchorCtr="0">
            <a:noAutofit/>
          </a:bodyPr>
          <a:lstStyle/>
          <a:p>
            <a:pPr defTabSz="914400">
              <a:buClr>
                <a:srgbClr val="000000"/>
              </a:buClr>
            </a:pPr>
            <a:r>
              <a:rPr lang="en-US" sz="1600" b="1" dirty="0">
                <a:latin typeface="Fira Sans" panose="020B0503050000020004" pitchFamily="34" charset="0"/>
                <a:ea typeface="Fira Sans Extra Condensed Medium"/>
                <a:cs typeface="Fira Sans Extra Condensed Medium"/>
                <a:sym typeface="Fira Sans Extra Condensed Medium"/>
              </a:rPr>
              <a:t>Matching Product Groups</a:t>
            </a:r>
          </a:p>
          <a:p>
            <a:pPr defTabSz="914400">
              <a:buClr>
                <a:srgbClr val="000000"/>
              </a:buClr>
            </a:pPr>
            <a:r>
              <a:rPr lang="en-US" sz="1600" b="1" dirty="0">
                <a:latin typeface="Fira Sans" panose="020B0503050000020004" pitchFamily="34" charset="0"/>
                <a:ea typeface="Fira Sans Extra Condensed Medium"/>
                <a:cs typeface="Fira Sans Extra Condensed Medium"/>
                <a:sym typeface="Fira Sans Extra Condensed Medium"/>
              </a:rPr>
              <a:t>is at Most</a:t>
            </a:r>
            <a:endParaRPr lang="en-US" sz="1600" b="1" kern="0" dirty="0">
              <a:latin typeface="Fira Sans" panose="020B0503050000020004" pitchFamily="34" charset="0"/>
              <a:ea typeface="Fira Sans"/>
              <a:cs typeface="Fira Sans"/>
              <a:sym typeface="Fira Sans"/>
            </a:endParaRPr>
          </a:p>
        </p:txBody>
      </p:sp>
      <p:pic>
        <p:nvPicPr>
          <p:cNvPr id="45" name="Graphic 44" descr="Abacus with solid fill">
            <a:extLst>
              <a:ext uri="{FF2B5EF4-FFF2-40B4-BE49-F238E27FC236}">
                <a16:creationId xmlns:a16="http://schemas.microsoft.com/office/drawing/2014/main" id="{F0285CC8-F346-7545-3FDE-52FBC544C4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7143" y="3713894"/>
            <a:ext cx="427113" cy="427113"/>
          </a:xfrm>
          <a:prstGeom prst="rect">
            <a:avLst/>
          </a:prstGeom>
        </p:spPr>
      </p:pic>
    </p:spTree>
    <p:extLst>
      <p:ext uri="{BB962C8B-B14F-4D97-AF65-F5344CB8AC3E}">
        <p14:creationId xmlns:p14="http://schemas.microsoft.com/office/powerpoint/2010/main" val="32104135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Product Rules – Product Group Amt/Qty</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6" name="Graphic 15" descr="Search Inventory with solid fill">
            <a:extLst>
              <a:ext uri="{FF2B5EF4-FFF2-40B4-BE49-F238E27FC236}">
                <a16:creationId xmlns:a16="http://schemas.microsoft.com/office/drawing/2014/main" id="{881C8CBE-6C38-78C0-D670-D980372D4A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7754" y="249243"/>
            <a:ext cx="627464" cy="627464"/>
          </a:xfrm>
          <a:prstGeom prst="rect">
            <a:avLst/>
          </a:prstGeom>
        </p:spPr>
      </p:pic>
      <p:sp>
        <p:nvSpPr>
          <p:cNvPr id="13" name="TextBox 12">
            <a:extLst>
              <a:ext uri="{FF2B5EF4-FFF2-40B4-BE49-F238E27FC236}">
                <a16:creationId xmlns:a16="http://schemas.microsoft.com/office/drawing/2014/main" id="{209BCC65-B3D3-9BE4-A732-F45DCF770087}"/>
              </a:ext>
            </a:extLst>
          </p:cNvPr>
          <p:cNvSpPr txBox="1"/>
          <p:nvPr/>
        </p:nvSpPr>
        <p:spPr>
          <a:xfrm>
            <a:off x="721486" y="5134061"/>
            <a:ext cx="10460037" cy="646331"/>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en-US" sz="1800" i="1" dirty="0">
                <a:solidFill>
                  <a:schemeClr val="bg1">
                    <a:lumMod val="50000"/>
                  </a:schemeClr>
                </a:solidFill>
                <a:latin typeface="Fira Sans Extra Condensed Medium"/>
                <a:sym typeface="Fira Sans"/>
              </a:rPr>
              <a:t>Examples:   Order a minimum of 100 units having tag “Category” = “Racquetball”, “Squash”, or “Pickleball”</a:t>
            </a:r>
          </a:p>
          <a:p>
            <a:pPr marL="0" lvl="0" indent="0" rtl="0">
              <a:spcBef>
                <a:spcPts val="0"/>
              </a:spcBef>
              <a:spcAft>
                <a:spcPts val="0"/>
              </a:spcAft>
              <a:buClr>
                <a:schemeClr val="dk1"/>
              </a:buClr>
              <a:buSzPts val="1100"/>
              <a:buFont typeface="Arial"/>
              <a:buNone/>
            </a:pPr>
            <a:r>
              <a:rPr lang="en-US" i="1" dirty="0">
                <a:solidFill>
                  <a:schemeClr val="bg1">
                    <a:lumMod val="50000"/>
                  </a:schemeClr>
                </a:solidFill>
                <a:latin typeface="Fira Sans Extra Condensed Medium"/>
                <a:sym typeface="Fira Sans"/>
              </a:rPr>
              <a:t>	   </a:t>
            </a:r>
            <a:r>
              <a:rPr lang="en-US" sz="1800" i="1" dirty="0">
                <a:solidFill>
                  <a:schemeClr val="bg1">
                    <a:lumMod val="50000"/>
                  </a:schemeClr>
                </a:solidFill>
                <a:latin typeface="Fira Sans Extra Condensed Medium"/>
                <a:sym typeface="Fira Sans"/>
              </a:rPr>
              <a:t>Order a minimum of $1,000 of products having product tag “Category” = “Tennis Balls”</a:t>
            </a:r>
          </a:p>
        </p:txBody>
      </p:sp>
      <p:sp>
        <p:nvSpPr>
          <p:cNvPr id="14" name="Google Shape;279;p17">
            <a:extLst>
              <a:ext uri="{FF2B5EF4-FFF2-40B4-BE49-F238E27FC236}">
                <a16:creationId xmlns:a16="http://schemas.microsoft.com/office/drawing/2014/main" id="{CEC31403-EB6B-74F2-D6EC-2249BF35FC45}"/>
              </a:ext>
            </a:extLst>
          </p:cNvPr>
          <p:cNvSpPr/>
          <p:nvPr/>
        </p:nvSpPr>
        <p:spPr>
          <a:xfrm>
            <a:off x="3210580" y="3626774"/>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8" name="Google Shape;287;p17">
            <a:extLst>
              <a:ext uri="{FF2B5EF4-FFF2-40B4-BE49-F238E27FC236}">
                <a16:creationId xmlns:a16="http://schemas.microsoft.com/office/drawing/2014/main" id="{88C65F8F-BAF4-24C1-EBD5-3685F0B2D461}"/>
              </a:ext>
            </a:extLst>
          </p:cNvPr>
          <p:cNvSpPr/>
          <p:nvPr/>
        </p:nvSpPr>
        <p:spPr>
          <a:xfrm>
            <a:off x="4258224" y="2541663"/>
            <a:ext cx="1135476" cy="1137557"/>
          </a:xfrm>
          <a:prstGeom prst="ellipse">
            <a:avLst/>
          </a:prstGeom>
          <a:solidFill>
            <a:srgbClr val="451E7B"/>
          </a:solidFill>
          <a:ln w="9525" cap="flat" cmpd="sng">
            <a:solidFill>
              <a:srgbClr val="5A54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9" name="Google Shape;288;p17">
            <a:extLst>
              <a:ext uri="{FF2B5EF4-FFF2-40B4-BE49-F238E27FC236}">
                <a16:creationId xmlns:a16="http://schemas.microsoft.com/office/drawing/2014/main" id="{54C8B850-2F05-6514-A351-96281E55244E}"/>
              </a:ext>
            </a:extLst>
          </p:cNvPr>
          <p:cNvSpPr txBox="1"/>
          <p:nvPr/>
        </p:nvSpPr>
        <p:spPr>
          <a:xfrm>
            <a:off x="4396200" y="2889770"/>
            <a:ext cx="897600"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dirty="0">
                <a:solidFill>
                  <a:srgbClr val="FFFFFF"/>
                </a:solidFill>
                <a:latin typeface="Fira Sans"/>
                <a:ea typeface="Fira Sans"/>
                <a:cs typeface="Fira Sans"/>
                <a:sym typeface="Fira Sans"/>
              </a:rPr>
              <a:t>Eligible</a:t>
            </a:r>
          </a:p>
          <a:p>
            <a:pPr algn="ctr" defTabSz="914400">
              <a:buClr>
                <a:srgbClr val="000000"/>
              </a:buClr>
              <a:buFont typeface="Arial"/>
              <a:buNone/>
            </a:pPr>
            <a:r>
              <a:rPr lang="en" sz="1200" b="1" kern="0" dirty="0">
                <a:solidFill>
                  <a:srgbClr val="FFFFFF"/>
                </a:solidFill>
                <a:latin typeface="Fira Sans"/>
                <a:ea typeface="Fira Sans"/>
                <a:cs typeface="Fira Sans"/>
                <a:sym typeface="Fira Sans"/>
              </a:rPr>
              <a:t>Products</a:t>
            </a:r>
            <a:endParaRPr sz="1200" b="1" kern="0" dirty="0">
              <a:solidFill>
                <a:srgbClr val="FFFFFF"/>
              </a:solidFill>
              <a:latin typeface="Fira Sans"/>
              <a:ea typeface="Fira Sans"/>
              <a:cs typeface="Fira Sans"/>
              <a:sym typeface="Fira Sans"/>
            </a:endParaRPr>
          </a:p>
        </p:txBody>
      </p:sp>
      <p:cxnSp>
        <p:nvCxnSpPr>
          <p:cNvPr id="20" name="Google Shape;295;p17">
            <a:extLst>
              <a:ext uri="{FF2B5EF4-FFF2-40B4-BE49-F238E27FC236}">
                <a16:creationId xmlns:a16="http://schemas.microsoft.com/office/drawing/2014/main" id="{1C4837A6-EDA6-3D45-B9B2-1884701B4AE6}"/>
              </a:ext>
            </a:extLst>
          </p:cNvPr>
          <p:cNvCxnSpPr>
            <a:cxnSpLocks/>
            <a:endCxn id="18" idx="2"/>
          </p:cNvCxnSpPr>
          <p:nvPr/>
        </p:nvCxnSpPr>
        <p:spPr>
          <a:xfrm>
            <a:off x="3732947" y="3106261"/>
            <a:ext cx="525277" cy="0"/>
          </a:xfrm>
          <a:prstGeom prst="bentConnector3">
            <a:avLst>
              <a:gd name="adj1" fmla="val 50000"/>
            </a:avLst>
          </a:prstGeom>
          <a:noFill/>
          <a:ln w="9525" cap="flat" cmpd="sng">
            <a:solidFill>
              <a:srgbClr val="451E7B"/>
            </a:solidFill>
            <a:prstDash val="solid"/>
            <a:round/>
            <a:headEnd type="oval" w="med" len="med"/>
            <a:tailEnd type="none" w="med" len="med"/>
          </a:ln>
        </p:spPr>
      </p:cxnSp>
      <p:sp>
        <p:nvSpPr>
          <p:cNvPr id="24" name="Google Shape;297;p17">
            <a:extLst>
              <a:ext uri="{FF2B5EF4-FFF2-40B4-BE49-F238E27FC236}">
                <a16:creationId xmlns:a16="http://schemas.microsoft.com/office/drawing/2014/main" id="{E1FA1C56-68A1-712F-4F73-CEFD1F29C014}"/>
              </a:ext>
            </a:extLst>
          </p:cNvPr>
          <p:cNvSpPr/>
          <p:nvPr/>
        </p:nvSpPr>
        <p:spPr>
          <a:xfrm>
            <a:off x="7243805" y="2065249"/>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25" name="Google Shape;299;p17">
            <a:extLst>
              <a:ext uri="{FF2B5EF4-FFF2-40B4-BE49-F238E27FC236}">
                <a16:creationId xmlns:a16="http://schemas.microsoft.com/office/drawing/2014/main" id="{98B95D4B-C7FB-D35A-0775-88DBE6DD2E25}"/>
              </a:ext>
            </a:extLst>
          </p:cNvPr>
          <p:cNvSpPr/>
          <p:nvPr/>
        </p:nvSpPr>
        <p:spPr>
          <a:xfrm>
            <a:off x="5617224" y="2541663"/>
            <a:ext cx="1135476" cy="1137557"/>
          </a:xfrm>
          <a:prstGeom prst="ellipse">
            <a:avLst/>
          </a:prstGeom>
          <a:solidFill>
            <a:srgbClr val="B33F62"/>
          </a:solidFill>
          <a:ln w="9525" cap="flat" cmpd="sng">
            <a:solidFill>
              <a:srgbClr val="B33F6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chemeClr val="bg1"/>
              </a:solidFill>
              <a:effectLst/>
              <a:uLnTx/>
              <a:uFillTx/>
              <a:latin typeface="Arial"/>
              <a:sym typeface="Arial"/>
            </a:endParaRPr>
          </a:p>
        </p:txBody>
      </p:sp>
      <p:sp>
        <p:nvSpPr>
          <p:cNvPr id="27" name="Google Shape;300;p17">
            <a:extLst>
              <a:ext uri="{FF2B5EF4-FFF2-40B4-BE49-F238E27FC236}">
                <a16:creationId xmlns:a16="http://schemas.microsoft.com/office/drawing/2014/main" id="{CACE0593-F1B0-4AE7-E8F1-62630B04FB80}"/>
              </a:ext>
            </a:extLst>
          </p:cNvPr>
          <p:cNvSpPr txBox="1"/>
          <p:nvPr/>
        </p:nvSpPr>
        <p:spPr>
          <a:xfrm>
            <a:off x="5674519" y="2889770"/>
            <a:ext cx="1021556"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dirty="0">
                <a:solidFill>
                  <a:schemeClr val="bg1"/>
                </a:solidFill>
                <a:latin typeface="Fira Sans"/>
                <a:ea typeface="Fira Sans"/>
                <a:cs typeface="Fira Sans"/>
                <a:sym typeface="Fira Sans"/>
              </a:rPr>
              <a:t>Qualifying Criteria</a:t>
            </a:r>
            <a:endParaRPr sz="1200" b="1" kern="0" dirty="0">
              <a:solidFill>
                <a:schemeClr val="bg1"/>
              </a:solidFill>
              <a:latin typeface="Fira Sans"/>
              <a:ea typeface="Fira Sans"/>
              <a:cs typeface="Fira Sans"/>
              <a:sym typeface="Fira Sans"/>
            </a:endParaRPr>
          </a:p>
        </p:txBody>
      </p:sp>
      <p:cxnSp>
        <p:nvCxnSpPr>
          <p:cNvPr id="28" name="Google Shape;303;p17">
            <a:extLst>
              <a:ext uri="{FF2B5EF4-FFF2-40B4-BE49-F238E27FC236}">
                <a16:creationId xmlns:a16="http://schemas.microsoft.com/office/drawing/2014/main" id="{C284DA9B-E501-1184-0AD2-1401100EC33B}"/>
              </a:ext>
            </a:extLst>
          </p:cNvPr>
          <p:cNvCxnSpPr>
            <a:cxnSpLocks/>
            <a:stCxn id="24" idx="2"/>
            <a:endCxn id="27" idx="3"/>
          </p:cNvCxnSpPr>
          <p:nvPr/>
        </p:nvCxnSpPr>
        <p:spPr>
          <a:xfrm rot="10800000" flipV="1">
            <a:off x="6696075" y="2362398"/>
            <a:ext cx="547730" cy="768121"/>
          </a:xfrm>
          <a:prstGeom prst="bentConnector3">
            <a:avLst>
              <a:gd name="adj1" fmla="val 50000"/>
            </a:avLst>
          </a:prstGeom>
          <a:noFill/>
          <a:ln w="9525" cap="flat" cmpd="sng">
            <a:solidFill>
              <a:srgbClr val="B33F62"/>
            </a:solidFill>
            <a:prstDash val="solid"/>
            <a:round/>
            <a:headEnd type="oval" w="med" len="med"/>
            <a:tailEnd type="none" w="med" len="med"/>
          </a:ln>
        </p:spPr>
      </p:cxnSp>
      <p:cxnSp>
        <p:nvCxnSpPr>
          <p:cNvPr id="29" name="Google Shape;306;p17">
            <a:extLst>
              <a:ext uri="{FF2B5EF4-FFF2-40B4-BE49-F238E27FC236}">
                <a16:creationId xmlns:a16="http://schemas.microsoft.com/office/drawing/2014/main" id="{C320A504-4B40-0BAB-145A-EC5EFDC1EE80}"/>
              </a:ext>
            </a:extLst>
          </p:cNvPr>
          <p:cNvCxnSpPr>
            <a:cxnSpLocks/>
            <a:stCxn id="32" idx="2"/>
            <a:endCxn id="27" idx="3"/>
          </p:cNvCxnSpPr>
          <p:nvPr/>
        </p:nvCxnSpPr>
        <p:spPr>
          <a:xfrm rot="10800000">
            <a:off x="6696075" y="3130520"/>
            <a:ext cx="547730" cy="793404"/>
          </a:xfrm>
          <a:prstGeom prst="bentConnector3">
            <a:avLst>
              <a:gd name="adj1" fmla="val 50000"/>
            </a:avLst>
          </a:prstGeom>
          <a:noFill/>
          <a:ln w="9525" cap="flat" cmpd="sng">
            <a:solidFill>
              <a:srgbClr val="B33F62"/>
            </a:solidFill>
            <a:prstDash val="solid"/>
            <a:round/>
            <a:headEnd type="oval" w="med" len="med"/>
            <a:tailEnd type="none" w="med" len="med"/>
          </a:ln>
        </p:spPr>
      </p:cxnSp>
      <p:sp>
        <p:nvSpPr>
          <p:cNvPr id="30" name="Google Shape;312;p17">
            <a:extLst>
              <a:ext uri="{FF2B5EF4-FFF2-40B4-BE49-F238E27FC236}">
                <a16:creationId xmlns:a16="http://schemas.microsoft.com/office/drawing/2014/main" id="{7876B171-BF50-D2A2-2660-62A7520C4F6B}"/>
              </a:ext>
            </a:extLst>
          </p:cNvPr>
          <p:cNvSpPr txBox="1"/>
          <p:nvPr/>
        </p:nvSpPr>
        <p:spPr>
          <a:xfrm>
            <a:off x="7949400" y="2250631"/>
            <a:ext cx="2733330" cy="724271"/>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US" sz="1200" kern="0" dirty="0">
                <a:solidFill>
                  <a:srgbClr val="000000"/>
                </a:solidFill>
                <a:latin typeface="Fira Sans"/>
                <a:ea typeface="Fira Sans"/>
                <a:cs typeface="Fira Sans"/>
                <a:sym typeface="Fira Sans"/>
              </a:rPr>
              <a:t>Minimum quantity of products having the specified tag values that must be ordered to qualify</a:t>
            </a:r>
            <a:endParaRPr sz="1200" kern="0" dirty="0">
              <a:solidFill>
                <a:srgbClr val="000000"/>
              </a:solidFill>
              <a:latin typeface="Fira Sans"/>
              <a:ea typeface="Fira Sans"/>
              <a:cs typeface="Fira Sans"/>
              <a:sym typeface="Fira Sans"/>
            </a:endParaRPr>
          </a:p>
        </p:txBody>
      </p:sp>
      <p:sp>
        <p:nvSpPr>
          <p:cNvPr id="31" name="Google Shape;313;p17">
            <a:extLst>
              <a:ext uri="{FF2B5EF4-FFF2-40B4-BE49-F238E27FC236}">
                <a16:creationId xmlns:a16="http://schemas.microsoft.com/office/drawing/2014/main" id="{11516599-AA90-EFD2-765D-7EFCE051A0A1}"/>
              </a:ext>
            </a:extLst>
          </p:cNvPr>
          <p:cNvSpPr txBox="1"/>
          <p:nvPr/>
        </p:nvSpPr>
        <p:spPr>
          <a:xfrm>
            <a:off x="7949400" y="1935986"/>
            <a:ext cx="2824108" cy="218473"/>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 sz="1600" b="1" dirty="0">
                <a:latin typeface="Fira Sans" panose="020B0503050000020004" pitchFamily="34" charset="0"/>
                <a:ea typeface="Fira Sans Extra Condensed Medium"/>
                <a:cs typeface="Fira Sans Extra Condensed Medium"/>
                <a:sym typeface="Fira Sans Extra Condensed Medium"/>
              </a:rPr>
              <a:t>Minimum Quantity</a:t>
            </a:r>
            <a:endParaRPr sz="1600" b="1" kern="0" dirty="0">
              <a:latin typeface="Fira Sans" panose="020B0503050000020004" pitchFamily="34" charset="0"/>
              <a:ea typeface="Fira Sans"/>
              <a:cs typeface="Fira Sans"/>
              <a:sym typeface="Fira Sans"/>
            </a:endParaRPr>
          </a:p>
        </p:txBody>
      </p:sp>
      <p:sp>
        <p:nvSpPr>
          <p:cNvPr id="32" name="Google Shape;307;p17">
            <a:extLst>
              <a:ext uri="{FF2B5EF4-FFF2-40B4-BE49-F238E27FC236}">
                <a16:creationId xmlns:a16="http://schemas.microsoft.com/office/drawing/2014/main" id="{45A3FE05-D388-4D34-380C-89F2590B52AA}"/>
              </a:ext>
            </a:extLst>
          </p:cNvPr>
          <p:cNvSpPr/>
          <p:nvPr/>
        </p:nvSpPr>
        <p:spPr>
          <a:xfrm>
            <a:off x="7243805" y="3626774"/>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33" name="Google Shape;292;p17">
            <a:extLst>
              <a:ext uri="{FF2B5EF4-FFF2-40B4-BE49-F238E27FC236}">
                <a16:creationId xmlns:a16="http://schemas.microsoft.com/office/drawing/2014/main" id="{CE3F2FC6-638B-A6A2-8129-1514B69B758F}"/>
              </a:ext>
            </a:extLst>
          </p:cNvPr>
          <p:cNvSpPr/>
          <p:nvPr/>
        </p:nvSpPr>
        <p:spPr>
          <a:xfrm>
            <a:off x="3210580" y="2065249"/>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34" name="Google Shape;317;p17">
            <a:extLst>
              <a:ext uri="{FF2B5EF4-FFF2-40B4-BE49-F238E27FC236}">
                <a16:creationId xmlns:a16="http://schemas.microsoft.com/office/drawing/2014/main" id="{8DFD9898-C372-3F67-1991-C9FEE5D3145F}"/>
              </a:ext>
            </a:extLst>
          </p:cNvPr>
          <p:cNvSpPr txBox="1"/>
          <p:nvPr/>
        </p:nvSpPr>
        <p:spPr>
          <a:xfrm>
            <a:off x="942825" y="3053101"/>
            <a:ext cx="1996287" cy="456600"/>
          </a:xfrm>
          <a:prstGeom prst="rect">
            <a:avLst/>
          </a:prstGeom>
          <a:noFill/>
          <a:ln>
            <a:noFill/>
          </a:ln>
        </p:spPr>
        <p:txBody>
          <a:bodyPr spcFirstLastPara="1" wrap="square" lIns="91425" tIns="91425" rIns="91425" bIns="91425" anchor="ctr" anchorCtr="0">
            <a:noAutofit/>
          </a:bodyPr>
          <a:lstStyle/>
          <a:p>
            <a:pPr algn="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Specify the product tag group and tag values to be matched against</a:t>
            </a:r>
            <a:endParaRPr sz="1200" kern="0" dirty="0">
              <a:solidFill>
                <a:srgbClr val="000000"/>
              </a:solidFill>
              <a:latin typeface="Fira Sans"/>
              <a:ea typeface="Fira Sans"/>
              <a:cs typeface="Fira Sans"/>
              <a:sym typeface="Fira Sans"/>
            </a:endParaRPr>
          </a:p>
        </p:txBody>
      </p:sp>
      <p:sp>
        <p:nvSpPr>
          <p:cNvPr id="35" name="Google Shape;318;p17">
            <a:extLst>
              <a:ext uri="{FF2B5EF4-FFF2-40B4-BE49-F238E27FC236}">
                <a16:creationId xmlns:a16="http://schemas.microsoft.com/office/drawing/2014/main" id="{EF1AC94F-B7EC-7586-3EA4-226C7B8518AE}"/>
              </a:ext>
            </a:extLst>
          </p:cNvPr>
          <p:cNvSpPr txBox="1"/>
          <p:nvPr/>
        </p:nvSpPr>
        <p:spPr>
          <a:xfrm>
            <a:off x="438150" y="2662255"/>
            <a:ext cx="2501087" cy="219032"/>
          </a:xfrm>
          <a:prstGeom prst="rect">
            <a:avLst/>
          </a:prstGeom>
          <a:noFill/>
          <a:ln>
            <a:noFill/>
          </a:ln>
        </p:spPr>
        <p:txBody>
          <a:bodyPr spcFirstLastPara="1" wrap="square" lIns="91425" tIns="91425" rIns="91425" bIns="91425" anchor="ctr" anchorCtr="0">
            <a:noAutofit/>
          </a:bodyPr>
          <a:lstStyle/>
          <a:p>
            <a:pPr algn="r" defTabSz="914400">
              <a:buClr>
                <a:srgbClr val="000000"/>
              </a:buClr>
              <a:buFont typeface="Arial"/>
              <a:buNone/>
            </a:pPr>
            <a:r>
              <a:rPr lang="en" sz="1400" b="1" kern="0" dirty="0">
                <a:solidFill>
                  <a:srgbClr val="000000"/>
                </a:solidFill>
                <a:latin typeface="Fira Sans"/>
                <a:ea typeface="Fira Sans"/>
                <a:cs typeface="Fira Sans"/>
                <a:sym typeface="Fira Sans"/>
              </a:rPr>
              <a:t>List of Product Tag Values</a:t>
            </a:r>
            <a:endParaRPr sz="1400" b="1" kern="0" dirty="0">
              <a:solidFill>
                <a:srgbClr val="000000"/>
              </a:solidFill>
              <a:latin typeface="Fira Sans"/>
              <a:ea typeface="Fira Sans"/>
              <a:cs typeface="Fira Sans"/>
              <a:sym typeface="Fira Sans"/>
            </a:endParaRPr>
          </a:p>
        </p:txBody>
      </p:sp>
      <p:sp>
        <p:nvSpPr>
          <p:cNvPr id="36" name="Google Shape;321;p17">
            <a:extLst>
              <a:ext uri="{FF2B5EF4-FFF2-40B4-BE49-F238E27FC236}">
                <a16:creationId xmlns:a16="http://schemas.microsoft.com/office/drawing/2014/main" id="{67339BAF-2BFF-A87C-2469-9F38C831156E}"/>
              </a:ext>
            </a:extLst>
          </p:cNvPr>
          <p:cNvSpPr txBox="1"/>
          <p:nvPr/>
        </p:nvSpPr>
        <p:spPr>
          <a:xfrm>
            <a:off x="7949399" y="3826182"/>
            <a:ext cx="2537625" cy="72427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US" sz="1200" kern="0" dirty="0">
                <a:solidFill>
                  <a:srgbClr val="000000"/>
                </a:solidFill>
                <a:latin typeface="Fira Sans"/>
                <a:ea typeface="Fira Sans"/>
                <a:cs typeface="Fira Sans"/>
                <a:sym typeface="Fira Sans"/>
              </a:rPr>
              <a:t>Minimum value of products having the specified tag values that must be ordered to qualify</a:t>
            </a:r>
          </a:p>
        </p:txBody>
      </p:sp>
      <p:sp>
        <p:nvSpPr>
          <p:cNvPr id="37" name="Google Shape;322;p17">
            <a:extLst>
              <a:ext uri="{FF2B5EF4-FFF2-40B4-BE49-F238E27FC236}">
                <a16:creationId xmlns:a16="http://schemas.microsoft.com/office/drawing/2014/main" id="{F5ED944F-611E-EDBC-712A-4EEC86ECB6A5}"/>
              </a:ext>
            </a:extLst>
          </p:cNvPr>
          <p:cNvSpPr txBox="1"/>
          <p:nvPr/>
        </p:nvSpPr>
        <p:spPr>
          <a:xfrm>
            <a:off x="7949400" y="3459125"/>
            <a:ext cx="2824108" cy="326379"/>
          </a:xfrm>
          <a:prstGeom prst="rect">
            <a:avLst/>
          </a:prstGeom>
          <a:noFill/>
          <a:ln>
            <a:noFill/>
          </a:ln>
        </p:spPr>
        <p:txBody>
          <a:bodyPr spcFirstLastPara="1" wrap="square" lIns="91425" tIns="91425" rIns="91425" bIns="91425" anchor="ctr" anchorCtr="0">
            <a:noAutofit/>
          </a:bodyPr>
          <a:lstStyle/>
          <a:p>
            <a:pPr defTabSz="914400">
              <a:buClr>
                <a:srgbClr val="000000"/>
              </a:buClr>
            </a:pPr>
            <a:r>
              <a:rPr lang="en-US" sz="1600" b="1" dirty="0">
                <a:latin typeface="Fira Sans" panose="020B0503050000020004" pitchFamily="34" charset="0"/>
                <a:ea typeface="Fira Sans Extra Condensed Medium"/>
                <a:cs typeface="Fira Sans Extra Condensed Medium"/>
                <a:sym typeface="Fira Sans Extra Condensed Medium"/>
              </a:rPr>
              <a:t>Minimum Amount</a:t>
            </a:r>
            <a:endParaRPr lang="en-US" sz="1600" b="1" kern="0" dirty="0">
              <a:latin typeface="Fira Sans" panose="020B0503050000020004" pitchFamily="34" charset="0"/>
              <a:ea typeface="Fira Sans"/>
              <a:cs typeface="Fira Sans"/>
              <a:sym typeface="Fira Sans"/>
            </a:endParaRPr>
          </a:p>
        </p:txBody>
      </p:sp>
      <p:pic>
        <p:nvPicPr>
          <p:cNvPr id="38" name="Graphic 37" descr="Sport balls with solid fill">
            <a:extLst>
              <a:ext uri="{FF2B5EF4-FFF2-40B4-BE49-F238E27FC236}">
                <a16:creationId xmlns:a16="http://schemas.microsoft.com/office/drawing/2014/main" id="{8116159F-1D76-4161-F299-35071A31BEA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996262" y="2807922"/>
            <a:ext cx="633347" cy="633347"/>
          </a:xfrm>
          <a:prstGeom prst="rect">
            <a:avLst/>
          </a:prstGeom>
        </p:spPr>
      </p:pic>
      <p:pic>
        <p:nvPicPr>
          <p:cNvPr id="39" name="Graphic 38" descr="Money with solid fill">
            <a:extLst>
              <a:ext uri="{FF2B5EF4-FFF2-40B4-BE49-F238E27FC236}">
                <a16:creationId xmlns:a16="http://schemas.microsoft.com/office/drawing/2014/main" id="{D2C4CAB8-53C2-B65E-E8B3-04DCC7A38E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57183" y="3695324"/>
            <a:ext cx="457200" cy="457200"/>
          </a:xfrm>
          <a:prstGeom prst="rect">
            <a:avLst/>
          </a:prstGeom>
        </p:spPr>
      </p:pic>
      <p:pic>
        <p:nvPicPr>
          <p:cNvPr id="40" name="Graphic 39" descr="Abacus with solid fill">
            <a:extLst>
              <a:ext uri="{FF2B5EF4-FFF2-40B4-BE49-F238E27FC236}">
                <a16:creationId xmlns:a16="http://schemas.microsoft.com/office/drawing/2014/main" id="{3E283248-8DFF-0389-E735-D4844A8A5F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47143" y="2135912"/>
            <a:ext cx="427113" cy="427113"/>
          </a:xfrm>
          <a:prstGeom prst="rect">
            <a:avLst/>
          </a:prstGeom>
        </p:spPr>
      </p:pic>
    </p:spTree>
    <p:extLst>
      <p:ext uri="{BB962C8B-B14F-4D97-AF65-F5344CB8AC3E}">
        <p14:creationId xmlns:p14="http://schemas.microsoft.com/office/powerpoint/2010/main" val="338677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Order Level Program Rules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grpSp>
        <p:nvGrpSpPr>
          <p:cNvPr id="14" name="Google Shape;621;p24">
            <a:extLst>
              <a:ext uri="{FF2B5EF4-FFF2-40B4-BE49-F238E27FC236}">
                <a16:creationId xmlns:a16="http://schemas.microsoft.com/office/drawing/2014/main" id="{89ECFE39-D1ED-ED01-E64B-A574A9B7A1E5}"/>
              </a:ext>
            </a:extLst>
          </p:cNvPr>
          <p:cNvGrpSpPr/>
          <p:nvPr/>
        </p:nvGrpSpPr>
        <p:grpSpPr>
          <a:xfrm>
            <a:off x="967836" y="2048850"/>
            <a:ext cx="2273933" cy="3170850"/>
            <a:chOff x="438350" y="1517575"/>
            <a:chExt cx="1876325" cy="3047409"/>
          </a:xfrm>
        </p:grpSpPr>
        <p:sp>
          <p:nvSpPr>
            <p:cNvPr id="19" name="Google Shape;622;p24">
              <a:extLst>
                <a:ext uri="{FF2B5EF4-FFF2-40B4-BE49-F238E27FC236}">
                  <a16:creationId xmlns:a16="http://schemas.microsoft.com/office/drawing/2014/main" id="{757B65C8-4EA8-254B-4176-97B9D3815338}"/>
                </a:ext>
              </a:extLst>
            </p:cNvPr>
            <p:cNvSpPr/>
            <p:nvPr/>
          </p:nvSpPr>
          <p:spPr>
            <a:xfrm>
              <a:off x="696508" y="2349988"/>
              <a:ext cx="1301647" cy="1639035"/>
            </a:xfrm>
            <a:custGeom>
              <a:avLst/>
              <a:gdLst/>
              <a:ahLst/>
              <a:cxnLst/>
              <a:rect l="l" t="t" r="r" b="b"/>
              <a:pathLst>
                <a:path w="45540" h="57344" extrusionOk="0">
                  <a:moveTo>
                    <a:pt x="0" y="0"/>
                  </a:moveTo>
                  <a:lnTo>
                    <a:pt x="0" y="46166"/>
                  </a:lnTo>
                  <a:cubicBezTo>
                    <a:pt x="0" y="52331"/>
                    <a:pt x="5013" y="57344"/>
                    <a:pt x="11178" y="57344"/>
                  </a:cubicBezTo>
                  <a:lnTo>
                    <a:pt x="45539" y="57344"/>
                  </a:lnTo>
                  <a:lnTo>
                    <a:pt x="45539" y="11178"/>
                  </a:lnTo>
                  <a:cubicBezTo>
                    <a:pt x="45539" y="5013"/>
                    <a:pt x="40527" y="0"/>
                    <a:pt x="34361" y="0"/>
                  </a:cubicBezTo>
                  <a:close/>
                </a:path>
              </a:pathLst>
            </a:custGeom>
            <a:solidFill>
              <a:srgbClr val="33A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nvGrpSpPr>
            <p:cNvPr id="20" name="Google Shape;623;p24">
              <a:extLst>
                <a:ext uri="{FF2B5EF4-FFF2-40B4-BE49-F238E27FC236}">
                  <a16:creationId xmlns:a16="http://schemas.microsoft.com/office/drawing/2014/main" id="{87962311-BF90-368B-D43B-5CBDB341C641}"/>
                </a:ext>
              </a:extLst>
            </p:cNvPr>
            <p:cNvGrpSpPr/>
            <p:nvPr/>
          </p:nvGrpSpPr>
          <p:grpSpPr>
            <a:xfrm>
              <a:off x="533520" y="1517575"/>
              <a:ext cx="1781155" cy="3047409"/>
              <a:chOff x="533520" y="1517575"/>
              <a:chExt cx="1781155" cy="3047409"/>
            </a:xfrm>
          </p:grpSpPr>
          <p:grpSp>
            <p:nvGrpSpPr>
              <p:cNvPr id="28" name="Google Shape;624;p24">
                <a:extLst>
                  <a:ext uri="{FF2B5EF4-FFF2-40B4-BE49-F238E27FC236}">
                    <a16:creationId xmlns:a16="http://schemas.microsoft.com/office/drawing/2014/main" id="{3248FCF0-648C-3BC2-071A-F235C01497D4}"/>
                  </a:ext>
                </a:extLst>
              </p:cNvPr>
              <p:cNvGrpSpPr/>
              <p:nvPr/>
            </p:nvGrpSpPr>
            <p:grpSpPr>
              <a:xfrm>
                <a:off x="533520" y="1517575"/>
                <a:ext cx="1781155" cy="3047409"/>
                <a:chOff x="533520" y="1517575"/>
                <a:chExt cx="1781155" cy="3047409"/>
              </a:xfrm>
            </p:grpSpPr>
            <p:sp>
              <p:nvSpPr>
                <p:cNvPr id="30" name="Google Shape;625;p24">
                  <a:extLst>
                    <a:ext uri="{FF2B5EF4-FFF2-40B4-BE49-F238E27FC236}">
                      <a16:creationId xmlns:a16="http://schemas.microsoft.com/office/drawing/2014/main" id="{89F91304-E9CD-8EAC-02BC-55B04D850B10}"/>
                    </a:ext>
                  </a:extLst>
                </p:cNvPr>
                <p:cNvSpPr/>
                <p:nvPr/>
              </p:nvSpPr>
              <p:spPr>
                <a:xfrm>
                  <a:off x="2027790" y="4220124"/>
                  <a:ext cx="280823" cy="271534"/>
                </a:xfrm>
                <a:custGeom>
                  <a:avLst/>
                  <a:gdLst/>
                  <a:ahLst/>
                  <a:cxnLst/>
                  <a:rect l="l" t="t" r="r" b="b"/>
                  <a:pathLst>
                    <a:path w="9825" h="9500" extrusionOk="0">
                      <a:moveTo>
                        <a:pt x="9825" y="0"/>
                      </a:moveTo>
                      <a:lnTo>
                        <a:pt x="0" y="2933"/>
                      </a:lnTo>
                      <a:lnTo>
                        <a:pt x="0" y="9499"/>
                      </a:lnTo>
                      <a:lnTo>
                        <a:pt x="9825" y="6592"/>
                      </a:lnTo>
                      <a:lnTo>
                        <a:pt x="982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1" name="Google Shape;626;p24">
                  <a:extLst>
                    <a:ext uri="{FF2B5EF4-FFF2-40B4-BE49-F238E27FC236}">
                      <a16:creationId xmlns:a16="http://schemas.microsoft.com/office/drawing/2014/main" id="{5C0C2EA1-5A80-5BE9-5F63-FE40DC548730}"/>
                    </a:ext>
                  </a:extLst>
                </p:cNvPr>
                <p:cNvSpPr/>
                <p:nvPr/>
              </p:nvSpPr>
              <p:spPr>
                <a:xfrm>
                  <a:off x="534107" y="1809833"/>
                  <a:ext cx="355338" cy="495763"/>
                </a:xfrm>
                <a:custGeom>
                  <a:avLst/>
                  <a:gdLst/>
                  <a:ahLst/>
                  <a:cxnLst/>
                  <a:rect l="l" t="t" r="r" b="b"/>
                  <a:pathLst>
                    <a:path w="12432" h="17345" extrusionOk="0">
                      <a:moveTo>
                        <a:pt x="0" y="1"/>
                      </a:moveTo>
                      <a:lnTo>
                        <a:pt x="0" y="13159"/>
                      </a:lnTo>
                      <a:lnTo>
                        <a:pt x="12432" y="17344"/>
                      </a:lnTo>
                      <a:lnTo>
                        <a:pt x="12432" y="4186"/>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2" name="Google Shape;627;p24">
                  <a:extLst>
                    <a:ext uri="{FF2B5EF4-FFF2-40B4-BE49-F238E27FC236}">
                      <a16:creationId xmlns:a16="http://schemas.microsoft.com/office/drawing/2014/main" id="{1F342FC8-0122-6A2F-A123-317DC2BC510B}"/>
                    </a:ext>
                  </a:extLst>
                </p:cNvPr>
                <p:cNvSpPr/>
                <p:nvPr/>
              </p:nvSpPr>
              <p:spPr>
                <a:xfrm>
                  <a:off x="967631" y="1809833"/>
                  <a:ext cx="355338" cy="495763"/>
                </a:xfrm>
                <a:custGeom>
                  <a:avLst/>
                  <a:gdLst/>
                  <a:ahLst/>
                  <a:cxnLst/>
                  <a:rect l="l" t="t" r="r" b="b"/>
                  <a:pathLst>
                    <a:path w="12432" h="17345" extrusionOk="0">
                      <a:moveTo>
                        <a:pt x="0" y="1"/>
                      </a:moveTo>
                      <a:lnTo>
                        <a:pt x="0" y="13159"/>
                      </a:lnTo>
                      <a:lnTo>
                        <a:pt x="12431" y="17344"/>
                      </a:lnTo>
                      <a:lnTo>
                        <a:pt x="12431" y="4186"/>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3" name="Google Shape;628;p24">
                  <a:extLst>
                    <a:ext uri="{FF2B5EF4-FFF2-40B4-BE49-F238E27FC236}">
                      <a16:creationId xmlns:a16="http://schemas.microsoft.com/office/drawing/2014/main" id="{ACB7BE0F-1E98-D41C-6595-BC69D62D30F3}"/>
                    </a:ext>
                  </a:extLst>
                </p:cNvPr>
                <p:cNvSpPr/>
                <p:nvPr/>
              </p:nvSpPr>
              <p:spPr>
                <a:xfrm>
                  <a:off x="609816" y="1517575"/>
                  <a:ext cx="1474285" cy="3047409"/>
                </a:xfrm>
                <a:custGeom>
                  <a:avLst/>
                  <a:gdLst/>
                  <a:ahLst/>
                  <a:cxnLst/>
                  <a:rect l="l" t="t" r="r" b="b"/>
                  <a:pathLst>
                    <a:path w="51580" h="106618" extrusionOk="0">
                      <a:moveTo>
                        <a:pt x="1" y="0"/>
                      </a:moveTo>
                      <a:lnTo>
                        <a:pt x="1" y="86667"/>
                      </a:lnTo>
                      <a:cubicBezTo>
                        <a:pt x="1" y="97745"/>
                        <a:pt x="8973" y="106617"/>
                        <a:pt x="19951" y="106617"/>
                      </a:cubicBezTo>
                      <a:lnTo>
                        <a:pt x="51580" y="106617"/>
                      </a:lnTo>
                      <a:lnTo>
                        <a:pt x="51580" y="19950"/>
                      </a:lnTo>
                      <a:cubicBezTo>
                        <a:pt x="51580" y="8973"/>
                        <a:pt x="42607" y="0"/>
                        <a:pt x="31655"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4" name="Google Shape;629;p24">
                  <a:extLst>
                    <a:ext uri="{FF2B5EF4-FFF2-40B4-BE49-F238E27FC236}">
                      <a16:creationId xmlns:a16="http://schemas.microsoft.com/office/drawing/2014/main" id="{0079976D-6851-79DB-E0CC-D1FABC89D5BB}"/>
                    </a:ext>
                  </a:extLst>
                </p:cNvPr>
                <p:cNvSpPr/>
                <p:nvPr/>
              </p:nvSpPr>
              <p:spPr>
                <a:xfrm>
                  <a:off x="533520" y="1809833"/>
                  <a:ext cx="1223560" cy="376117"/>
                </a:xfrm>
                <a:custGeom>
                  <a:avLst/>
                  <a:gdLst/>
                  <a:ahLst/>
                  <a:cxnLst/>
                  <a:rect l="l" t="t" r="r" b="b"/>
                  <a:pathLst>
                    <a:path w="42808" h="13159" extrusionOk="0">
                      <a:moveTo>
                        <a:pt x="0" y="1"/>
                      </a:moveTo>
                      <a:lnTo>
                        <a:pt x="0" y="13159"/>
                      </a:lnTo>
                      <a:lnTo>
                        <a:pt x="36241" y="13159"/>
                      </a:lnTo>
                      <a:cubicBezTo>
                        <a:pt x="39875" y="13159"/>
                        <a:pt x="42808" y="10226"/>
                        <a:pt x="42808" y="6592"/>
                      </a:cubicBezTo>
                      <a:cubicBezTo>
                        <a:pt x="42808" y="3033"/>
                        <a:pt x="39875" y="1"/>
                        <a:pt x="3624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5" name="Google Shape;630;p24">
                  <a:extLst>
                    <a:ext uri="{FF2B5EF4-FFF2-40B4-BE49-F238E27FC236}">
                      <a16:creationId xmlns:a16="http://schemas.microsoft.com/office/drawing/2014/main" id="{126E7F0C-4648-754B-A6C0-938D8E22367A}"/>
                    </a:ext>
                  </a:extLst>
                </p:cNvPr>
                <p:cNvSpPr/>
                <p:nvPr/>
              </p:nvSpPr>
              <p:spPr>
                <a:xfrm rot="-5400000">
                  <a:off x="1710775" y="3804750"/>
                  <a:ext cx="288600" cy="919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6" name="Google Shape;631;p24">
                  <a:extLst>
                    <a:ext uri="{FF2B5EF4-FFF2-40B4-BE49-F238E27FC236}">
                      <a16:creationId xmlns:a16="http://schemas.microsoft.com/office/drawing/2014/main" id="{150D74B1-AA0A-7BD1-6D31-588A24BFCDCE}"/>
                    </a:ext>
                  </a:extLst>
                </p:cNvPr>
                <p:cNvSpPr/>
                <p:nvPr/>
              </p:nvSpPr>
              <p:spPr>
                <a:xfrm>
                  <a:off x="1447875" y="4157250"/>
                  <a:ext cx="214200" cy="214200"/>
                </a:xfrm>
                <a:prstGeom prst="ellipse">
                  <a:avLst/>
                </a:prstGeom>
                <a:solidFill>
                  <a:srgbClr val="451E7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sp>
            <p:nvSpPr>
              <p:cNvPr id="29" name="Google Shape;633;p24">
                <a:extLst>
                  <a:ext uri="{FF2B5EF4-FFF2-40B4-BE49-F238E27FC236}">
                    <a16:creationId xmlns:a16="http://schemas.microsoft.com/office/drawing/2014/main" id="{84E1F6A4-2EB1-FE4E-ABDB-E1BA1226D45A}"/>
                  </a:ext>
                </a:extLst>
              </p:cNvPr>
              <p:cNvSpPr/>
              <p:nvPr/>
            </p:nvSpPr>
            <p:spPr>
              <a:xfrm>
                <a:off x="696508" y="2349988"/>
                <a:ext cx="1301647" cy="1639035"/>
              </a:xfrm>
              <a:custGeom>
                <a:avLst/>
                <a:gdLst/>
                <a:ahLst/>
                <a:cxnLst/>
                <a:rect l="l" t="t" r="r" b="b"/>
                <a:pathLst>
                  <a:path w="45540" h="57344" extrusionOk="0">
                    <a:moveTo>
                      <a:pt x="0" y="0"/>
                    </a:moveTo>
                    <a:lnTo>
                      <a:pt x="0" y="46166"/>
                    </a:lnTo>
                    <a:cubicBezTo>
                      <a:pt x="0" y="52331"/>
                      <a:pt x="5013" y="57344"/>
                      <a:pt x="11178" y="57344"/>
                    </a:cubicBezTo>
                    <a:lnTo>
                      <a:pt x="45539" y="57344"/>
                    </a:lnTo>
                    <a:lnTo>
                      <a:pt x="45539" y="11178"/>
                    </a:lnTo>
                    <a:cubicBezTo>
                      <a:pt x="45539" y="5013"/>
                      <a:pt x="40527" y="0"/>
                      <a:pt x="34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grpSp>
          <p:nvGrpSpPr>
            <p:cNvPr id="24" name="Google Shape;634;p24">
              <a:extLst>
                <a:ext uri="{FF2B5EF4-FFF2-40B4-BE49-F238E27FC236}">
                  <a16:creationId xmlns:a16="http://schemas.microsoft.com/office/drawing/2014/main" id="{6F291ECB-EC21-89F8-115B-A5CE11C54548}"/>
                </a:ext>
              </a:extLst>
            </p:cNvPr>
            <p:cNvGrpSpPr/>
            <p:nvPr/>
          </p:nvGrpSpPr>
          <p:grpSpPr>
            <a:xfrm>
              <a:off x="438350" y="1809825"/>
              <a:ext cx="1564100" cy="1762730"/>
              <a:chOff x="438350" y="1809825"/>
              <a:chExt cx="1564100" cy="1762730"/>
            </a:xfrm>
          </p:grpSpPr>
          <p:sp>
            <p:nvSpPr>
              <p:cNvPr id="25" name="Google Shape;635;p24">
                <a:extLst>
                  <a:ext uri="{FF2B5EF4-FFF2-40B4-BE49-F238E27FC236}">
                    <a16:creationId xmlns:a16="http://schemas.microsoft.com/office/drawing/2014/main" id="{14D6FC68-4BC9-0047-F2F5-3EA8A5075257}"/>
                  </a:ext>
                </a:extLst>
              </p:cNvPr>
              <p:cNvSpPr/>
              <p:nvPr/>
            </p:nvSpPr>
            <p:spPr>
              <a:xfrm>
                <a:off x="438350" y="1809825"/>
                <a:ext cx="1413900" cy="3762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400" dirty="0">
                    <a:solidFill>
                      <a:schemeClr val="dk1"/>
                    </a:solidFill>
                    <a:latin typeface="Fira Sans Extra Condensed Medium"/>
                    <a:ea typeface="Fira Sans Extra Condensed Medium"/>
                    <a:cs typeface="Fira Sans Extra Condensed Medium"/>
                    <a:sym typeface="Fira Sans Extra Condensed Medium"/>
                  </a:rPr>
                  <a:t>Total Price at Least</a:t>
                </a:r>
                <a:endParaRPr sz="14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27" name="Google Shape;636;p24">
                <a:extLst>
                  <a:ext uri="{FF2B5EF4-FFF2-40B4-BE49-F238E27FC236}">
                    <a16:creationId xmlns:a16="http://schemas.microsoft.com/office/drawing/2014/main" id="{AFAF3B9B-3DBC-42E6-C06C-1B26AFF99499}"/>
                  </a:ext>
                </a:extLst>
              </p:cNvPr>
              <p:cNvSpPr txBox="1"/>
              <p:nvPr/>
            </p:nvSpPr>
            <p:spPr>
              <a:xfrm>
                <a:off x="700750" y="2766455"/>
                <a:ext cx="1301700" cy="80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100" dirty="0">
                    <a:solidFill>
                      <a:schemeClr val="dk1"/>
                    </a:solidFill>
                    <a:latin typeface="Fira Sans"/>
                    <a:ea typeface="Fira Sans"/>
                    <a:cs typeface="Fira Sans"/>
                    <a:sym typeface="Fira Sans"/>
                  </a:rPr>
                  <a:t>Minimum total order value to qualify for the sales program</a:t>
                </a:r>
                <a:endParaRPr lang="en" sz="1100" dirty="0">
                  <a:solidFill>
                    <a:schemeClr val="dk1"/>
                  </a:solidFill>
                  <a:latin typeface="Fira Sans"/>
                  <a:ea typeface="Fira Sans"/>
                  <a:cs typeface="Fira Sans"/>
                  <a:sym typeface="Fira Sans"/>
                </a:endParaRPr>
              </a:p>
              <a:p>
                <a:pPr marL="0" lvl="0" indent="0" algn="ctr" rtl="0">
                  <a:spcBef>
                    <a:spcPts val="0"/>
                  </a:spcBef>
                  <a:spcAft>
                    <a:spcPts val="0"/>
                  </a:spcAft>
                  <a:buClr>
                    <a:schemeClr val="dk1"/>
                  </a:buClr>
                  <a:buSzPts val="1100"/>
                  <a:buFont typeface="Arial"/>
                  <a:buNone/>
                </a:pPr>
                <a:endParaRPr lang="en" sz="1100" dirty="0">
                  <a:solidFill>
                    <a:schemeClr val="dk1"/>
                  </a:solidFill>
                  <a:latin typeface="Fira Sans"/>
                  <a:ea typeface="Fira Sans"/>
                  <a:cs typeface="Fira Sans"/>
                  <a:sym typeface="Fira Sans"/>
                </a:endParaRPr>
              </a:p>
              <a:p>
                <a:pPr marL="0" lvl="0" indent="0" algn="ctr" rtl="0">
                  <a:spcBef>
                    <a:spcPts val="0"/>
                  </a:spcBef>
                  <a:spcAft>
                    <a:spcPts val="0"/>
                  </a:spcAft>
                  <a:buClr>
                    <a:schemeClr val="dk1"/>
                  </a:buClr>
                  <a:buSzPts val="1100"/>
                  <a:buFont typeface="Arial"/>
                  <a:buNone/>
                </a:pPr>
                <a:r>
                  <a:rPr lang="en" sz="1100" i="1" dirty="0">
                    <a:solidFill>
                      <a:schemeClr val="bg1">
                        <a:lumMod val="50000"/>
                      </a:schemeClr>
                    </a:solidFill>
                    <a:latin typeface="Fira Sans Extra Condensed Medium"/>
                    <a:sym typeface="Fira Sans"/>
                  </a:rPr>
                  <a:t>Example: Total Price at least $5,000</a:t>
                </a:r>
                <a:endParaRPr sz="1100" i="1" dirty="0">
                  <a:solidFill>
                    <a:schemeClr val="bg1">
                      <a:lumMod val="50000"/>
                    </a:schemeClr>
                  </a:solidFill>
                  <a:latin typeface="Fira Sans Extra Condensed Medium"/>
                  <a:sym typeface="Fira Sans"/>
                </a:endParaRPr>
              </a:p>
            </p:txBody>
          </p:sp>
        </p:grpSp>
      </p:grpSp>
      <p:grpSp>
        <p:nvGrpSpPr>
          <p:cNvPr id="38" name="Google Shape;637;p24">
            <a:extLst>
              <a:ext uri="{FF2B5EF4-FFF2-40B4-BE49-F238E27FC236}">
                <a16:creationId xmlns:a16="http://schemas.microsoft.com/office/drawing/2014/main" id="{61ED2843-3C28-73F6-6FD4-ECE78D064875}"/>
              </a:ext>
            </a:extLst>
          </p:cNvPr>
          <p:cNvGrpSpPr/>
          <p:nvPr/>
        </p:nvGrpSpPr>
        <p:grpSpPr>
          <a:xfrm>
            <a:off x="3337703" y="2048850"/>
            <a:ext cx="2284346" cy="3170850"/>
            <a:chOff x="2458583" y="1517575"/>
            <a:chExt cx="1884917" cy="3047409"/>
          </a:xfrm>
        </p:grpSpPr>
        <p:sp>
          <p:nvSpPr>
            <p:cNvPr id="40" name="Google Shape;638;p24">
              <a:extLst>
                <a:ext uri="{FF2B5EF4-FFF2-40B4-BE49-F238E27FC236}">
                  <a16:creationId xmlns:a16="http://schemas.microsoft.com/office/drawing/2014/main" id="{6BA87FCA-FAB3-6478-4541-E96D2AAAEFFC}"/>
                </a:ext>
              </a:extLst>
            </p:cNvPr>
            <p:cNvSpPr/>
            <p:nvPr/>
          </p:nvSpPr>
          <p:spPr>
            <a:xfrm>
              <a:off x="2735364" y="2349988"/>
              <a:ext cx="1301647" cy="1639035"/>
            </a:xfrm>
            <a:custGeom>
              <a:avLst/>
              <a:gdLst/>
              <a:ahLst/>
              <a:cxnLst/>
              <a:rect l="l" t="t" r="r" b="b"/>
              <a:pathLst>
                <a:path w="45540" h="57344" extrusionOk="0">
                  <a:moveTo>
                    <a:pt x="0" y="0"/>
                  </a:moveTo>
                  <a:lnTo>
                    <a:pt x="0" y="46166"/>
                  </a:lnTo>
                  <a:cubicBezTo>
                    <a:pt x="0" y="52331"/>
                    <a:pt x="5013" y="57344"/>
                    <a:pt x="11178" y="57344"/>
                  </a:cubicBezTo>
                  <a:lnTo>
                    <a:pt x="45540" y="57344"/>
                  </a:lnTo>
                  <a:lnTo>
                    <a:pt x="45540" y="11178"/>
                  </a:lnTo>
                  <a:cubicBezTo>
                    <a:pt x="45540" y="5013"/>
                    <a:pt x="40527" y="0"/>
                    <a:pt x="34362" y="0"/>
                  </a:cubicBezTo>
                  <a:close/>
                </a:path>
              </a:pathLst>
            </a:custGeom>
            <a:solidFill>
              <a:srgbClr val="C5CE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nvGrpSpPr>
            <p:cNvPr id="41" name="Google Shape;639;p24">
              <a:extLst>
                <a:ext uri="{FF2B5EF4-FFF2-40B4-BE49-F238E27FC236}">
                  <a16:creationId xmlns:a16="http://schemas.microsoft.com/office/drawing/2014/main" id="{472FDAC2-1899-8235-3845-471CA48F8A32}"/>
                </a:ext>
              </a:extLst>
            </p:cNvPr>
            <p:cNvGrpSpPr/>
            <p:nvPr/>
          </p:nvGrpSpPr>
          <p:grpSpPr>
            <a:xfrm>
              <a:off x="2553396" y="1517575"/>
              <a:ext cx="1790104" cy="3047409"/>
              <a:chOff x="2553396" y="1517575"/>
              <a:chExt cx="1790104" cy="3047409"/>
            </a:xfrm>
          </p:grpSpPr>
          <p:grpSp>
            <p:nvGrpSpPr>
              <p:cNvPr id="45" name="Google Shape;640;p24">
                <a:extLst>
                  <a:ext uri="{FF2B5EF4-FFF2-40B4-BE49-F238E27FC236}">
                    <a16:creationId xmlns:a16="http://schemas.microsoft.com/office/drawing/2014/main" id="{1D8E1F11-7B75-1266-E8E0-44674DB486B1}"/>
                  </a:ext>
                </a:extLst>
              </p:cNvPr>
              <p:cNvGrpSpPr/>
              <p:nvPr/>
            </p:nvGrpSpPr>
            <p:grpSpPr>
              <a:xfrm>
                <a:off x="2553396" y="1517575"/>
                <a:ext cx="1790104" cy="3047409"/>
                <a:chOff x="2553396" y="1517575"/>
                <a:chExt cx="1790104" cy="3047409"/>
              </a:xfrm>
            </p:grpSpPr>
            <p:sp>
              <p:nvSpPr>
                <p:cNvPr id="47" name="Google Shape;641;p24">
                  <a:extLst>
                    <a:ext uri="{FF2B5EF4-FFF2-40B4-BE49-F238E27FC236}">
                      <a16:creationId xmlns:a16="http://schemas.microsoft.com/office/drawing/2014/main" id="{4B92F2F5-91BA-EA05-725E-0B9C43FE18FE}"/>
                    </a:ext>
                  </a:extLst>
                </p:cNvPr>
                <p:cNvSpPr/>
                <p:nvPr/>
              </p:nvSpPr>
              <p:spPr>
                <a:xfrm>
                  <a:off x="4056615" y="4220124"/>
                  <a:ext cx="280823" cy="271534"/>
                </a:xfrm>
                <a:custGeom>
                  <a:avLst/>
                  <a:gdLst/>
                  <a:ahLst/>
                  <a:cxnLst/>
                  <a:rect l="l" t="t" r="r" b="b"/>
                  <a:pathLst>
                    <a:path w="9825" h="9500" extrusionOk="0">
                      <a:moveTo>
                        <a:pt x="9825" y="0"/>
                      </a:moveTo>
                      <a:lnTo>
                        <a:pt x="0" y="2933"/>
                      </a:lnTo>
                      <a:lnTo>
                        <a:pt x="0" y="9499"/>
                      </a:lnTo>
                      <a:lnTo>
                        <a:pt x="9825" y="6592"/>
                      </a:lnTo>
                      <a:lnTo>
                        <a:pt x="982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48" name="Google Shape;642;p24">
                  <a:extLst>
                    <a:ext uri="{FF2B5EF4-FFF2-40B4-BE49-F238E27FC236}">
                      <a16:creationId xmlns:a16="http://schemas.microsoft.com/office/drawing/2014/main" id="{C6963B77-1B70-97C9-E382-A594AD44511F}"/>
                    </a:ext>
                  </a:extLst>
                </p:cNvPr>
                <p:cNvSpPr/>
                <p:nvPr/>
              </p:nvSpPr>
              <p:spPr>
                <a:xfrm>
                  <a:off x="2553407" y="1809833"/>
                  <a:ext cx="355338" cy="495763"/>
                </a:xfrm>
                <a:custGeom>
                  <a:avLst/>
                  <a:gdLst/>
                  <a:ahLst/>
                  <a:cxnLst/>
                  <a:rect l="l" t="t" r="r" b="b"/>
                  <a:pathLst>
                    <a:path w="12432" h="17345" extrusionOk="0">
                      <a:moveTo>
                        <a:pt x="0" y="1"/>
                      </a:moveTo>
                      <a:lnTo>
                        <a:pt x="0" y="13159"/>
                      </a:lnTo>
                      <a:lnTo>
                        <a:pt x="12432" y="17344"/>
                      </a:lnTo>
                      <a:lnTo>
                        <a:pt x="12432" y="4186"/>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49" name="Google Shape;643;p24">
                  <a:extLst>
                    <a:ext uri="{FF2B5EF4-FFF2-40B4-BE49-F238E27FC236}">
                      <a16:creationId xmlns:a16="http://schemas.microsoft.com/office/drawing/2014/main" id="{65E0C2DB-19CB-D45C-D4C4-2C27DB2C6F8A}"/>
                    </a:ext>
                  </a:extLst>
                </p:cNvPr>
                <p:cNvSpPr/>
                <p:nvPr/>
              </p:nvSpPr>
              <p:spPr>
                <a:xfrm>
                  <a:off x="2644625" y="1517575"/>
                  <a:ext cx="1474314" cy="3047409"/>
                </a:xfrm>
                <a:custGeom>
                  <a:avLst/>
                  <a:gdLst/>
                  <a:ahLst/>
                  <a:cxnLst/>
                  <a:rect l="l" t="t" r="r" b="b"/>
                  <a:pathLst>
                    <a:path w="51581" h="106618" extrusionOk="0">
                      <a:moveTo>
                        <a:pt x="1" y="0"/>
                      </a:moveTo>
                      <a:lnTo>
                        <a:pt x="1" y="86667"/>
                      </a:lnTo>
                      <a:cubicBezTo>
                        <a:pt x="1" y="97745"/>
                        <a:pt x="8873" y="106617"/>
                        <a:pt x="19926" y="106617"/>
                      </a:cubicBezTo>
                      <a:lnTo>
                        <a:pt x="51580" y="106617"/>
                      </a:lnTo>
                      <a:lnTo>
                        <a:pt x="51580" y="19950"/>
                      </a:lnTo>
                      <a:cubicBezTo>
                        <a:pt x="51580" y="8973"/>
                        <a:pt x="42608" y="0"/>
                        <a:pt x="31530" y="0"/>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50" name="Google Shape;644;p24">
                  <a:extLst>
                    <a:ext uri="{FF2B5EF4-FFF2-40B4-BE49-F238E27FC236}">
                      <a16:creationId xmlns:a16="http://schemas.microsoft.com/office/drawing/2014/main" id="{DDB8DC51-145F-9CD3-3938-5A7E3AC75D7D}"/>
                    </a:ext>
                  </a:extLst>
                </p:cNvPr>
                <p:cNvSpPr/>
                <p:nvPr/>
              </p:nvSpPr>
              <p:spPr>
                <a:xfrm>
                  <a:off x="2553396" y="1809833"/>
                  <a:ext cx="1224274" cy="376117"/>
                </a:xfrm>
                <a:custGeom>
                  <a:avLst/>
                  <a:gdLst/>
                  <a:ahLst/>
                  <a:cxnLst/>
                  <a:rect l="l" t="t" r="r" b="b"/>
                  <a:pathLst>
                    <a:path w="42833" h="13159" extrusionOk="0">
                      <a:moveTo>
                        <a:pt x="0" y="1"/>
                      </a:moveTo>
                      <a:lnTo>
                        <a:pt x="0" y="13159"/>
                      </a:lnTo>
                      <a:lnTo>
                        <a:pt x="36241" y="13159"/>
                      </a:lnTo>
                      <a:cubicBezTo>
                        <a:pt x="39800" y="13159"/>
                        <a:pt x="42833" y="10226"/>
                        <a:pt x="42833" y="6592"/>
                      </a:cubicBezTo>
                      <a:cubicBezTo>
                        <a:pt x="42833" y="3033"/>
                        <a:pt x="39800" y="1"/>
                        <a:pt x="3624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51" name="Google Shape;645;p24">
                  <a:extLst>
                    <a:ext uri="{FF2B5EF4-FFF2-40B4-BE49-F238E27FC236}">
                      <a16:creationId xmlns:a16="http://schemas.microsoft.com/office/drawing/2014/main" id="{1383975F-F79D-B759-03C7-D9D4FC4DFE9F}"/>
                    </a:ext>
                  </a:extLst>
                </p:cNvPr>
                <p:cNvSpPr/>
                <p:nvPr/>
              </p:nvSpPr>
              <p:spPr>
                <a:xfrm rot="-5400000">
                  <a:off x="3739600" y="3804750"/>
                  <a:ext cx="288600" cy="919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52" name="Google Shape;646;p24">
                  <a:extLst>
                    <a:ext uri="{FF2B5EF4-FFF2-40B4-BE49-F238E27FC236}">
                      <a16:creationId xmlns:a16="http://schemas.microsoft.com/office/drawing/2014/main" id="{D5995FAD-332D-8CC8-9C81-0EDCB48BE485}"/>
                    </a:ext>
                  </a:extLst>
                </p:cNvPr>
                <p:cNvSpPr/>
                <p:nvPr/>
              </p:nvSpPr>
              <p:spPr>
                <a:xfrm>
                  <a:off x="3476700" y="4157250"/>
                  <a:ext cx="214200" cy="214200"/>
                </a:xfrm>
                <a:prstGeom prst="ellipse">
                  <a:avLst/>
                </a:prstGeom>
                <a:solidFill>
                  <a:srgbClr val="7B1E7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sp>
            <p:nvSpPr>
              <p:cNvPr id="46" name="Google Shape;648;p24">
                <a:extLst>
                  <a:ext uri="{FF2B5EF4-FFF2-40B4-BE49-F238E27FC236}">
                    <a16:creationId xmlns:a16="http://schemas.microsoft.com/office/drawing/2014/main" id="{8CF2ED05-4554-8710-2FA9-B3B575F5FF6F}"/>
                  </a:ext>
                </a:extLst>
              </p:cNvPr>
              <p:cNvSpPr/>
              <p:nvPr/>
            </p:nvSpPr>
            <p:spPr>
              <a:xfrm>
                <a:off x="2735364" y="2349988"/>
                <a:ext cx="1301647" cy="1639035"/>
              </a:xfrm>
              <a:custGeom>
                <a:avLst/>
                <a:gdLst/>
                <a:ahLst/>
                <a:cxnLst/>
                <a:rect l="l" t="t" r="r" b="b"/>
                <a:pathLst>
                  <a:path w="45540" h="57344" extrusionOk="0">
                    <a:moveTo>
                      <a:pt x="0" y="0"/>
                    </a:moveTo>
                    <a:lnTo>
                      <a:pt x="0" y="46166"/>
                    </a:lnTo>
                    <a:cubicBezTo>
                      <a:pt x="0" y="52331"/>
                      <a:pt x="5013" y="57344"/>
                      <a:pt x="11178" y="57344"/>
                    </a:cubicBezTo>
                    <a:lnTo>
                      <a:pt x="45540" y="57344"/>
                    </a:lnTo>
                    <a:lnTo>
                      <a:pt x="45540" y="11178"/>
                    </a:lnTo>
                    <a:cubicBezTo>
                      <a:pt x="45540" y="5013"/>
                      <a:pt x="40527" y="0"/>
                      <a:pt x="34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grpSp>
          <p:nvGrpSpPr>
            <p:cNvPr id="42" name="Google Shape;649;p24">
              <a:extLst>
                <a:ext uri="{FF2B5EF4-FFF2-40B4-BE49-F238E27FC236}">
                  <a16:creationId xmlns:a16="http://schemas.microsoft.com/office/drawing/2014/main" id="{CA752E18-37E5-ECAE-12F3-7A790D6CEE61}"/>
                </a:ext>
              </a:extLst>
            </p:cNvPr>
            <p:cNvGrpSpPr/>
            <p:nvPr/>
          </p:nvGrpSpPr>
          <p:grpSpPr>
            <a:xfrm>
              <a:off x="2458583" y="1809825"/>
              <a:ext cx="1580769" cy="1762730"/>
              <a:chOff x="2458583" y="1809825"/>
              <a:chExt cx="1580769" cy="1762730"/>
            </a:xfrm>
          </p:grpSpPr>
          <p:sp>
            <p:nvSpPr>
              <p:cNvPr id="43" name="Google Shape;650;p24">
                <a:extLst>
                  <a:ext uri="{FF2B5EF4-FFF2-40B4-BE49-F238E27FC236}">
                    <a16:creationId xmlns:a16="http://schemas.microsoft.com/office/drawing/2014/main" id="{75456528-97BC-BCB8-C4CD-657F1F2D69BC}"/>
                  </a:ext>
                </a:extLst>
              </p:cNvPr>
              <p:cNvSpPr/>
              <p:nvPr/>
            </p:nvSpPr>
            <p:spPr>
              <a:xfrm>
                <a:off x="2458583" y="1809825"/>
                <a:ext cx="1413900" cy="3762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400" dirty="0">
                    <a:solidFill>
                      <a:schemeClr val="dk1"/>
                    </a:solidFill>
                    <a:latin typeface="Fira Sans Extra Condensed Medium"/>
                    <a:ea typeface="Fira Sans Extra Condensed Medium"/>
                    <a:cs typeface="Fira Sans Extra Condensed Medium"/>
                    <a:sym typeface="Fira Sans Extra Condensed Medium"/>
                  </a:rPr>
                  <a:t>Total Qty at Least</a:t>
                </a:r>
                <a:endParaRPr sz="14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44" name="Google Shape;651;p24">
                <a:extLst>
                  <a:ext uri="{FF2B5EF4-FFF2-40B4-BE49-F238E27FC236}">
                    <a16:creationId xmlns:a16="http://schemas.microsoft.com/office/drawing/2014/main" id="{9BA9BC28-9A7D-A98A-D7ED-3AAD3244D36B}"/>
                  </a:ext>
                </a:extLst>
              </p:cNvPr>
              <p:cNvSpPr txBox="1"/>
              <p:nvPr/>
            </p:nvSpPr>
            <p:spPr>
              <a:xfrm>
                <a:off x="2737652" y="2766455"/>
                <a:ext cx="1301700" cy="80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100" dirty="0">
                    <a:solidFill>
                      <a:schemeClr val="dk1"/>
                    </a:solidFill>
                    <a:latin typeface="Fira Sans"/>
                    <a:ea typeface="Fira Sans"/>
                    <a:cs typeface="Fira Sans"/>
                    <a:sym typeface="Fira Sans"/>
                  </a:rPr>
                  <a:t>Minimum total order quantity to qualify for the sales program</a:t>
                </a:r>
              </a:p>
              <a:p>
                <a:pPr marL="0" lvl="0" indent="0" algn="ctr" rtl="0">
                  <a:spcBef>
                    <a:spcPts val="0"/>
                  </a:spcBef>
                  <a:spcAft>
                    <a:spcPts val="0"/>
                  </a:spcAft>
                  <a:buClr>
                    <a:schemeClr val="dk1"/>
                  </a:buClr>
                  <a:buSzPts val="1100"/>
                  <a:buFont typeface="Arial"/>
                  <a:buNone/>
                </a:pPr>
                <a:endParaRPr lang="en-US" sz="1100" dirty="0">
                  <a:solidFill>
                    <a:schemeClr val="dk1"/>
                  </a:solidFill>
                  <a:latin typeface="Fira Sans"/>
                  <a:ea typeface="Fira Sans"/>
                  <a:cs typeface="Fira Sans"/>
                  <a:sym typeface="Fira Sans"/>
                </a:endParaRPr>
              </a:p>
              <a:p>
                <a:pPr algn="ctr">
                  <a:buClr>
                    <a:schemeClr val="dk1"/>
                  </a:buClr>
                  <a:buSzPts val="1100"/>
                </a:pPr>
                <a:r>
                  <a:rPr lang="en-US" sz="1100" i="1" dirty="0">
                    <a:solidFill>
                      <a:schemeClr val="bg1">
                        <a:lumMod val="50000"/>
                      </a:schemeClr>
                    </a:solidFill>
                    <a:latin typeface="Fira Sans Extra Condensed Medium"/>
                    <a:sym typeface="Fira Sans"/>
                  </a:rPr>
                  <a:t>Example: Total Quantity at Least 200</a:t>
                </a:r>
              </a:p>
              <a:p>
                <a:pPr marL="0" lvl="0" indent="0" algn="ctr" rtl="0">
                  <a:spcBef>
                    <a:spcPts val="0"/>
                  </a:spcBef>
                  <a:spcAft>
                    <a:spcPts val="0"/>
                  </a:spcAft>
                  <a:buClr>
                    <a:schemeClr val="dk1"/>
                  </a:buClr>
                  <a:buSzPts val="1100"/>
                  <a:buFont typeface="Arial"/>
                  <a:buNone/>
                </a:pPr>
                <a:endParaRPr lang="en-US" sz="1100" dirty="0">
                  <a:solidFill>
                    <a:srgbClr val="000000"/>
                  </a:solidFill>
                  <a:latin typeface="Fira Sans"/>
                  <a:ea typeface="Fira Sans"/>
                  <a:cs typeface="Fira Sans"/>
                  <a:sym typeface="Fira Sans"/>
                </a:endParaRPr>
              </a:p>
            </p:txBody>
          </p:sp>
        </p:grpSp>
      </p:grpSp>
      <p:grpSp>
        <p:nvGrpSpPr>
          <p:cNvPr id="54" name="Google Shape;591;p24">
            <a:extLst>
              <a:ext uri="{FF2B5EF4-FFF2-40B4-BE49-F238E27FC236}">
                <a16:creationId xmlns:a16="http://schemas.microsoft.com/office/drawing/2014/main" id="{A65890A9-5E21-495D-6CE2-C0402AA953DF}"/>
              </a:ext>
            </a:extLst>
          </p:cNvPr>
          <p:cNvGrpSpPr/>
          <p:nvPr/>
        </p:nvGrpSpPr>
        <p:grpSpPr>
          <a:xfrm>
            <a:off x="5717983" y="2048850"/>
            <a:ext cx="2277951" cy="3170850"/>
            <a:chOff x="4497448" y="1517575"/>
            <a:chExt cx="1879640" cy="3047409"/>
          </a:xfrm>
        </p:grpSpPr>
        <p:sp>
          <p:nvSpPr>
            <p:cNvPr id="56" name="Google Shape;592;p24">
              <a:extLst>
                <a:ext uri="{FF2B5EF4-FFF2-40B4-BE49-F238E27FC236}">
                  <a16:creationId xmlns:a16="http://schemas.microsoft.com/office/drawing/2014/main" id="{D545D8F6-B2EE-E8C3-E43C-B10E544572C3}"/>
                </a:ext>
              </a:extLst>
            </p:cNvPr>
            <p:cNvSpPr/>
            <p:nvPr/>
          </p:nvSpPr>
          <p:spPr>
            <a:xfrm>
              <a:off x="4755606" y="2349988"/>
              <a:ext cx="1301647" cy="1639035"/>
            </a:xfrm>
            <a:custGeom>
              <a:avLst/>
              <a:gdLst/>
              <a:ahLst/>
              <a:cxnLst/>
              <a:rect l="l" t="t" r="r" b="b"/>
              <a:pathLst>
                <a:path w="45540" h="57344" extrusionOk="0">
                  <a:moveTo>
                    <a:pt x="0" y="0"/>
                  </a:moveTo>
                  <a:lnTo>
                    <a:pt x="0" y="46166"/>
                  </a:lnTo>
                  <a:cubicBezTo>
                    <a:pt x="0" y="52331"/>
                    <a:pt x="5013" y="57344"/>
                    <a:pt x="11178" y="57344"/>
                  </a:cubicBezTo>
                  <a:lnTo>
                    <a:pt x="45539" y="57344"/>
                  </a:lnTo>
                  <a:lnTo>
                    <a:pt x="45539" y="11178"/>
                  </a:lnTo>
                  <a:cubicBezTo>
                    <a:pt x="45539" y="5013"/>
                    <a:pt x="40527" y="0"/>
                    <a:pt x="34361" y="0"/>
                  </a:cubicBezTo>
                  <a:close/>
                </a:path>
              </a:pathLst>
            </a:custGeom>
            <a:solidFill>
              <a:srgbClr val="33A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nvGrpSpPr>
            <p:cNvPr id="57" name="Google Shape;593;p24">
              <a:extLst>
                <a:ext uri="{FF2B5EF4-FFF2-40B4-BE49-F238E27FC236}">
                  <a16:creationId xmlns:a16="http://schemas.microsoft.com/office/drawing/2014/main" id="{758A948D-34AA-9B33-82E0-6C31D2CF1862}"/>
                </a:ext>
              </a:extLst>
            </p:cNvPr>
            <p:cNvGrpSpPr/>
            <p:nvPr/>
          </p:nvGrpSpPr>
          <p:grpSpPr>
            <a:xfrm>
              <a:off x="4592618" y="1517575"/>
              <a:ext cx="1784470" cy="3047409"/>
              <a:chOff x="4592618" y="1517575"/>
              <a:chExt cx="1784470" cy="3047409"/>
            </a:xfrm>
          </p:grpSpPr>
          <p:grpSp>
            <p:nvGrpSpPr>
              <p:cNvPr id="61" name="Google Shape;594;p24">
                <a:extLst>
                  <a:ext uri="{FF2B5EF4-FFF2-40B4-BE49-F238E27FC236}">
                    <a16:creationId xmlns:a16="http://schemas.microsoft.com/office/drawing/2014/main" id="{0FAECCE0-60AC-435E-35AD-B8D7537AC637}"/>
                  </a:ext>
                </a:extLst>
              </p:cNvPr>
              <p:cNvGrpSpPr/>
              <p:nvPr/>
            </p:nvGrpSpPr>
            <p:grpSpPr>
              <a:xfrm>
                <a:off x="4592618" y="1517575"/>
                <a:ext cx="1784470" cy="3047409"/>
                <a:chOff x="4592618" y="1517575"/>
                <a:chExt cx="1784470" cy="3047409"/>
              </a:xfrm>
            </p:grpSpPr>
            <p:sp>
              <p:nvSpPr>
                <p:cNvPr id="63" name="Google Shape;595;p24">
                  <a:extLst>
                    <a:ext uri="{FF2B5EF4-FFF2-40B4-BE49-F238E27FC236}">
                      <a16:creationId xmlns:a16="http://schemas.microsoft.com/office/drawing/2014/main" id="{65B3DC99-A8C8-ACEA-DD15-C949F031DAA3}"/>
                    </a:ext>
                  </a:extLst>
                </p:cNvPr>
                <p:cNvSpPr/>
                <p:nvPr/>
              </p:nvSpPr>
              <p:spPr>
                <a:xfrm>
                  <a:off x="4595586" y="1809833"/>
                  <a:ext cx="355338" cy="495763"/>
                </a:xfrm>
                <a:custGeom>
                  <a:avLst/>
                  <a:gdLst/>
                  <a:ahLst/>
                  <a:cxnLst/>
                  <a:rect l="l" t="t" r="r" b="b"/>
                  <a:pathLst>
                    <a:path w="12432" h="17345" extrusionOk="0">
                      <a:moveTo>
                        <a:pt x="0" y="1"/>
                      </a:moveTo>
                      <a:lnTo>
                        <a:pt x="0" y="13159"/>
                      </a:lnTo>
                      <a:lnTo>
                        <a:pt x="12432" y="17344"/>
                      </a:lnTo>
                      <a:lnTo>
                        <a:pt x="12432" y="4186"/>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64" name="Google Shape;596;p24">
                  <a:extLst>
                    <a:ext uri="{FF2B5EF4-FFF2-40B4-BE49-F238E27FC236}">
                      <a16:creationId xmlns:a16="http://schemas.microsoft.com/office/drawing/2014/main" id="{2300022F-AED9-B84B-FE80-E1749FAA8CCF}"/>
                    </a:ext>
                  </a:extLst>
                </p:cNvPr>
                <p:cNvSpPr/>
                <p:nvPr/>
              </p:nvSpPr>
              <p:spPr>
                <a:xfrm>
                  <a:off x="6090203" y="4220124"/>
                  <a:ext cx="280823" cy="271534"/>
                </a:xfrm>
                <a:custGeom>
                  <a:avLst/>
                  <a:gdLst/>
                  <a:ahLst/>
                  <a:cxnLst/>
                  <a:rect l="l" t="t" r="r" b="b"/>
                  <a:pathLst>
                    <a:path w="9825" h="9500" extrusionOk="0">
                      <a:moveTo>
                        <a:pt x="9825" y="0"/>
                      </a:moveTo>
                      <a:lnTo>
                        <a:pt x="0" y="2933"/>
                      </a:lnTo>
                      <a:lnTo>
                        <a:pt x="0" y="9499"/>
                      </a:lnTo>
                      <a:lnTo>
                        <a:pt x="9825" y="6592"/>
                      </a:lnTo>
                      <a:lnTo>
                        <a:pt x="982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65" name="Google Shape;597;p24">
                  <a:extLst>
                    <a:ext uri="{FF2B5EF4-FFF2-40B4-BE49-F238E27FC236}">
                      <a16:creationId xmlns:a16="http://schemas.microsoft.com/office/drawing/2014/main" id="{DD81CF9B-EB27-4F24-65A1-C03EC7DC6577}"/>
                    </a:ext>
                  </a:extLst>
                </p:cNvPr>
                <p:cNvSpPr/>
                <p:nvPr/>
              </p:nvSpPr>
              <p:spPr>
                <a:xfrm>
                  <a:off x="4668914" y="1517575"/>
                  <a:ext cx="1474285" cy="3047409"/>
                </a:xfrm>
                <a:custGeom>
                  <a:avLst/>
                  <a:gdLst/>
                  <a:ahLst/>
                  <a:cxnLst/>
                  <a:rect l="l" t="t" r="r" b="b"/>
                  <a:pathLst>
                    <a:path w="51580" h="106618" extrusionOk="0">
                      <a:moveTo>
                        <a:pt x="1" y="0"/>
                      </a:moveTo>
                      <a:lnTo>
                        <a:pt x="1" y="86667"/>
                      </a:lnTo>
                      <a:cubicBezTo>
                        <a:pt x="1" y="97745"/>
                        <a:pt x="8973" y="106617"/>
                        <a:pt x="19951" y="106617"/>
                      </a:cubicBezTo>
                      <a:lnTo>
                        <a:pt x="51580" y="106617"/>
                      </a:lnTo>
                      <a:lnTo>
                        <a:pt x="51580" y="19950"/>
                      </a:lnTo>
                      <a:cubicBezTo>
                        <a:pt x="51580" y="8973"/>
                        <a:pt x="42607" y="0"/>
                        <a:pt x="31655"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66" name="Google Shape;598;p24">
                  <a:extLst>
                    <a:ext uri="{FF2B5EF4-FFF2-40B4-BE49-F238E27FC236}">
                      <a16:creationId xmlns:a16="http://schemas.microsoft.com/office/drawing/2014/main" id="{D3C61CDA-5BD5-579A-0BFE-B9C396EBC36F}"/>
                    </a:ext>
                  </a:extLst>
                </p:cNvPr>
                <p:cNvSpPr/>
                <p:nvPr/>
              </p:nvSpPr>
              <p:spPr>
                <a:xfrm>
                  <a:off x="4592618" y="1809833"/>
                  <a:ext cx="1223560" cy="376117"/>
                </a:xfrm>
                <a:custGeom>
                  <a:avLst/>
                  <a:gdLst/>
                  <a:ahLst/>
                  <a:cxnLst/>
                  <a:rect l="l" t="t" r="r" b="b"/>
                  <a:pathLst>
                    <a:path w="42808" h="13159" extrusionOk="0">
                      <a:moveTo>
                        <a:pt x="0" y="1"/>
                      </a:moveTo>
                      <a:lnTo>
                        <a:pt x="0" y="13159"/>
                      </a:lnTo>
                      <a:lnTo>
                        <a:pt x="36241" y="13159"/>
                      </a:lnTo>
                      <a:cubicBezTo>
                        <a:pt x="39875" y="13159"/>
                        <a:pt x="42808" y="10226"/>
                        <a:pt x="42808" y="6592"/>
                      </a:cubicBezTo>
                      <a:cubicBezTo>
                        <a:pt x="42808" y="3033"/>
                        <a:pt x="39875" y="1"/>
                        <a:pt x="3624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67" name="Google Shape;599;p24">
                  <a:extLst>
                    <a:ext uri="{FF2B5EF4-FFF2-40B4-BE49-F238E27FC236}">
                      <a16:creationId xmlns:a16="http://schemas.microsoft.com/office/drawing/2014/main" id="{69DBEDD8-630D-7BAA-FF8E-03987EEB30E1}"/>
                    </a:ext>
                  </a:extLst>
                </p:cNvPr>
                <p:cNvSpPr/>
                <p:nvPr/>
              </p:nvSpPr>
              <p:spPr>
                <a:xfrm rot="-5400000">
                  <a:off x="5773188" y="3804750"/>
                  <a:ext cx="288600" cy="919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68" name="Google Shape;600;p24">
                  <a:extLst>
                    <a:ext uri="{FF2B5EF4-FFF2-40B4-BE49-F238E27FC236}">
                      <a16:creationId xmlns:a16="http://schemas.microsoft.com/office/drawing/2014/main" id="{2B82DDF3-043F-3DCB-B7C6-C42E99FE2166}"/>
                    </a:ext>
                  </a:extLst>
                </p:cNvPr>
                <p:cNvSpPr/>
                <p:nvPr/>
              </p:nvSpPr>
              <p:spPr>
                <a:xfrm>
                  <a:off x="5510288" y="4157250"/>
                  <a:ext cx="214200" cy="214200"/>
                </a:xfrm>
                <a:prstGeom prst="ellipse">
                  <a:avLst/>
                </a:prstGeom>
                <a:solidFill>
                  <a:srgbClr val="B33F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sp>
            <p:nvSpPr>
              <p:cNvPr id="62" name="Google Shape;602;p24">
                <a:extLst>
                  <a:ext uri="{FF2B5EF4-FFF2-40B4-BE49-F238E27FC236}">
                    <a16:creationId xmlns:a16="http://schemas.microsoft.com/office/drawing/2014/main" id="{5B94C072-8FD0-D63B-F1DB-8CDDB0BAEF0B}"/>
                  </a:ext>
                </a:extLst>
              </p:cNvPr>
              <p:cNvSpPr/>
              <p:nvPr/>
            </p:nvSpPr>
            <p:spPr>
              <a:xfrm>
                <a:off x="4755606" y="2349988"/>
                <a:ext cx="1301647" cy="1639035"/>
              </a:xfrm>
              <a:custGeom>
                <a:avLst/>
                <a:gdLst/>
                <a:ahLst/>
                <a:cxnLst/>
                <a:rect l="l" t="t" r="r" b="b"/>
                <a:pathLst>
                  <a:path w="45540" h="57344" extrusionOk="0">
                    <a:moveTo>
                      <a:pt x="0" y="0"/>
                    </a:moveTo>
                    <a:lnTo>
                      <a:pt x="0" y="46166"/>
                    </a:lnTo>
                    <a:cubicBezTo>
                      <a:pt x="0" y="52331"/>
                      <a:pt x="5013" y="57344"/>
                      <a:pt x="11178" y="57344"/>
                    </a:cubicBezTo>
                    <a:lnTo>
                      <a:pt x="45539" y="57344"/>
                    </a:lnTo>
                    <a:lnTo>
                      <a:pt x="45539" y="11178"/>
                    </a:lnTo>
                    <a:cubicBezTo>
                      <a:pt x="45539" y="5013"/>
                      <a:pt x="40527" y="0"/>
                      <a:pt x="34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grpSp>
          <p:nvGrpSpPr>
            <p:cNvPr id="58" name="Google Shape;603;p24">
              <a:extLst>
                <a:ext uri="{FF2B5EF4-FFF2-40B4-BE49-F238E27FC236}">
                  <a16:creationId xmlns:a16="http://schemas.microsoft.com/office/drawing/2014/main" id="{3C90C2A8-CD07-4280-E262-5699CEB9A81D}"/>
                </a:ext>
              </a:extLst>
            </p:cNvPr>
            <p:cNvGrpSpPr/>
            <p:nvPr/>
          </p:nvGrpSpPr>
          <p:grpSpPr>
            <a:xfrm>
              <a:off x="4497448" y="1809825"/>
              <a:ext cx="1564100" cy="1762730"/>
              <a:chOff x="4497448" y="1809825"/>
              <a:chExt cx="1564100" cy="1762730"/>
            </a:xfrm>
          </p:grpSpPr>
          <p:sp>
            <p:nvSpPr>
              <p:cNvPr id="59" name="Google Shape;604;p24">
                <a:extLst>
                  <a:ext uri="{FF2B5EF4-FFF2-40B4-BE49-F238E27FC236}">
                    <a16:creationId xmlns:a16="http://schemas.microsoft.com/office/drawing/2014/main" id="{C05DC96F-9D9F-189C-9E1C-B979FB5FD0BF}"/>
                  </a:ext>
                </a:extLst>
              </p:cNvPr>
              <p:cNvSpPr/>
              <p:nvPr/>
            </p:nvSpPr>
            <p:spPr>
              <a:xfrm>
                <a:off x="4497448" y="1809825"/>
                <a:ext cx="1413900" cy="3762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1400" dirty="0">
                    <a:solidFill>
                      <a:schemeClr val="dk1"/>
                    </a:solidFill>
                    <a:latin typeface="Fira Sans Extra Condensed Medium"/>
                    <a:ea typeface="Fira Sans Extra Condensed Medium"/>
                    <a:cs typeface="Fira Sans Extra Condensed Medium"/>
                    <a:sym typeface="Fira Sans Extra Condensed Medium"/>
                  </a:rPr>
                  <a:t>Order Type Is</a:t>
                </a:r>
                <a:endParaRPr sz="14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60" name="Google Shape;605;p24">
                <a:extLst>
                  <a:ext uri="{FF2B5EF4-FFF2-40B4-BE49-F238E27FC236}">
                    <a16:creationId xmlns:a16="http://schemas.microsoft.com/office/drawing/2014/main" id="{D7B76FB1-09E6-DADF-9B1D-C2569E8C6237}"/>
                  </a:ext>
                </a:extLst>
              </p:cNvPr>
              <p:cNvSpPr txBox="1"/>
              <p:nvPr/>
            </p:nvSpPr>
            <p:spPr>
              <a:xfrm>
                <a:off x="4759848" y="2766455"/>
                <a:ext cx="1301700" cy="80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100" dirty="0">
                    <a:solidFill>
                      <a:schemeClr val="dk1"/>
                    </a:solidFill>
                    <a:latin typeface="Fira Sans"/>
                    <a:ea typeface="Fira Sans"/>
                    <a:cs typeface="Fira Sans"/>
                    <a:sym typeface="Fira Sans"/>
                  </a:rPr>
                  <a:t>Order Type assigned to the order is listed as included in the sales program</a:t>
                </a:r>
              </a:p>
              <a:p>
                <a:pPr marL="0" lvl="0" indent="0" algn="ctr" rtl="0">
                  <a:spcBef>
                    <a:spcPts val="0"/>
                  </a:spcBef>
                  <a:spcAft>
                    <a:spcPts val="0"/>
                  </a:spcAft>
                  <a:buClr>
                    <a:schemeClr val="dk1"/>
                  </a:buClr>
                  <a:buSzPts val="1100"/>
                  <a:buFont typeface="Arial"/>
                  <a:buNone/>
                </a:pPr>
                <a:endParaRPr lang="en-US" sz="1100" dirty="0">
                  <a:solidFill>
                    <a:schemeClr val="dk1"/>
                  </a:solidFill>
                  <a:latin typeface="Fira Sans"/>
                  <a:ea typeface="Fira Sans"/>
                  <a:cs typeface="Fira Sans"/>
                  <a:sym typeface="Fira Sans"/>
                </a:endParaRPr>
              </a:p>
              <a:p>
                <a:pPr algn="ctr">
                  <a:buClr>
                    <a:schemeClr val="dk1"/>
                  </a:buClr>
                  <a:buSzPts val="1100"/>
                </a:pPr>
                <a:r>
                  <a:rPr lang="en-US" sz="1100" i="1" dirty="0">
                    <a:solidFill>
                      <a:schemeClr val="bg1">
                        <a:lumMod val="50000"/>
                      </a:schemeClr>
                    </a:solidFill>
                    <a:latin typeface="Fira Sans Extra Condensed Medium"/>
                    <a:sym typeface="Fira Sans"/>
                  </a:rPr>
                  <a:t>Example: Order Type is “Prebook”</a:t>
                </a:r>
              </a:p>
              <a:p>
                <a:pPr marL="0" lvl="0" indent="0" algn="ctr" rtl="0">
                  <a:spcBef>
                    <a:spcPts val="0"/>
                  </a:spcBef>
                  <a:spcAft>
                    <a:spcPts val="0"/>
                  </a:spcAft>
                  <a:buClr>
                    <a:schemeClr val="dk1"/>
                  </a:buClr>
                  <a:buSzPts val="1100"/>
                  <a:buFont typeface="Arial"/>
                  <a:buNone/>
                </a:pPr>
                <a:endParaRPr sz="1100" dirty="0">
                  <a:solidFill>
                    <a:srgbClr val="000000"/>
                  </a:solidFill>
                  <a:latin typeface="Fira Sans"/>
                  <a:ea typeface="Fira Sans"/>
                  <a:cs typeface="Fira Sans"/>
                  <a:sym typeface="Fira Sans"/>
                </a:endParaRPr>
              </a:p>
            </p:txBody>
          </p:sp>
        </p:grpSp>
      </p:grpSp>
      <p:grpSp>
        <p:nvGrpSpPr>
          <p:cNvPr id="69" name="Group 68">
            <a:extLst>
              <a:ext uri="{FF2B5EF4-FFF2-40B4-BE49-F238E27FC236}">
                <a16:creationId xmlns:a16="http://schemas.microsoft.com/office/drawing/2014/main" id="{61211BF9-C14E-EEEC-B615-A2806BD04C9E}"/>
              </a:ext>
            </a:extLst>
          </p:cNvPr>
          <p:cNvGrpSpPr/>
          <p:nvPr/>
        </p:nvGrpSpPr>
        <p:grpSpPr>
          <a:xfrm>
            <a:off x="8091869" y="2048850"/>
            <a:ext cx="2299906" cy="3170850"/>
            <a:chOff x="8091869" y="2048850"/>
            <a:chExt cx="2299906" cy="3170850"/>
          </a:xfrm>
        </p:grpSpPr>
        <p:sp>
          <p:nvSpPr>
            <p:cNvPr id="70" name="Google Shape;606;p24">
              <a:extLst>
                <a:ext uri="{FF2B5EF4-FFF2-40B4-BE49-F238E27FC236}">
                  <a16:creationId xmlns:a16="http://schemas.microsoft.com/office/drawing/2014/main" id="{FDFF998E-6D17-8CF7-EE6B-201C7A281800}"/>
                </a:ext>
              </a:extLst>
            </p:cNvPr>
            <p:cNvSpPr/>
            <p:nvPr/>
          </p:nvSpPr>
          <p:spPr>
            <a:xfrm>
              <a:off x="10062521" y="4867271"/>
              <a:ext cx="297949" cy="282533"/>
            </a:xfrm>
            <a:custGeom>
              <a:avLst/>
              <a:gdLst/>
              <a:ahLst/>
              <a:cxnLst/>
              <a:rect l="l" t="t" r="r" b="b"/>
              <a:pathLst>
                <a:path w="9825" h="9500" extrusionOk="0">
                  <a:moveTo>
                    <a:pt x="9825" y="0"/>
                  </a:moveTo>
                  <a:lnTo>
                    <a:pt x="0" y="2933"/>
                  </a:lnTo>
                  <a:lnTo>
                    <a:pt x="0" y="9499"/>
                  </a:lnTo>
                  <a:lnTo>
                    <a:pt x="9825" y="6592"/>
                  </a:lnTo>
                  <a:lnTo>
                    <a:pt x="982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1" name="Google Shape;607;p24">
              <a:extLst>
                <a:ext uri="{FF2B5EF4-FFF2-40B4-BE49-F238E27FC236}">
                  <a16:creationId xmlns:a16="http://schemas.microsoft.com/office/drawing/2014/main" id="{E4D47C93-7224-8D6E-037C-4CEECDA1781D}"/>
                </a:ext>
              </a:extLst>
            </p:cNvPr>
            <p:cNvGrpSpPr/>
            <p:nvPr/>
          </p:nvGrpSpPr>
          <p:grpSpPr>
            <a:xfrm>
              <a:off x="8091869" y="2048850"/>
              <a:ext cx="2299906" cy="3170850"/>
              <a:chOff x="6517681" y="1517575"/>
              <a:chExt cx="1897757" cy="3047409"/>
            </a:xfrm>
          </p:grpSpPr>
          <p:sp>
            <p:nvSpPr>
              <p:cNvPr id="73" name="Google Shape;608;p24">
                <a:extLst>
                  <a:ext uri="{FF2B5EF4-FFF2-40B4-BE49-F238E27FC236}">
                    <a16:creationId xmlns:a16="http://schemas.microsoft.com/office/drawing/2014/main" id="{9C9FDDD8-B9EE-CE30-6DAA-A5B4AE0E167D}"/>
                  </a:ext>
                </a:extLst>
              </p:cNvPr>
              <p:cNvSpPr/>
              <p:nvPr/>
            </p:nvSpPr>
            <p:spPr>
              <a:xfrm>
                <a:off x="6794462" y="2349988"/>
                <a:ext cx="1301647" cy="1639035"/>
              </a:xfrm>
              <a:custGeom>
                <a:avLst/>
                <a:gdLst/>
                <a:ahLst/>
                <a:cxnLst/>
                <a:rect l="l" t="t" r="r" b="b"/>
                <a:pathLst>
                  <a:path w="45540" h="57344" extrusionOk="0">
                    <a:moveTo>
                      <a:pt x="0" y="0"/>
                    </a:moveTo>
                    <a:lnTo>
                      <a:pt x="0" y="46166"/>
                    </a:lnTo>
                    <a:cubicBezTo>
                      <a:pt x="0" y="52331"/>
                      <a:pt x="5013" y="57344"/>
                      <a:pt x="11178" y="57344"/>
                    </a:cubicBezTo>
                    <a:lnTo>
                      <a:pt x="45540" y="57344"/>
                    </a:lnTo>
                    <a:lnTo>
                      <a:pt x="45540" y="11178"/>
                    </a:lnTo>
                    <a:cubicBezTo>
                      <a:pt x="45540" y="5013"/>
                      <a:pt x="40527" y="0"/>
                      <a:pt x="34362" y="0"/>
                    </a:cubicBezTo>
                    <a:close/>
                  </a:path>
                </a:pathLst>
              </a:custGeom>
              <a:solidFill>
                <a:srgbClr val="C5CE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74" name="Google Shape;609;p24">
                <a:extLst>
                  <a:ext uri="{FF2B5EF4-FFF2-40B4-BE49-F238E27FC236}">
                    <a16:creationId xmlns:a16="http://schemas.microsoft.com/office/drawing/2014/main" id="{2184CE71-706F-8334-B638-CEC62276C45B}"/>
                  </a:ext>
                </a:extLst>
              </p:cNvPr>
              <p:cNvSpPr/>
              <p:nvPr/>
            </p:nvSpPr>
            <p:spPr>
              <a:xfrm>
                <a:off x="6612505" y="1809833"/>
                <a:ext cx="355338" cy="495763"/>
              </a:xfrm>
              <a:custGeom>
                <a:avLst/>
                <a:gdLst/>
                <a:ahLst/>
                <a:cxnLst/>
                <a:rect l="l" t="t" r="r" b="b"/>
                <a:pathLst>
                  <a:path w="12432" h="17345" extrusionOk="0">
                    <a:moveTo>
                      <a:pt x="0" y="1"/>
                    </a:moveTo>
                    <a:lnTo>
                      <a:pt x="0" y="13159"/>
                    </a:lnTo>
                    <a:lnTo>
                      <a:pt x="12432" y="17344"/>
                    </a:lnTo>
                    <a:lnTo>
                      <a:pt x="12432" y="4186"/>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75" name="Google Shape;610;p24">
                <a:extLst>
                  <a:ext uri="{FF2B5EF4-FFF2-40B4-BE49-F238E27FC236}">
                    <a16:creationId xmlns:a16="http://schemas.microsoft.com/office/drawing/2014/main" id="{272C4A26-ADCA-B054-7DF9-4DB2C0296C21}"/>
                  </a:ext>
                </a:extLst>
              </p:cNvPr>
              <p:cNvSpPr/>
              <p:nvPr/>
            </p:nvSpPr>
            <p:spPr>
              <a:xfrm>
                <a:off x="6703723" y="1517575"/>
                <a:ext cx="1474314" cy="3047409"/>
              </a:xfrm>
              <a:custGeom>
                <a:avLst/>
                <a:gdLst/>
                <a:ahLst/>
                <a:cxnLst/>
                <a:rect l="l" t="t" r="r" b="b"/>
                <a:pathLst>
                  <a:path w="51581" h="106618" extrusionOk="0">
                    <a:moveTo>
                      <a:pt x="1" y="0"/>
                    </a:moveTo>
                    <a:lnTo>
                      <a:pt x="1" y="86667"/>
                    </a:lnTo>
                    <a:cubicBezTo>
                      <a:pt x="1" y="97745"/>
                      <a:pt x="8873" y="106617"/>
                      <a:pt x="19926" y="106617"/>
                    </a:cubicBezTo>
                    <a:lnTo>
                      <a:pt x="51580" y="106617"/>
                    </a:lnTo>
                    <a:lnTo>
                      <a:pt x="51580" y="19950"/>
                    </a:lnTo>
                    <a:cubicBezTo>
                      <a:pt x="51580" y="8973"/>
                      <a:pt x="42608" y="0"/>
                      <a:pt x="31530"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76" name="Google Shape;611;p24">
                <a:extLst>
                  <a:ext uri="{FF2B5EF4-FFF2-40B4-BE49-F238E27FC236}">
                    <a16:creationId xmlns:a16="http://schemas.microsoft.com/office/drawing/2014/main" id="{88051E8B-10C7-C4BA-603D-CAF0EB57788E}"/>
                  </a:ext>
                </a:extLst>
              </p:cNvPr>
              <p:cNvSpPr/>
              <p:nvPr/>
            </p:nvSpPr>
            <p:spPr>
              <a:xfrm>
                <a:off x="6612494" y="1809833"/>
                <a:ext cx="1224274" cy="376117"/>
              </a:xfrm>
              <a:custGeom>
                <a:avLst/>
                <a:gdLst/>
                <a:ahLst/>
                <a:cxnLst/>
                <a:rect l="l" t="t" r="r" b="b"/>
                <a:pathLst>
                  <a:path w="42833" h="13159" extrusionOk="0">
                    <a:moveTo>
                      <a:pt x="0" y="1"/>
                    </a:moveTo>
                    <a:lnTo>
                      <a:pt x="0" y="13159"/>
                    </a:lnTo>
                    <a:lnTo>
                      <a:pt x="36241" y="13159"/>
                    </a:lnTo>
                    <a:cubicBezTo>
                      <a:pt x="39800" y="13159"/>
                      <a:pt x="42833" y="10226"/>
                      <a:pt x="42833" y="6592"/>
                    </a:cubicBezTo>
                    <a:cubicBezTo>
                      <a:pt x="42833" y="3033"/>
                      <a:pt x="39800" y="1"/>
                      <a:pt x="3624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77" name="Google Shape;612;p24">
                <a:extLst>
                  <a:ext uri="{FF2B5EF4-FFF2-40B4-BE49-F238E27FC236}">
                    <a16:creationId xmlns:a16="http://schemas.microsoft.com/office/drawing/2014/main" id="{E7322580-A81D-A5A6-25D5-3E3941001550}"/>
                  </a:ext>
                </a:extLst>
              </p:cNvPr>
              <p:cNvSpPr/>
              <p:nvPr/>
            </p:nvSpPr>
            <p:spPr>
              <a:xfrm rot="-5400000">
                <a:off x="7811538" y="3804750"/>
                <a:ext cx="288600" cy="919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78" name="Google Shape;613;p24">
                <a:extLst>
                  <a:ext uri="{FF2B5EF4-FFF2-40B4-BE49-F238E27FC236}">
                    <a16:creationId xmlns:a16="http://schemas.microsoft.com/office/drawing/2014/main" id="{B559F879-69BF-5437-B299-A9B34A5190A0}"/>
                  </a:ext>
                </a:extLst>
              </p:cNvPr>
              <p:cNvSpPr/>
              <p:nvPr/>
            </p:nvSpPr>
            <p:spPr>
              <a:xfrm>
                <a:off x="7548638" y="4157250"/>
                <a:ext cx="214200" cy="214200"/>
              </a:xfrm>
              <a:prstGeom prst="ellipse">
                <a:avLst/>
              </a:prstGeom>
              <a:solidFill>
                <a:srgbClr val="F956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79" name="Google Shape;617;p24">
                <a:extLst>
                  <a:ext uri="{FF2B5EF4-FFF2-40B4-BE49-F238E27FC236}">
                    <a16:creationId xmlns:a16="http://schemas.microsoft.com/office/drawing/2014/main" id="{7CDAEB94-6ABE-B3C4-A63D-03D90CDE40D4}"/>
                  </a:ext>
                </a:extLst>
              </p:cNvPr>
              <p:cNvSpPr/>
              <p:nvPr/>
            </p:nvSpPr>
            <p:spPr>
              <a:xfrm>
                <a:off x="6794462" y="2349988"/>
                <a:ext cx="1301647" cy="1639035"/>
              </a:xfrm>
              <a:custGeom>
                <a:avLst/>
                <a:gdLst/>
                <a:ahLst/>
                <a:cxnLst/>
                <a:rect l="l" t="t" r="r" b="b"/>
                <a:pathLst>
                  <a:path w="45540" h="57344" extrusionOk="0">
                    <a:moveTo>
                      <a:pt x="0" y="0"/>
                    </a:moveTo>
                    <a:lnTo>
                      <a:pt x="0" y="46166"/>
                    </a:lnTo>
                    <a:cubicBezTo>
                      <a:pt x="0" y="52331"/>
                      <a:pt x="5013" y="57344"/>
                      <a:pt x="11178" y="57344"/>
                    </a:cubicBezTo>
                    <a:lnTo>
                      <a:pt x="45540" y="57344"/>
                    </a:lnTo>
                    <a:lnTo>
                      <a:pt x="45540" y="11178"/>
                    </a:lnTo>
                    <a:cubicBezTo>
                      <a:pt x="45540" y="5013"/>
                      <a:pt x="40527" y="0"/>
                      <a:pt x="34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nvGrpSpPr>
              <p:cNvPr id="80" name="Google Shape;618;p24">
                <a:extLst>
                  <a:ext uri="{FF2B5EF4-FFF2-40B4-BE49-F238E27FC236}">
                    <a16:creationId xmlns:a16="http://schemas.microsoft.com/office/drawing/2014/main" id="{F3CD2DD9-5EA3-502D-4B4C-61AAA08D1573}"/>
                  </a:ext>
                </a:extLst>
              </p:cNvPr>
              <p:cNvGrpSpPr/>
              <p:nvPr/>
            </p:nvGrpSpPr>
            <p:grpSpPr>
              <a:xfrm>
                <a:off x="6517681" y="1809825"/>
                <a:ext cx="1580769" cy="1762730"/>
                <a:chOff x="6517681" y="1809825"/>
                <a:chExt cx="1580769" cy="1762730"/>
              </a:xfrm>
            </p:grpSpPr>
            <p:sp>
              <p:nvSpPr>
                <p:cNvPr id="81" name="Google Shape;619;p24">
                  <a:extLst>
                    <a:ext uri="{FF2B5EF4-FFF2-40B4-BE49-F238E27FC236}">
                      <a16:creationId xmlns:a16="http://schemas.microsoft.com/office/drawing/2014/main" id="{26B5B80C-CE79-DB1D-D61F-26DF2B9C0E20}"/>
                    </a:ext>
                  </a:extLst>
                </p:cNvPr>
                <p:cNvSpPr/>
                <p:nvPr/>
              </p:nvSpPr>
              <p:spPr>
                <a:xfrm>
                  <a:off x="6517681" y="1809825"/>
                  <a:ext cx="1413900" cy="3762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400" dirty="0">
                      <a:solidFill>
                        <a:schemeClr val="dk1"/>
                      </a:solidFill>
                      <a:latin typeface="Fira Sans Extra Condensed Medium"/>
                      <a:ea typeface="Fira Sans Extra Condensed Medium"/>
                      <a:cs typeface="Fira Sans Extra Condensed Medium"/>
                      <a:sym typeface="Fira Sans Extra Condensed Medium"/>
                    </a:rPr>
                    <a:t>Order T</a:t>
                  </a:r>
                  <a:r>
                    <a:rPr lang="en-US" sz="1400" dirty="0">
                      <a:solidFill>
                        <a:schemeClr val="dk1"/>
                      </a:solidFill>
                      <a:latin typeface="Fira Sans Extra Condensed Medium"/>
                      <a:ea typeface="Fira Sans Extra Condensed Medium"/>
                      <a:cs typeface="Fira Sans Extra Condensed Medium"/>
                      <a:sym typeface="Fira Sans Extra Condensed Medium"/>
                    </a:rPr>
                    <a:t>y</a:t>
                  </a:r>
                  <a:r>
                    <a:rPr lang="en" sz="1400" dirty="0">
                      <a:solidFill>
                        <a:schemeClr val="dk1"/>
                      </a:solidFill>
                      <a:latin typeface="Fira Sans Extra Condensed Medium"/>
                      <a:ea typeface="Fira Sans Extra Condensed Medium"/>
                      <a:cs typeface="Fira Sans Extra Condensed Medium"/>
                      <a:sym typeface="Fira Sans Extra Condensed Medium"/>
                    </a:rPr>
                    <a:t>pe Is Not</a:t>
                  </a:r>
                  <a:endParaRPr sz="14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82" name="Google Shape;620;p24">
                  <a:extLst>
                    <a:ext uri="{FF2B5EF4-FFF2-40B4-BE49-F238E27FC236}">
                      <a16:creationId xmlns:a16="http://schemas.microsoft.com/office/drawing/2014/main" id="{084A0E3A-E769-339B-8971-4B2E871B86D2}"/>
                    </a:ext>
                  </a:extLst>
                </p:cNvPr>
                <p:cNvSpPr txBox="1"/>
                <p:nvPr/>
              </p:nvSpPr>
              <p:spPr>
                <a:xfrm>
                  <a:off x="6796750" y="2766455"/>
                  <a:ext cx="1301700" cy="80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100" dirty="0">
                      <a:solidFill>
                        <a:schemeClr val="dk1"/>
                      </a:solidFill>
                      <a:latin typeface="Fira Sans"/>
                      <a:ea typeface="Fira Sans"/>
                      <a:cs typeface="Fira Sans"/>
                      <a:sym typeface="Fira Sans"/>
                    </a:rPr>
                    <a:t>Order Type assigned to the order is </a:t>
                  </a:r>
                  <a:r>
                    <a:rPr lang="en-US" sz="1100" b="1" dirty="0">
                      <a:solidFill>
                        <a:schemeClr val="dk1"/>
                      </a:solidFill>
                      <a:latin typeface="Fira Sans"/>
                      <a:ea typeface="Fira Sans"/>
                      <a:cs typeface="Fira Sans"/>
                      <a:sym typeface="Fira Sans"/>
                    </a:rPr>
                    <a:t>NOT</a:t>
                  </a:r>
                  <a:r>
                    <a:rPr lang="en-US" sz="1100" dirty="0">
                      <a:solidFill>
                        <a:schemeClr val="dk1"/>
                      </a:solidFill>
                      <a:latin typeface="Fira Sans"/>
                      <a:ea typeface="Fira Sans"/>
                      <a:cs typeface="Fira Sans"/>
                      <a:sym typeface="Fira Sans"/>
                    </a:rPr>
                    <a:t> listed as excluded from the sales program</a:t>
                  </a:r>
                </a:p>
                <a:p>
                  <a:pPr marL="0" lvl="0" indent="0" algn="ctr" rtl="0">
                    <a:spcBef>
                      <a:spcPts val="0"/>
                    </a:spcBef>
                    <a:spcAft>
                      <a:spcPts val="0"/>
                    </a:spcAft>
                    <a:buClr>
                      <a:schemeClr val="dk1"/>
                    </a:buClr>
                    <a:buSzPts val="1100"/>
                    <a:buFont typeface="Arial"/>
                    <a:buNone/>
                  </a:pPr>
                  <a:endParaRPr lang="en-US" sz="1100" dirty="0">
                    <a:solidFill>
                      <a:schemeClr val="dk1"/>
                    </a:solidFill>
                    <a:latin typeface="Fira Sans"/>
                    <a:ea typeface="Fira Sans"/>
                    <a:cs typeface="Fira Sans"/>
                    <a:sym typeface="Fira Sans"/>
                  </a:endParaRPr>
                </a:p>
                <a:p>
                  <a:pPr algn="ctr">
                    <a:buClr>
                      <a:schemeClr val="dk1"/>
                    </a:buClr>
                    <a:buSzPts val="1100"/>
                  </a:pPr>
                  <a:r>
                    <a:rPr lang="en-US" sz="1100" i="1" dirty="0">
                      <a:solidFill>
                        <a:schemeClr val="bg1">
                          <a:lumMod val="50000"/>
                        </a:schemeClr>
                      </a:solidFill>
                      <a:latin typeface="Fira Sans Extra Condensed Medium"/>
                      <a:sym typeface="Fira Sans"/>
                    </a:rPr>
                    <a:t>Example: Order Type is not “Bulk”</a:t>
                  </a:r>
                </a:p>
                <a:p>
                  <a:pPr marL="0" lvl="0" indent="0" algn="ctr" rtl="0">
                    <a:spcBef>
                      <a:spcPts val="0"/>
                    </a:spcBef>
                    <a:spcAft>
                      <a:spcPts val="0"/>
                    </a:spcAft>
                    <a:buClr>
                      <a:schemeClr val="dk1"/>
                    </a:buClr>
                    <a:buSzPts val="1100"/>
                    <a:buFont typeface="Arial"/>
                    <a:buNone/>
                  </a:pPr>
                  <a:endParaRPr lang="en-US" sz="1100" dirty="0">
                    <a:solidFill>
                      <a:srgbClr val="000000"/>
                    </a:solidFill>
                    <a:latin typeface="Fira Sans"/>
                    <a:ea typeface="Fira Sans"/>
                    <a:cs typeface="Fira Sans"/>
                    <a:sym typeface="Fira Sans"/>
                  </a:endParaRPr>
                </a:p>
              </p:txBody>
            </p:sp>
          </p:grpSp>
        </p:grpSp>
      </p:grpSp>
      <p:pic>
        <p:nvPicPr>
          <p:cNvPr id="4" name="Graphic 3" descr="Piggy Bank with solid fill">
            <a:extLst>
              <a:ext uri="{FF2B5EF4-FFF2-40B4-BE49-F238E27FC236}">
                <a16:creationId xmlns:a16="http://schemas.microsoft.com/office/drawing/2014/main" id="{915AFBEC-C2E9-B98D-E11F-94E5E8ECE4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0370" y="4799306"/>
            <a:ext cx="219021" cy="219021"/>
          </a:xfrm>
          <a:prstGeom prst="rect">
            <a:avLst/>
          </a:prstGeom>
        </p:spPr>
      </p:pic>
      <p:pic>
        <p:nvPicPr>
          <p:cNvPr id="83" name="Graphic 82" descr="Abacus with solid fill">
            <a:extLst>
              <a:ext uri="{FF2B5EF4-FFF2-40B4-BE49-F238E27FC236}">
                <a16:creationId xmlns:a16="http://schemas.microsoft.com/office/drawing/2014/main" id="{8CD0C148-DE6A-AA8F-5B56-7C48A47E92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04101" y="4816768"/>
            <a:ext cx="200847" cy="200847"/>
          </a:xfrm>
          <a:prstGeom prst="rect">
            <a:avLst/>
          </a:prstGeom>
        </p:spPr>
      </p:pic>
      <p:pic>
        <p:nvPicPr>
          <p:cNvPr id="8" name="Graphic 7" descr="Checkbox Checked with solid fill">
            <a:extLst>
              <a:ext uri="{FF2B5EF4-FFF2-40B4-BE49-F238E27FC236}">
                <a16:creationId xmlns:a16="http://schemas.microsoft.com/office/drawing/2014/main" id="{62237DB8-43BC-7ABC-254F-D4BB7ED8A7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2487" y="4797714"/>
            <a:ext cx="223363" cy="223363"/>
          </a:xfrm>
          <a:prstGeom prst="rect">
            <a:avLst/>
          </a:prstGeom>
        </p:spPr>
      </p:pic>
      <p:pic>
        <p:nvPicPr>
          <p:cNvPr id="11" name="Graphic 10" descr="Checkbox Crossed with solid fill">
            <a:extLst>
              <a:ext uri="{FF2B5EF4-FFF2-40B4-BE49-F238E27FC236}">
                <a16:creationId xmlns:a16="http://schemas.microsoft.com/office/drawing/2014/main" id="{D9754EC4-B620-77C7-743D-BAD3427338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60344" y="4791012"/>
            <a:ext cx="225498" cy="225498"/>
          </a:xfrm>
          <a:prstGeom prst="rect">
            <a:avLst/>
          </a:prstGeom>
        </p:spPr>
      </p:pic>
      <p:pic>
        <p:nvPicPr>
          <p:cNvPr id="84" name="Graphic 83" descr="Shopping cart with solid fill">
            <a:extLst>
              <a:ext uri="{FF2B5EF4-FFF2-40B4-BE49-F238E27FC236}">
                <a16:creationId xmlns:a16="http://schemas.microsoft.com/office/drawing/2014/main" id="{F28CA3D7-1ED4-D34C-79B2-0667D980AFF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6062" y="248711"/>
            <a:ext cx="632712" cy="632712"/>
          </a:xfrm>
          <a:prstGeom prst="rect">
            <a:avLst/>
          </a:prstGeom>
        </p:spPr>
      </p:pic>
    </p:spTree>
    <p:extLst>
      <p:ext uri="{BB962C8B-B14F-4D97-AF65-F5344CB8AC3E}">
        <p14:creationId xmlns:p14="http://schemas.microsoft.com/office/powerpoint/2010/main" val="3868195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2935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Rules – Related Sales Program</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6" name="Graphic 15" descr="Search Inventory with solid fill">
            <a:extLst>
              <a:ext uri="{FF2B5EF4-FFF2-40B4-BE49-F238E27FC236}">
                <a16:creationId xmlns:a16="http://schemas.microsoft.com/office/drawing/2014/main" id="{881C8CBE-6C38-78C0-D670-D980372D4A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7754" y="249243"/>
            <a:ext cx="627464" cy="627464"/>
          </a:xfrm>
          <a:prstGeom prst="rect">
            <a:avLst/>
          </a:prstGeom>
        </p:spPr>
      </p:pic>
      <p:sp>
        <p:nvSpPr>
          <p:cNvPr id="13" name="TextBox 12">
            <a:extLst>
              <a:ext uri="{FF2B5EF4-FFF2-40B4-BE49-F238E27FC236}">
                <a16:creationId xmlns:a16="http://schemas.microsoft.com/office/drawing/2014/main" id="{C92E174B-A180-C3F5-3204-B8095A1B72B7}"/>
              </a:ext>
            </a:extLst>
          </p:cNvPr>
          <p:cNvSpPr txBox="1"/>
          <p:nvPr/>
        </p:nvSpPr>
        <p:spPr>
          <a:xfrm>
            <a:off x="540511" y="5143586"/>
            <a:ext cx="10460037" cy="923330"/>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en-US" sz="1800" i="1" dirty="0">
                <a:solidFill>
                  <a:schemeClr val="bg1">
                    <a:lumMod val="50000"/>
                  </a:schemeClr>
                </a:solidFill>
                <a:latin typeface="Fira Sans Extra Condensed Medium"/>
                <a:sym typeface="Fira Sans"/>
              </a:rPr>
              <a:t>Example:   If order meets sales program 1 (order value &gt; $1,500) </a:t>
            </a:r>
            <a:r>
              <a:rPr lang="en-US" sz="1800" b="1" i="1" u="sng" dirty="0">
                <a:solidFill>
                  <a:schemeClr val="bg1">
                    <a:lumMod val="50000"/>
                  </a:schemeClr>
                </a:solidFill>
                <a:latin typeface="Fira Sans Extra Condensed Medium"/>
                <a:sym typeface="Fira Sans"/>
              </a:rPr>
              <a:t>and</a:t>
            </a:r>
            <a:r>
              <a:rPr lang="en-US" sz="1800" i="1" dirty="0">
                <a:solidFill>
                  <a:schemeClr val="bg1">
                    <a:lumMod val="50000"/>
                  </a:schemeClr>
                </a:solidFill>
                <a:latin typeface="Fira Sans Extra Condensed Medium"/>
                <a:sym typeface="Fira Sans"/>
              </a:rPr>
              <a:t> sales program 2 (order includes at least </a:t>
            </a:r>
          </a:p>
          <a:p>
            <a:pPr marL="0" lvl="0" indent="0" rtl="0">
              <a:spcBef>
                <a:spcPts val="0"/>
              </a:spcBef>
              <a:spcAft>
                <a:spcPts val="0"/>
              </a:spcAft>
              <a:buClr>
                <a:schemeClr val="dk1"/>
              </a:buClr>
              <a:buSzPts val="1100"/>
              <a:buFont typeface="Arial"/>
              <a:buNone/>
            </a:pPr>
            <a:r>
              <a:rPr lang="en-US" i="1" dirty="0">
                <a:solidFill>
                  <a:schemeClr val="bg1">
                    <a:lumMod val="50000"/>
                  </a:schemeClr>
                </a:solidFill>
                <a:latin typeface="Fira Sans Extra Condensed Medium"/>
                <a:sym typeface="Fira Sans"/>
              </a:rPr>
              <a:t>                   </a:t>
            </a:r>
            <a:r>
              <a:rPr lang="en-US" sz="1800" i="1" dirty="0">
                <a:solidFill>
                  <a:schemeClr val="bg1">
                    <a:lumMod val="50000"/>
                  </a:schemeClr>
                </a:solidFill>
                <a:latin typeface="Fira Sans Extra Condensed Medium"/>
                <a:sym typeface="Fira Sans"/>
              </a:rPr>
              <a:t>50 units of products tagged as “New”), the order will qualify for an additional sales program that </a:t>
            </a:r>
          </a:p>
          <a:p>
            <a:pPr marL="0" lvl="0" indent="0" rtl="0">
              <a:spcBef>
                <a:spcPts val="0"/>
              </a:spcBef>
              <a:spcAft>
                <a:spcPts val="0"/>
              </a:spcAft>
              <a:buClr>
                <a:schemeClr val="dk1"/>
              </a:buClr>
              <a:buSzPts val="1100"/>
              <a:buFont typeface="Arial"/>
              <a:buNone/>
            </a:pPr>
            <a:r>
              <a:rPr lang="en-US" i="1" dirty="0">
                <a:solidFill>
                  <a:schemeClr val="bg1">
                    <a:lumMod val="50000"/>
                  </a:schemeClr>
                </a:solidFill>
                <a:latin typeface="Fira Sans Extra Condensed Medium"/>
                <a:sym typeface="Fira Sans"/>
              </a:rPr>
              <a:t>                   </a:t>
            </a:r>
            <a:r>
              <a:rPr lang="en-US" sz="1800" i="1" dirty="0">
                <a:solidFill>
                  <a:schemeClr val="bg1">
                    <a:lumMod val="50000"/>
                  </a:schemeClr>
                </a:solidFill>
                <a:latin typeface="Fira Sans Extra Condensed Medium"/>
                <a:sym typeface="Fira Sans"/>
              </a:rPr>
              <a:t>awards free freight.</a:t>
            </a:r>
          </a:p>
        </p:txBody>
      </p:sp>
      <p:sp>
        <p:nvSpPr>
          <p:cNvPr id="221" name="Google Shape;1640;p32">
            <a:extLst>
              <a:ext uri="{FF2B5EF4-FFF2-40B4-BE49-F238E27FC236}">
                <a16:creationId xmlns:a16="http://schemas.microsoft.com/office/drawing/2014/main" id="{D7320F80-25B5-1583-6B76-345AFE6D955D}"/>
              </a:ext>
            </a:extLst>
          </p:cNvPr>
          <p:cNvSpPr/>
          <p:nvPr/>
        </p:nvSpPr>
        <p:spPr>
          <a:xfrm>
            <a:off x="7161060" y="5055917"/>
            <a:ext cx="49186" cy="43236"/>
          </a:xfrm>
          <a:custGeom>
            <a:avLst/>
            <a:gdLst/>
            <a:ahLst/>
            <a:cxnLst/>
            <a:rect l="l" t="t" r="r" b="b"/>
            <a:pathLst>
              <a:path w="1678" h="1475" extrusionOk="0">
                <a:moveTo>
                  <a:pt x="1678" y="1"/>
                </a:moveTo>
                <a:cubicBezTo>
                  <a:pt x="1144" y="535"/>
                  <a:pt x="508" y="941"/>
                  <a:pt x="0" y="1475"/>
                </a:cubicBezTo>
                <a:lnTo>
                  <a:pt x="0" y="1475"/>
                </a:lnTo>
                <a:cubicBezTo>
                  <a:pt x="508" y="941"/>
                  <a:pt x="1144" y="535"/>
                  <a:pt x="1678" y="1"/>
                </a:cubicBez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 name="Group 4">
            <a:extLst>
              <a:ext uri="{FF2B5EF4-FFF2-40B4-BE49-F238E27FC236}">
                <a16:creationId xmlns:a16="http://schemas.microsoft.com/office/drawing/2014/main" id="{46044A93-6F7B-86FF-DC24-D0316C3224C1}"/>
              </a:ext>
            </a:extLst>
          </p:cNvPr>
          <p:cNvGrpSpPr/>
          <p:nvPr/>
        </p:nvGrpSpPr>
        <p:grpSpPr>
          <a:xfrm>
            <a:off x="1756688" y="1893523"/>
            <a:ext cx="1706200" cy="2291825"/>
            <a:chOff x="1756688" y="1541098"/>
            <a:chExt cx="1706200" cy="2291825"/>
          </a:xfrm>
        </p:grpSpPr>
        <p:sp>
          <p:nvSpPr>
            <p:cNvPr id="225" name="Google Shape;1645;p32">
              <a:extLst>
                <a:ext uri="{FF2B5EF4-FFF2-40B4-BE49-F238E27FC236}">
                  <a16:creationId xmlns:a16="http://schemas.microsoft.com/office/drawing/2014/main" id="{B07C2FF4-0100-CF08-2220-1D4710E38A7D}"/>
                </a:ext>
              </a:extLst>
            </p:cNvPr>
            <p:cNvSpPr/>
            <p:nvPr/>
          </p:nvSpPr>
          <p:spPr>
            <a:xfrm>
              <a:off x="1796088" y="1735623"/>
              <a:ext cx="1666800" cy="209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1646;p32">
              <a:extLst>
                <a:ext uri="{FF2B5EF4-FFF2-40B4-BE49-F238E27FC236}">
                  <a16:creationId xmlns:a16="http://schemas.microsoft.com/office/drawing/2014/main" id="{2D3BE7F7-EFFD-022A-52B1-B1A2FB99DA85}"/>
                </a:ext>
              </a:extLst>
            </p:cNvPr>
            <p:cNvSpPr/>
            <p:nvPr/>
          </p:nvSpPr>
          <p:spPr>
            <a:xfrm>
              <a:off x="2131663" y="1541098"/>
              <a:ext cx="25" cy="14775"/>
            </a:xfrm>
            <a:custGeom>
              <a:avLst/>
              <a:gdLst/>
              <a:ahLst/>
              <a:cxnLst/>
              <a:rect l="l" t="t" r="r" b="b"/>
              <a:pathLst>
                <a:path w="1" h="591" extrusionOk="0">
                  <a:moveTo>
                    <a:pt x="1" y="1"/>
                  </a:moveTo>
                  <a:lnTo>
                    <a:pt x="1" y="254"/>
                  </a:lnTo>
                  <a:lnTo>
                    <a:pt x="1" y="590"/>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1647;p32">
              <a:extLst>
                <a:ext uri="{FF2B5EF4-FFF2-40B4-BE49-F238E27FC236}">
                  <a16:creationId xmlns:a16="http://schemas.microsoft.com/office/drawing/2014/main" id="{57906A79-E53F-0FD9-2119-69B57EABBF9C}"/>
                </a:ext>
              </a:extLst>
            </p:cNvPr>
            <p:cNvSpPr/>
            <p:nvPr/>
          </p:nvSpPr>
          <p:spPr>
            <a:xfrm>
              <a:off x="1756688" y="1700748"/>
              <a:ext cx="1666950" cy="2097225"/>
            </a:xfrm>
            <a:custGeom>
              <a:avLst/>
              <a:gdLst/>
              <a:ahLst/>
              <a:cxnLst/>
              <a:rect l="l" t="t" r="r" b="b"/>
              <a:pathLst>
                <a:path w="66678" h="83889" extrusionOk="0">
                  <a:moveTo>
                    <a:pt x="0" y="1"/>
                  </a:moveTo>
                  <a:lnTo>
                    <a:pt x="0" y="83888"/>
                  </a:lnTo>
                  <a:lnTo>
                    <a:pt x="66677" y="83888"/>
                  </a:lnTo>
                  <a:lnTo>
                    <a:pt x="66677" y="1"/>
                  </a:ln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1648;p32">
              <a:extLst>
                <a:ext uri="{FF2B5EF4-FFF2-40B4-BE49-F238E27FC236}">
                  <a16:creationId xmlns:a16="http://schemas.microsoft.com/office/drawing/2014/main" id="{D957F42C-22C1-EF99-FDC1-A152654D0830}"/>
                </a:ext>
              </a:extLst>
            </p:cNvPr>
            <p:cNvSpPr/>
            <p:nvPr/>
          </p:nvSpPr>
          <p:spPr>
            <a:xfrm>
              <a:off x="1844413" y="1782873"/>
              <a:ext cx="1488675" cy="1614325"/>
            </a:xfrm>
            <a:custGeom>
              <a:avLst/>
              <a:gdLst/>
              <a:ahLst/>
              <a:cxnLst/>
              <a:rect l="l" t="t" r="r" b="b"/>
              <a:pathLst>
                <a:path w="59547" h="64573" extrusionOk="0">
                  <a:moveTo>
                    <a:pt x="0" y="1"/>
                  </a:moveTo>
                  <a:lnTo>
                    <a:pt x="0" y="64573"/>
                  </a:lnTo>
                  <a:lnTo>
                    <a:pt x="59547" y="64573"/>
                  </a:lnTo>
                  <a:lnTo>
                    <a:pt x="595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1649;p32">
              <a:extLst>
                <a:ext uri="{FF2B5EF4-FFF2-40B4-BE49-F238E27FC236}">
                  <a16:creationId xmlns:a16="http://schemas.microsoft.com/office/drawing/2014/main" id="{8964D5D9-9823-EE19-C96F-A1571B3DD836}"/>
                </a:ext>
              </a:extLst>
            </p:cNvPr>
            <p:cNvSpPr/>
            <p:nvPr/>
          </p:nvSpPr>
          <p:spPr>
            <a:xfrm>
              <a:off x="1883013" y="1832698"/>
              <a:ext cx="101800" cy="105325"/>
            </a:xfrm>
            <a:custGeom>
              <a:avLst/>
              <a:gdLst/>
              <a:ahLst/>
              <a:cxnLst/>
              <a:rect l="l" t="t" r="r" b="b"/>
              <a:pathLst>
                <a:path w="4072" h="4213" extrusionOk="0">
                  <a:moveTo>
                    <a:pt x="1517" y="1"/>
                  </a:moveTo>
                  <a:lnTo>
                    <a:pt x="1404" y="1517"/>
                  </a:lnTo>
                  <a:lnTo>
                    <a:pt x="1" y="2107"/>
                  </a:lnTo>
                  <a:lnTo>
                    <a:pt x="1264" y="2808"/>
                  </a:lnTo>
                  <a:lnTo>
                    <a:pt x="1517" y="4212"/>
                  </a:lnTo>
                  <a:lnTo>
                    <a:pt x="2555" y="3145"/>
                  </a:lnTo>
                  <a:lnTo>
                    <a:pt x="3959" y="3370"/>
                  </a:lnTo>
                  <a:lnTo>
                    <a:pt x="3959" y="3370"/>
                  </a:lnTo>
                  <a:lnTo>
                    <a:pt x="3369" y="2107"/>
                  </a:lnTo>
                  <a:lnTo>
                    <a:pt x="4071" y="815"/>
                  </a:lnTo>
                  <a:lnTo>
                    <a:pt x="2555" y="1040"/>
                  </a:lnTo>
                  <a:lnTo>
                    <a:pt x="1517"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1650;p32">
              <a:extLst>
                <a:ext uri="{FF2B5EF4-FFF2-40B4-BE49-F238E27FC236}">
                  <a16:creationId xmlns:a16="http://schemas.microsoft.com/office/drawing/2014/main" id="{75495624-AA5E-EF13-4E92-99A6A3C58CF0}"/>
                </a:ext>
              </a:extLst>
            </p:cNvPr>
            <p:cNvSpPr/>
            <p:nvPr/>
          </p:nvSpPr>
          <p:spPr>
            <a:xfrm>
              <a:off x="2488013" y="2455273"/>
              <a:ext cx="102500" cy="105300"/>
            </a:xfrm>
            <a:custGeom>
              <a:avLst/>
              <a:gdLst/>
              <a:ahLst/>
              <a:cxnLst/>
              <a:rect l="l" t="t" r="r" b="b"/>
              <a:pathLst>
                <a:path w="4100" h="4212" extrusionOk="0">
                  <a:moveTo>
                    <a:pt x="2331" y="0"/>
                  </a:moveTo>
                  <a:lnTo>
                    <a:pt x="1405" y="1179"/>
                  </a:lnTo>
                  <a:lnTo>
                    <a:pt x="1" y="1067"/>
                  </a:lnTo>
                  <a:lnTo>
                    <a:pt x="1" y="1067"/>
                  </a:lnTo>
                  <a:lnTo>
                    <a:pt x="815" y="2330"/>
                  </a:lnTo>
                  <a:lnTo>
                    <a:pt x="226" y="3622"/>
                  </a:lnTo>
                  <a:lnTo>
                    <a:pt x="1629" y="3285"/>
                  </a:lnTo>
                  <a:lnTo>
                    <a:pt x="2808" y="4211"/>
                  </a:lnTo>
                  <a:lnTo>
                    <a:pt x="2808" y="2695"/>
                  </a:lnTo>
                  <a:lnTo>
                    <a:pt x="4100" y="1994"/>
                  </a:lnTo>
                  <a:lnTo>
                    <a:pt x="2696" y="1404"/>
                  </a:lnTo>
                  <a:lnTo>
                    <a:pt x="233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1651;p32">
              <a:extLst>
                <a:ext uri="{FF2B5EF4-FFF2-40B4-BE49-F238E27FC236}">
                  <a16:creationId xmlns:a16="http://schemas.microsoft.com/office/drawing/2014/main" id="{B54A60C9-A71D-EAD2-A04F-58D33327C5D0}"/>
                </a:ext>
              </a:extLst>
            </p:cNvPr>
            <p:cNvSpPr/>
            <p:nvPr/>
          </p:nvSpPr>
          <p:spPr>
            <a:xfrm>
              <a:off x="3166738" y="2089598"/>
              <a:ext cx="105300" cy="105300"/>
            </a:xfrm>
            <a:custGeom>
              <a:avLst/>
              <a:gdLst/>
              <a:ahLst/>
              <a:cxnLst/>
              <a:rect l="l" t="t" r="r" b="b"/>
              <a:pathLst>
                <a:path w="4212" h="4212" extrusionOk="0">
                  <a:moveTo>
                    <a:pt x="2330" y="0"/>
                  </a:moveTo>
                  <a:lnTo>
                    <a:pt x="1516" y="1292"/>
                  </a:lnTo>
                  <a:lnTo>
                    <a:pt x="0" y="1179"/>
                  </a:lnTo>
                  <a:lnTo>
                    <a:pt x="927" y="2359"/>
                  </a:lnTo>
                  <a:lnTo>
                    <a:pt x="337" y="3762"/>
                  </a:lnTo>
                  <a:lnTo>
                    <a:pt x="1741" y="3285"/>
                  </a:lnTo>
                  <a:lnTo>
                    <a:pt x="2920" y="4211"/>
                  </a:lnTo>
                  <a:lnTo>
                    <a:pt x="2920" y="2808"/>
                  </a:lnTo>
                  <a:lnTo>
                    <a:pt x="4211" y="1881"/>
                  </a:lnTo>
                  <a:lnTo>
                    <a:pt x="2808" y="1516"/>
                  </a:lnTo>
                  <a:lnTo>
                    <a:pt x="233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1652;p32">
              <a:extLst>
                <a:ext uri="{FF2B5EF4-FFF2-40B4-BE49-F238E27FC236}">
                  <a16:creationId xmlns:a16="http://schemas.microsoft.com/office/drawing/2014/main" id="{3035B09C-29B3-0C86-77D5-BFD09308F5CC}"/>
                </a:ext>
              </a:extLst>
            </p:cNvPr>
            <p:cNvSpPr/>
            <p:nvPr/>
          </p:nvSpPr>
          <p:spPr>
            <a:xfrm>
              <a:off x="2242363" y="2069248"/>
              <a:ext cx="47050" cy="49850"/>
            </a:xfrm>
            <a:custGeom>
              <a:avLst/>
              <a:gdLst/>
              <a:ahLst/>
              <a:cxnLst/>
              <a:rect l="l" t="t" r="r" b="b"/>
              <a:pathLst>
                <a:path w="1882" h="1994" extrusionOk="0">
                  <a:moveTo>
                    <a:pt x="1180" y="0"/>
                  </a:moveTo>
                  <a:lnTo>
                    <a:pt x="703" y="590"/>
                  </a:lnTo>
                  <a:lnTo>
                    <a:pt x="1" y="477"/>
                  </a:lnTo>
                  <a:lnTo>
                    <a:pt x="1" y="477"/>
                  </a:lnTo>
                  <a:lnTo>
                    <a:pt x="366" y="1067"/>
                  </a:lnTo>
                  <a:lnTo>
                    <a:pt x="113" y="1628"/>
                  </a:lnTo>
                  <a:lnTo>
                    <a:pt x="815" y="1516"/>
                  </a:lnTo>
                  <a:lnTo>
                    <a:pt x="1292" y="1993"/>
                  </a:lnTo>
                  <a:lnTo>
                    <a:pt x="1292" y="1292"/>
                  </a:lnTo>
                  <a:lnTo>
                    <a:pt x="1882" y="927"/>
                  </a:lnTo>
                  <a:lnTo>
                    <a:pt x="1292" y="702"/>
                  </a:lnTo>
                  <a:lnTo>
                    <a:pt x="118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1653;p32">
              <a:extLst>
                <a:ext uri="{FF2B5EF4-FFF2-40B4-BE49-F238E27FC236}">
                  <a16:creationId xmlns:a16="http://schemas.microsoft.com/office/drawing/2014/main" id="{9056071E-071C-631F-11FD-19E7048C4D11}"/>
                </a:ext>
              </a:extLst>
            </p:cNvPr>
            <p:cNvSpPr/>
            <p:nvPr/>
          </p:nvSpPr>
          <p:spPr>
            <a:xfrm>
              <a:off x="2926688" y="2452448"/>
              <a:ext cx="47050" cy="47050"/>
            </a:xfrm>
            <a:custGeom>
              <a:avLst/>
              <a:gdLst/>
              <a:ahLst/>
              <a:cxnLst/>
              <a:rect l="l" t="t" r="r" b="b"/>
              <a:pathLst>
                <a:path w="1882" h="1882" extrusionOk="0">
                  <a:moveTo>
                    <a:pt x="927" y="1"/>
                  </a:moveTo>
                  <a:lnTo>
                    <a:pt x="590" y="591"/>
                  </a:lnTo>
                  <a:lnTo>
                    <a:pt x="1" y="703"/>
                  </a:lnTo>
                  <a:lnTo>
                    <a:pt x="478" y="1180"/>
                  </a:lnTo>
                  <a:lnTo>
                    <a:pt x="225" y="1882"/>
                  </a:lnTo>
                  <a:lnTo>
                    <a:pt x="927" y="1517"/>
                  </a:lnTo>
                  <a:lnTo>
                    <a:pt x="1517" y="1882"/>
                  </a:lnTo>
                  <a:lnTo>
                    <a:pt x="1404" y="1180"/>
                  </a:lnTo>
                  <a:lnTo>
                    <a:pt x="1882" y="703"/>
                  </a:lnTo>
                  <a:lnTo>
                    <a:pt x="1180" y="591"/>
                  </a:lnTo>
                  <a:lnTo>
                    <a:pt x="927"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1654;p32">
              <a:extLst>
                <a:ext uri="{FF2B5EF4-FFF2-40B4-BE49-F238E27FC236}">
                  <a16:creationId xmlns:a16="http://schemas.microsoft.com/office/drawing/2014/main" id="{8110FFE2-4893-8CEA-123D-F56BD9B29A4A}"/>
                </a:ext>
              </a:extLst>
            </p:cNvPr>
            <p:cNvSpPr/>
            <p:nvPr/>
          </p:nvSpPr>
          <p:spPr>
            <a:xfrm>
              <a:off x="2061288" y="3253998"/>
              <a:ext cx="46350" cy="46350"/>
            </a:xfrm>
            <a:custGeom>
              <a:avLst/>
              <a:gdLst/>
              <a:ahLst/>
              <a:cxnLst/>
              <a:rect l="l" t="t" r="r" b="b"/>
              <a:pathLst>
                <a:path w="1854" h="1854" extrusionOk="0">
                  <a:moveTo>
                    <a:pt x="1039" y="0"/>
                  </a:moveTo>
                  <a:lnTo>
                    <a:pt x="702" y="562"/>
                  </a:lnTo>
                  <a:lnTo>
                    <a:pt x="0" y="702"/>
                  </a:lnTo>
                  <a:lnTo>
                    <a:pt x="450" y="1151"/>
                  </a:lnTo>
                  <a:lnTo>
                    <a:pt x="337" y="1853"/>
                  </a:lnTo>
                  <a:lnTo>
                    <a:pt x="927" y="1516"/>
                  </a:lnTo>
                  <a:lnTo>
                    <a:pt x="1517" y="1853"/>
                  </a:lnTo>
                  <a:lnTo>
                    <a:pt x="1404" y="1151"/>
                  </a:lnTo>
                  <a:lnTo>
                    <a:pt x="1853" y="814"/>
                  </a:lnTo>
                  <a:lnTo>
                    <a:pt x="1292" y="702"/>
                  </a:lnTo>
                  <a:lnTo>
                    <a:pt x="103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1655;p32">
              <a:extLst>
                <a:ext uri="{FF2B5EF4-FFF2-40B4-BE49-F238E27FC236}">
                  <a16:creationId xmlns:a16="http://schemas.microsoft.com/office/drawing/2014/main" id="{FDB1D879-2C8F-5BBD-8C20-6CB6279DC9DC}"/>
                </a:ext>
              </a:extLst>
            </p:cNvPr>
            <p:cNvSpPr/>
            <p:nvPr/>
          </p:nvSpPr>
          <p:spPr>
            <a:xfrm>
              <a:off x="1865463" y="2651098"/>
              <a:ext cx="37925" cy="37925"/>
            </a:xfrm>
            <a:custGeom>
              <a:avLst/>
              <a:gdLst/>
              <a:ahLst/>
              <a:cxnLst/>
              <a:rect l="l" t="t" r="r" b="b"/>
              <a:pathLst>
                <a:path w="1517" h="1517" extrusionOk="0">
                  <a:moveTo>
                    <a:pt x="562" y="0"/>
                  </a:moveTo>
                  <a:lnTo>
                    <a:pt x="450" y="477"/>
                  </a:lnTo>
                  <a:lnTo>
                    <a:pt x="1" y="702"/>
                  </a:lnTo>
                  <a:lnTo>
                    <a:pt x="338" y="955"/>
                  </a:lnTo>
                  <a:lnTo>
                    <a:pt x="338" y="1516"/>
                  </a:lnTo>
                  <a:lnTo>
                    <a:pt x="815" y="1179"/>
                  </a:lnTo>
                  <a:lnTo>
                    <a:pt x="1404" y="1292"/>
                  </a:lnTo>
                  <a:lnTo>
                    <a:pt x="1152" y="814"/>
                  </a:lnTo>
                  <a:lnTo>
                    <a:pt x="1517" y="365"/>
                  </a:lnTo>
                  <a:lnTo>
                    <a:pt x="927" y="365"/>
                  </a:lnTo>
                  <a:lnTo>
                    <a:pt x="5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1656;p32">
              <a:extLst>
                <a:ext uri="{FF2B5EF4-FFF2-40B4-BE49-F238E27FC236}">
                  <a16:creationId xmlns:a16="http://schemas.microsoft.com/office/drawing/2014/main" id="{2DA4D469-D06D-C7C9-75CA-CAFF0740D4DB}"/>
                </a:ext>
              </a:extLst>
            </p:cNvPr>
            <p:cNvSpPr/>
            <p:nvPr/>
          </p:nvSpPr>
          <p:spPr>
            <a:xfrm>
              <a:off x="2634013" y="1893773"/>
              <a:ext cx="23875" cy="23175"/>
            </a:xfrm>
            <a:custGeom>
              <a:avLst/>
              <a:gdLst/>
              <a:ahLst/>
              <a:cxnLst/>
              <a:rect l="l" t="t" r="r" b="b"/>
              <a:pathLst>
                <a:path w="955" h="927" extrusionOk="0">
                  <a:moveTo>
                    <a:pt x="478" y="0"/>
                  </a:moveTo>
                  <a:cubicBezTo>
                    <a:pt x="253" y="0"/>
                    <a:pt x="0" y="225"/>
                    <a:pt x="0" y="478"/>
                  </a:cubicBezTo>
                  <a:cubicBezTo>
                    <a:pt x="0" y="702"/>
                    <a:pt x="253" y="927"/>
                    <a:pt x="478" y="927"/>
                  </a:cubicBezTo>
                  <a:cubicBezTo>
                    <a:pt x="702" y="927"/>
                    <a:pt x="955" y="702"/>
                    <a:pt x="955" y="478"/>
                  </a:cubicBezTo>
                  <a:cubicBezTo>
                    <a:pt x="955" y="225"/>
                    <a:pt x="702" y="0"/>
                    <a:pt x="47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1657;p32">
              <a:extLst>
                <a:ext uri="{FF2B5EF4-FFF2-40B4-BE49-F238E27FC236}">
                  <a16:creationId xmlns:a16="http://schemas.microsoft.com/office/drawing/2014/main" id="{3C0AAA8C-C5D1-64C2-91EF-2E8DBE34B660}"/>
                </a:ext>
              </a:extLst>
            </p:cNvPr>
            <p:cNvSpPr/>
            <p:nvPr/>
          </p:nvSpPr>
          <p:spPr>
            <a:xfrm>
              <a:off x="2634013" y="2130998"/>
              <a:ext cx="23875" cy="23200"/>
            </a:xfrm>
            <a:custGeom>
              <a:avLst/>
              <a:gdLst/>
              <a:ahLst/>
              <a:cxnLst/>
              <a:rect l="l" t="t" r="r" b="b"/>
              <a:pathLst>
                <a:path w="955" h="928" extrusionOk="0">
                  <a:moveTo>
                    <a:pt x="478" y="1"/>
                  </a:moveTo>
                  <a:cubicBezTo>
                    <a:pt x="253" y="1"/>
                    <a:pt x="0" y="225"/>
                    <a:pt x="0" y="450"/>
                  </a:cubicBezTo>
                  <a:cubicBezTo>
                    <a:pt x="0" y="815"/>
                    <a:pt x="253" y="927"/>
                    <a:pt x="478" y="927"/>
                  </a:cubicBezTo>
                  <a:cubicBezTo>
                    <a:pt x="702" y="927"/>
                    <a:pt x="955" y="815"/>
                    <a:pt x="955" y="450"/>
                  </a:cubicBezTo>
                  <a:cubicBezTo>
                    <a:pt x="955" y="225"/>
                    <a:pt x="702" y="1"/>
                    <a:pt x="47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1658;p32">
              <a:extLst>
                <a:ext uri="{FF2B5EF4-FFF2-40B4-BE49-F238E27FC236}">
                  <a16:creationId xmlns:a16="http://schemas.microsoft.com/office/drawing/2014/main" id="{5B7083DA-4E79-9EBB-583E-936872D81D3E}"/>
                </a:ext>
              </a:extLst>
            </p:cNvPr>
            <p:cNvSpPr/>
            <p:nvPr/>
          </p:nvSpPr>
          <p:spPr>
            <a:xfrm>
              <a:off x="3272013" y="2513523"/>
              <a:ext cx="26000" cy="23875"/>
            </a:xfrm>
            <a:custGeom>
              <a:avLst/>
              <a:gdLst/>
              <a:ahLst/>
              <a:cxnLst/>
              <a:rect l="l" t="t" r="r" b="b"/>
              <a:pathLst>
                <a:path w="1040" h="955" extrusionOk="0">
                  <a:moveTo>
                    <a:pt x="450" y="0"/>
                  </a:moveTo>
                  <a:cubicBezTo>
                    <a:pt x="225" y="0"/>
                    <a:pt x="0" y="141"/>
                    <a:pt x="0" y="478"/>
                  </a:cubicBezTo>
                  <a:cubicBezTo>
                    <a:pt x="0" y="702"/>
                    <a:pt x="225" y="955"/>
                    <a:pt x="450" y="955"/>
                  </a:cubicBezTo>
                  <a:cubicBezTo>
                    <a:pt x="815" y="955"/>
                    <a:pt x="1039" y="702"/>
                    <a:pt x="1039" y="478"/>
                  </a:cubicBezTo>
                  <a:cubicBezTo>
                    <a:pt x="1039" y="141"/>
                    <a:pt x="815" y="0"/>
                    <a:pt x="45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1659;p32">
              <a:extLst>
                <a:ext uri="{FF2B5EF4-FFF2-40B4-BE49-F238E27FC236}">
                  <a16:creationId xmlns:a16="http://schemas.microsoft.com/office/drawing/2014/main" id="{35FAA262-6200-769D-9E78-596C8574AEE2}"/>
                </a:ext>
              </a:extLst>
            </p:cNvPr>
            <p:cNvSpPr/>
            <p:nvPr/>
          </p:nvSpPr>
          <p:spPr>
            <a:xfrm>
              <a:off x="3119713" y="1873423"/>
              <a:ext cx="11950" cy="11950"/>
            </a:xfrm>
            <a:custGeom>
              <a:avLst/>
              <a:gdLst/>
              <a:ahLst/>
              <a:cxnLst/>
              <a:rect l="l" t="t" r="r" b="b"/>
              <a:pathLst>
                <a:path w="478" h="478" extrusionOk="0">
                  <a:moveTo>
                    <a:pt x="225" y="0"/>
                  </a:moveTo>
                  <a:cubicBezTo>
                    <a:pt x="112" y="0"/>
                    <a:pt x="0" y="113"/>
                    <a:pt x="0" y="225"/>
                  </a:cubicBezTo>
                  <a:cubicBezTo>
                    <a:pt x="0" y="337"/>
                    <a:pt x="112" y="478"/>
                    <a:pt x="225" y="478"/>
                  </a:cubicBezTo>
                  <a:cubicBezTo>
                    <a:pt x="365" y="478"/>
                    <a:pt x="477" y="337"/>
                    <a:pt x="477" y="225"/>
                  </a:cubicBezTo>
                  <a:cubicBezTo>
                    <a:pt x="477" y="113"/>
                    <a:pt x="365" y="0"/>
                    <a:pt x="22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1660;p32">
              <a:extLst>
                <a:ext uri="{FF2B5EF4-FFF2-40B4-BE49-F238E27FC236}">
                  <a16:creationId xmlns:a16="http://schemas.microsoft.com/office/drawing/2014/main" id="{1ACDCEDB-3870-F7C3-DECA-122EBAE83949}"/>
                </a:ext>
              </a:extLst>
            </p:cNvPr>
            <p:cNvSpPr/>
            <p:nvPr/>
          </p:nvSpPr>
          <p:spPr>
            <a:xfrm>
              <a:off x="3093738" y="2267873"/>
              <a:ext cx="14050" cy="11950"/>
            </a:xfrm>
            <a:custGeom>
              <a:avLst/>
              <a:gdLst/>
              <a:ahLst/>
              <a:cxnLst/>
              <a:rect l="l" t="t" r="r" b="b"/>
              <a:pathLst>
                <a:path w="562" h="478" extrusionOk="0">
                  <a:moveTo>
                    <a:pt x="225" y="0"/>
                  </a:moveTo>
                  <a:cubicBezTo>
                    <a:pt x="113" y="0"/>
                    <a:pt x="0" y="141"/>
                    <a:pt x="0" y="253"/>
                  </a:cubicBezTo>
                  <a:cubicBezTo>
                    <a:pt x="0" y="365"/>
                    <a:pt x="113" y="478"/>
                    <a:pt x="225" y="478"/>
                  </a:cubicBezTo>
                  <a:cubicBezTo>
                    <a:pt x="450" y="478"/>
                    <a:pt x="562" y="365"/>
                    <a:pt x="562" y="253"/>
                  </a:cubicBezTo>
                  <a:cubicBezTo>
                    <a:pt x="562" y="141"/>
                    <a:pt x="450" y="0"/>
                    <a:pt x="22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1661;p32">
              <a:extLst>
                <a:ext uri="{FF2B5EF4-FFF2-40B4-BE49-F238E27FC236}">
                  <a16:creationId xmlns:a16="http://schemas.microsoft.com/office/drawing/2014/main" id="{E1E4C703-BD3C-F8F6-B721-E5C9D49DE3A6}"/>
                </a:ext>
              </a:extLst>
            </p:cNvPr>
            <p:cNvSpPr/>
            <p:nvPr/>
          </p:nvSpPr>
          <p:spPr>
            <a:xfrm>
              <a:off x="2330113" y="1622148"/>
              <a:ext cx="573450" cy="78625"/>
            </a:xfrm>
            <a:custGeom>
              <a:avLst/>
              <a:gdLst/>
              <a:ahLst/>
              <a:cxnLst/>
              <a:rect l="l" t="t" r="r" b="b"/>
              <a:pathLst>
                <a:path w="22938" h="3145" extrusionOk="0">
                  <a:moveTo>
                    <a:pt x="2471" y="0"/>
                  </a:moveTo>
                  <a:cubicBezTo>
                    <a:pt x="1628" y="0"/>
                    <a:pt x="702" y="113"/>
                    <a:pt x="0" y="337"/>
                  </a:cubicBezTo>
                  <a:cubicBezTo>
                    <a:pt x="477" y="815"/>
                    <a:pt x="1404" y="450"/>
                    <a:pt x="1881" y="1039"/>
                  </a:cubicBezTo>
                  <a:cubicBezTo>
                    <a:pt x="1516" y="1264"/>
                    <a:pt x="1067" y="1517"/>
                    <a:pt x="702" y="1629"/>
                  </a:cubicBezTo>
                  <a:cubicBezTo>
                    <a:pt x="927" y="1629"/>
                    <a:pt x="1179" y="1741"/>
                    <a:pt x="1292" y="1966"/>
                  </a:cubicBezTo>
                  <a:cubicBezTo>
                    <a:pt x="814" y="2218"/>
                    <a:pt x="365" y="2331"/>
                    <a:pt x="0" y="2555"/>
                  </a:cubicBezTo>
                  <a:cubicBezTo>
                    <a:pt x="365" y="2668"/>
                    <a:pt x="814" y="2920"/>
                    <a:pt x="1179" y="3145"/>
                  </a:cubicBezTo>
                  <a:lnTo>
                    <a:pt x="2471" y="3145"/>
                  </a:lnTo>
                  <a:cubicBezTo>
                    <a:pt x="2330" y="3145"/>
                    <a:pt x="2218" y="3033"/>
                    <a:pt x="2106" y="3033"/>
                  </a:cubicBezTo>
                  <a:cubicBezTo>
                    <a:pt x="2471" y="2920"/>
                    <a:pt x="2920" y="2668"/>
                    <a:pt x="3285" y="2443"/>
                  </a:cubicBezTo>
                  <a:cubicBezTo>
                    <a:pt x="2808" y="1853"/>
                    <a:pt x="1881" y="2218"/>
                    <a:pt x="1404" y="1741"/>
                  </a:cubicBezTo>
                  <a:cubicBezTo>
                    <a:pt x="2106" y="1517"/>
                    <a:pt x="3032" y="1404"/>
                    <a:pt x="3874" y="1404"/>
                  </a:cubicBezTo>
                  <a:cubicBezTo>
                    <a:pt x="5278" y="1404"/>
                    <a:pt x="6542" y="1629"/>
                    <a:pt x="7833" y="1629"/>
                  </a:cubicBezTo>
                  <a:cubicBezTo>
                    <a:pt x="10304" y="1741"/>
                    <a:pt x="12634" y="1741"/>
                    <a:pt x="15104" y="1853"/>
                  </a:cubicBezTo>
                  <a:cubicBezTo>
                    <a:pt x="16733" y="1966"/>
                    <a:pt x="18361" y="1966"/>
                    <a:pt x="20017" y="1966"/>
                  </a:cubicBezTo>
                  <a:cubicBezTo>
                    <a:pt x="20467" y="2106"/>
                    <a:pt x="20944" y="2106"/>
                    <a:pt x="21421" y="2106"/>
                  </a:cubicBezTo>
                  <a:lnTo>
                    <a:pt x="22460" y="2106"/>
                  </a:lnTo>
                  <a:lnTo>
                    <a:pt x="22235" y="1853"/>
                  </a:lnTo>
                  <a:cubicBezTo>
                    <a:pt x="22348" y="1853"/>
                    <a:pt x="22460" y="1853"/>
                    <a:pt x="22572" y="1741"/>
                  </a:cubicBezTo>
                  <a:cubicBezTo>
                    <a:pt x="22348" y="1741"/>
                    <a:pt x="21983" y="1629"/>
                    <a:pt x="21758" y="1517"/>
                  </a:cubicBezTo>
                  <a:cubicBezTo>
                    <a:pt x="22235" y="1404"/>
                    <a:pt x="22572" y="1152"/>
                    <a:pt x="22937" y="702"/>
                  </a:cubicBezTo>
                  <a:cubicBezTo>
                    <a:pt x="22572" y="562"/>
                    <a:pt x="22348" y="562"/>
                    <a:pt x="21983" y="562"/>
                  </a:cubicBezTo>
                  <a:lnTo>
                    <a:pt x="21421" y="562"/>
                  </a:lnTo>
                  <a:cubicBezTo>
                    <a:pt x="21168" y="562"/>
                    <a:pt x="20832" y="702"/>
                    <a:pt x="20579" y="702"/>
                  </a:cubicBezTo>
                  <a:lnTo>
                    <a:pt x="20017" y="702"/>
                  </a:lnTo>
                  <a:cubicBezTo>
                    <a:pt x="19540" y="702"/>
                    <a:pt x="19063" y="702"/>
                    <a:pt x="18614" y="562"/>
                  </a:cubicBezTo>
                  <a:cubicBezTo>
                    <a:pt x="16957" y="562"/>
                    <a:pt x="15329" y="562"/>
                    <a:pt x="13701" y="450"/>
                  </a:cubicBezTo>
                  <a:cubicBezTo>
                    <a:pt x="11230" y="337"/>
                    <a:pt x="8900" y="337"/>
                    <a:pt x="6429" y="225"/>
                  </a:cubicBezTo>
                  <a:cubicBezTo>
                    <a:pt x="5138" y="225"/>
                    <a:pt x="3874" y="0"/>
                    <a:pt x="2471"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1662;p32">
              <a:extLst>
                <a:ext uri="{FF2B5EF4-FFF2-40B4-BE49-F238E27FC236}">
                  <a16:creationId xmlns:a16="http://schemas.microsoft.com/office/drawing/2014/main" id="{E8F88E4B-8C4F-3F75-6F4D-2F5B948CDA8F}"/>
                </a:ext>
              </a:extLst>
            </p:cNvPr>
            <p:cNvSpPr/>
            <p:nvPr/>
          </p:nvSpPr>
          <p:spPr>
            <a:xfrm>
              <a:off x="2365188" y="1657248"/>
              <a:ext cx="555900" cy="43525"/>
            </a:xfrm>
            <a:custGeom>
              <a:avLst/>
              <a:gdLst/>
              <a:ahLst/>
              <a:cxnLst/>
              <a:rect l="l" t="t" r="r" b="b"/>
              <a:pathLst>
                <a:path w="22236" h="1741" extrusionOk="0">
                  <a:moveTo>
                    <a:pt x="2471" y="0"/>
                  </a:moveTo>
                  <a:cubicBezTo>
                    <a:pt x="1629" y="0"/>
                    <a:pt x="703" y="113"/>
                    <a:pt x="1" y="337"/>
                  </a:cubicBezTo>
                  <a:cubicBezTo>
                    <a:pt x="478" y="814"/>
                    <a:pt x="1405" y="449"/>
                    <a:pt x="1882" y="1039"/>
                  </a:cubicBezTo>
                  <a:cubicBezTo>
                    <a:pt x="1517" y="1264"/>
                    <a:pt x="1068" y="1516"/>
                    <a:pt x="703" y="1629"/>
                  </a:cubicBezTo>
                  <a:cubicBezTo>
                    <a:pt x="815" y="1629"/>
                    <a:pt x="927" y="1741"/>
                    <a:pt x="1068" y="1741"/>
                  </a:cubicBezTo>
                  <a:lnTo>
                    <a:pt x="20945" y="1741"/>
                  </a:lnTo>
                  <a:cubicBezTo>
                    <a:pt x="20945" y="1741"/>
                    <a:pt x="20832" y="1629"/>
                    <a:pt x="20720" y="1516"/>
                  </a:cubicBezTo>
                  <a:cubicBezTo>
                    <a:pt x="21169" y="1404"/>
                    <a:pt x="21759" y="1151"/>
                    <a:pt x="22236" y="1039"/>
                  </a:cubicBezTo>
                  <a:cubicBezTo>
                    <a:pt x="21983" y="1039"/>
                    <a:pt x="21759" y="1039"/>
                    <a:pt x="21534" y="927"/>
                  </a:cubicBezTo>
                  <a:cubicBezTo>
                    <a:pt x="21422" y="927"/>
                    <a:pt x="21169" y="814"/>
                    <a:pt x="21057" y="702"/>
                  </a:cubicBezTo>
                  <a:lnTo>
                    <a:pt x="20018" y="702"/>
                  </a:lnTo>
                  <a:cubicBezTo>
                    <a:pt x="19541" y="702"/>
                    <a:pt x="19064" y="702"/>
                    <a:pt x="18614" y="562"/>
                  </a:cubicBezTo>
                  <a:cubicBezTo>
                    <a:pt x="16958" y="562"/>
                    <a:pt x="15330" y="562"/>
                    <a:pt x="13701" y="449"/>
                  </a:cubicBezTo>
                  <a:cubicBezTo>
                    <a:pt x="11231" y="337"/>
                    <a:pt x="8901" y="337"/>
                    <a:pt x="6430" y="225"/>
                  </a:cubicBezTo>
                  <a:cubicBezTo>
                    <a:pt x="5139" y="225"/>
                    <a:pt x="3875" y="0"/>
                    <a:pt x="2471" y="0"/>
                  </a:cubicBezTo>
                  <a:close/>
                </a:path>
              </a:pathLst>
            </a:custGeom>
            <a:solidFill>
              <a:srgbClr val="DADADA"/>
            </a:solidFill>
            <a:ln w="9525" cap="flat" cmpd="sng">
              <a:solidFill>
                <a:srgbClr val="DCDC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1663;p32">
              <a:extLst>
                <a:ext uri="{FF2B5EF4-FFF2-40B4-BE49-F238E27FC236}">
                  <a16:creationId xmlns:a16="http://schemas.microsoft.com/office/drawing/2014/main" id="{3D76E697-5E90-B593-EEE3-C7EC2B81DF8E}"/>
                </a:ext>
              </a:extLst>
            </p:cNvPr>
            <p:cNvSpPr/>
            <p:nvPr/>
          </p:nvSpPr>
          <p:spPr>
            <a:xfrm>
              <a:off x="2300613" y="1700748"/>
              <a:ext cx="602950" cy="82150"/>
            </a:xfrm>
            <a:custGeom>
              <a:avLst/>
              <a:gdLst/>
              <a:ahLst/>
              <a:cxnLst/>
              <a:rect l="l" t="t" r="r" b="b"/>
              <a:pathLst>
                <a:path w="24118" h="3286" extrusionOk="0">
                  <a:moveTo>
                    <a:pt x="2359" y="1"/>
                  </a:moveTo>
                  <a:cubicBezTo>
                    <a:pt x="2359" y="1"/>
                    <a:pt x="2359" y="113"/>
                    <a:pt x="2472" y="113"/>
                  </a:cubicBezTo>
                  <a:cubicBezTo>
                    <a:pt x="1657" y="366"/>
                    <a:pt x="843" y="590"/>
                    <a:pt x="1" y="927"/>
                  </a:cubicBezTo>
                  <a:cubicBezTo>
                    <a:pt x="703" y="1068"/>
                    <a:pt x="1292" y="1292"/>
                    <a:pt x="1882" y="1517"/>
                  </a:cubicBezTo>
                  <a:cubicBezTo>
                    <a:pt x="1770" y="1629"/>
                    <a:pt x="1545" y="1882"/>
                    <a:pt x="1405" y="1994"/>
                  </a:cubicBezTo>
                  <a:cubicBezTo>
                    <a:pt x="1657" y="2106"/>
                    <a:pt x="1882" y="2219"/>
                    <a:pt x="1994" y="2471"/>
                  </a:cubicBezTo>
                  <a:cubicBezTo>
                    <a:pt x="1545" y="2696"/>
                    <a:pt x="1068" y="2921"/>
                    <a:pt x="591" y="3286"/>
                  </a:cubicBezTo>
                  <a:lnTo>
                    <a:pt x="23163" y="3286"/>
                  </a:lnTo>
                  <a:cubicBezTo>
                    <a:pt x="23163" y="3286"/>
                    <a:pt x="23528" y="3173"/>
                    <a:pt x="23640" y="3173"/>
                  </a:cubicBezTo>
                  <a:cubicBezTo>
                    <a:pt x="23528" y="3033"/>
                    <a:pt x="23528" y="2921"/>
                    <a:pt x="23415" y="2921"/>
                  </a:cubicBezTo>
                  <a:cubicBezTo>
                    <a:pt x="23415" y="2808"/>
                    <a:pt x="23528" y="2808"/>
                    <a:pt x="23640" y="2808"/>
                  </a:cubicBezTo>
                  <a:lnTo>
                    <a:pt x="23752" y="2808"/>
                  </a:lnTo>
                  <a:cubicBezTo>
                    <a:pt x="23864" y="2808"/>
                    <a:pt x="24005" y="2808"/>
                    <a:pt x="24117" y="2696"/>
                  </a:cubicBezTo>
                  <a:cubicBezTo>
                    <a:pt x="23528" y="2584"/>
                    <a:pt x="22938" y="2331"/>
                    <a:pt x="22348" y="2219"/>
                  </a:cubicBezTo>
                  <a:cubicBezTo>
                    <a:pt x="22124" y="2106"/>
                    <a:pt x="21899" y="1994"/>
                    <a:pt x="21759" y="1770"/>
                  </a:cubicBezTo>
                  <a:cubicBezTo>
                    <a:pt x="22236" y="1629"/>
                    <a:pt x="22826" y="1629"/>
                    <a:pt x="23303" y="1517"/>
                  </a:cubicBezTo>
                  <a:cubicBezTo>
                    <a:pt x="22713" y="1517"/>
                    <a:pt x="22236" y="1405"/>
                    <a:pt x="21899" y="1068"/>
                  </a:cubicBezTo>
                  <a:cubicBezTo>
                    <a:pt x="22601" y="927"/>
                    <a:pt x="23415" y="815"/>
                    <a:pt x="24117" y="703"/>
                  </a:cubicBezTo>
                  <a:cubicBezTo>
                    <a:pt x="24005" y="590"/>
                    <a:pt x="23864" y="590"/>
                    <a:pt x="23752" y="478"/>
                  </a:cubicBezTo>
                  <a:cubicBezTo>
                    <a:pt x="23640" y="478"/>
                    <a:pt x="23528" y="478"/>
                    <a:pt x="23528" y="366"/>
                  </a:cubicBezTo>
                  <a:cubicBezTo>
                    <a:pt x="23415" y="225"/>
                    <a:pt x="23528" y="113"/>
                    <a:pt x="23528" y="113"/>
                  </a:cubicBezTo>
                  <a:lnTo>
                    <a:pt x="23640" y="113"/>
                  </a:lnTo>
                  <a:lnTo>
                    <a:pt x="23528" y="1"/>
                  </a:lnTo>
                  <a:close/>
                </a:path>
              </a:pathLst>
            </a:custGeom>
            <a:solidFill>
              <a:srgbClr val="DCDCDC"/>
            </a:solidFill>
            <a:ln w="9525" cap="flat" cmpd="sng">
              <a:solidFill>
                <a:srgbClr val="DCDC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1664;p32">
              <a:extLst>
                <a:ext uri="{FF2B5EF4-FFF2-40B4-BE49-F238E27FC236}">
                  <a16:creationId xmlns:a16="http://schemas.microsoft.com/office/drawing/2014/main" id="{E4052292-A59E-E98C-8D12-97BE487F5A2E}"/>
                </a:ext>
              </a:extLst>
            </p:cNvPr>
            <p:cNvSpPr/>
            <p:nvPr/>
          </p:nvSpPr>
          <p:spPr>
            <a:xfrm>
              <a:off x="2332913" y="1782873"/>
              <a:ext cx="588175" cy="20375"/>
            </a:xfrm>
            <a:custGeom>
              <a:avLst/>
              <a:gdLst/>
              <a:ahLst/>
              <a:cxnLst/>
              <a:rect l="l" t="t" r="r" b="b"/>
              <a:pathLst>
                <a:path w="23527" h="815" extrusionOk="0">
                  <a:moveTo>
                    <a:pt x="0" y="1"/>
                  </a:moveTo>
                  <a:cubicBezTo>
                    <a:pt x="1404" y="225"/>
                    <a:pt x="3061" y="225"/>
                    <a:pt x="4577" y="338"/>
                  </a:cubicBezTo>
                  <a:cubicBezTo>
                    <a:pt x="6093" y="338"/>
                    <a:pt x="7721" y="450"/>
                    <a:pt x="9377" y="450"/>
                  </a:cubicBezTo>
                  <a:cubicBezTo>
                    <a:pt x="11595" y="590"/>
                    <a:pt x="13813" y="702"/>
                    <a:pt x="16143" y="702"/>
                  </a:cubicBezTo>
                  <a:cubicBezTo>
                    <a:pt x="17322" y="815"/>
                    <a:pt x="18361" y="815"/>
                    <a:pt x="19540" y="815"/>
                  </a:cubicBezTo>
                  <a:lnTo>
                    <a:pt x="20607" y="815"/>
                  </a:lnTo>
                  <a:cubicBezTo>
                    <a:pt x="20944" y="702"/>
                    <a:pt x="21169" y="702"/>
                    <a:pt x="21534" y="702"/>
                  </a:cubicBezTo>
                  <a:lnTo>
                    <a:pt x="21646" y="702"/>
                  </a:lnTo>
                  <a:cubicBezTo>
                    <a:pt x="21828" y="702"/>
                    <a:pt x="22207" y="674"/>
                    <a:pt x="22587" y="674"/>
                  </a:cubicBezTo>
                  <a:cubicBezTo>
                    <a:pt x="22905" y="674"/>
                    <a:pt x="23223" y="694"/>
                    <a:pt x="23425" y="767"/>
                  </a:cubicBezTo>
                  <a:lnTo>
                    <a:pt x="23425" y="767"/>
                  </a:lnTo>
                  <a:cubicBezTo>
                    <a:pt x="22968" y="554"/>
                    <a:pt x="22429" y="314"/>
                    <a:pt x="22011" y="1"/>
                  </a:cubicBezTo>
                  <a:close/>
                  <a:moveTo>
                    <a:pt x="23425" y="767"/>
                  </a:moveTo>
                  <a:cubicBezTo>
                    <a:pt x="23459" y="783"/>
                    <a:pt x="23493" y="799"/>
                    <a:pt x="23527" y="815"/>
                  </a:cubicBezTo>
                  <a:cubicBezTo>
                    <a:pt x="23498" y="797"/>
                    <a:pt x="23463" y="781"/>
                    <a:pt x="23425" y="767"/>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1707;p32">
              <a:extLst>
                <a:ext uri="{FF2B5EF4-FFF2-40B4-BE49-F238E27FC236}">
                  <a16:creationId xmlns:a16="http://schemas.microsoft.com/office/drawing/2014/main" id="{3787A7A5-72D9-0D65-EB30-C82E7DE60B31}"/>
                </a:ext>
              </a:extLst>
            </p:cNvPr>
            <p:cNvSpPr txBox="1"/>
            <p:nvPr/>
          </p:nvSpPr>
          <p:spPr>
            <a:xfrm rot="1320">
              <a:off x="1844412" y="3385297"/>
              <a:ext cx="1562100" cy="4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chemeClr val="lt1"/>
                  </a:solidFill>
                  <a:latin typeface="Fira Sans Extra Condensed Medium"/>
                  <a:ea typeface="Fira Sans Extra Condensed Medium"/>
                  <a:cs typeface="Fira Sans Extra Condensed Medium"/>
                  <a:sym typeface="Fira Sans Extra Condensed Medium"/>
                </a:rPr>
                <a:t>Sales Program 1</a:t>
              </a:r>
              <a:endParaRPr sz="1600"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285" name="Google Shape;1708;p32">
              <a:extLst>
                <a:ext uri="{FF2B5EF4-FFF2-40B4-BE49-F238E27FC236}">
                  <a16:creationId xmlns:a16="http://schemas.microsoft.com/office/drawing/2014/main" id="{981E816C-2A5F-389C-1164-0CD3008D7629}"/>
                </a:ext>
              </a:extLst>
            </p:cNvPr>
            <p:cNvSpPr txBox="1"/>
            <p:nvPr/>
          </p:nvSpPr>
          <p:spPr>
            <a:xfrm rot="4423">
              <a:off x="1772689" y="2064723"/>
              <a:ext cx="1632301" cy="76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dirty="0">
                  <a:solidFill>
                    <a:schemeClr val="dk1"/>
                  </a:solidFill>
                  <a:latin typeface="Fira Sans"/>
                  <a:ea typeface="Fira Sans"/>
                  <a:cs typeface="Fira Sans"/>
                  <a:sym typeface="Fira Sans"/>
                </a:rPr>
                <a:t>Order meets criteria of sales program</a:t>
              </a:r>
              <a:endParaRPr sz="1200" dirty="0">
                <a:latin typeface="Fira Sans"/>
                <a:ea typeface="Fira Sans"/>
                <a:cs typeface="Fira Sans"/>
                <a:sym typeface="Fira Sans"/>
              </a:endParaRPr>
            </a:p>
          </p:txBody>
        </p:sp>
      </p:grpSp>
      <p:grpSp>
        <p:nvGrpSpPr>
          <p:cNvPr id="4" name="Group 3">
            <a:extLst>
              <a:ext uri="{FF2B5EF4-FFF2-40B4-BE49-F238E27FC236}">
                <a16:creationId xmlns:a16="http://schemas.microsoft.com/office/drawing/2014/main" id="{1B41977F-4058-761A-79FD-0106889C20EA}"/>
              </a:ext>
            </a:extLst>
          </p:cNvPr>
          <p:cNvGrpSpPr/>
          <p:nvPr/>
        </p:nvGrpSpPr>
        <p:grpSpPr>
          <a:xfrm rot="624969">
            <a:off x="7376693" y="1837093"/>
            <a:ext cx="2181425" cy="2500075"/>
            <a:chOff x="5612238" y="1445998"/>
            <a:chExt cx="2181425" cy="2500075"/>
          </a:xfrm>
        </p:grpSpPr>
        <p:sp>
          <p:nvSpPr>
            <p:cNvPr id="116" name="Google Shape;1476;p32">
              <a:extLst>
                <a:ext uri="{FF2B5EF4-FFF2-40B4-BE49-F238E27FC236}">
                  <a16:creationId xmlns:a16="http://schemas.microsoft.com/office/drawing/2014/main" id="{1A885046-0143-09DB-F89C-3F930ECED038}"/>
                </a:ext>
              </a:extLst>
            </p:cNvPr>
            <p:cNvSpPr/>
            <p:nvPr/>
          </p:nvSpPr>
          <p:spPr>
            <a:xfrm>
              <a:off x="5725938" y="1536548"/>
              <a:ext cx="2032625" cy="2374450"/>
            </a:xfrm>
            <a:custGeom>
              <a:avLst/>
              <a:gdLst/>
              <a:ahLst/>
              <a:cxnLst/>
              <a:rect l="l" t="t" r="r" b="b"/>
              <a:pathLst>
                <a:path w="81305" h="94978" extrusionOk="0">
                  <a:moveTo>
                    <a:pt x="65526" y="0"/>
                  </a:moveTo>
                  <a:lnTo>
                    <a:pt x="0" y="12634"/>
                  </a:lnTo>
                  <a:lnTo>
                    <a:pt x="15806" y="94977"/>
                  </a:lnTo>
                  <a:lnTo>
                    <a:pt x="81304" y="82344"/>
                  </a:lnTo>
                  <a:lnTo>
                    <a:pt x="65526" y="0"/>
                  </a:ln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477;p32">
              <a:extLst>
                <a:ext uri="{FF2B5EF4-FFF2-40B4-BE49-F238E27FC236}">
                  <a16:creationId xmlns:a16="http://schemas.microsoft.com/office/drawing/2014/main" id="{478A6644-86AD-2741-053B-5FC8D6805213}"/>
                </a:ext>
              </a:extLst>
            </p:cNvPr>
            <p:cNvSpPr/>
            <p:nvPr/>
          </p:nvSpPr>
          <p:spPr>
            <a:xfrm>
              <a:off x="5828413" y="1632698"/>
              <a:ext cx="1766625" cy="1866300"/>
            </a:xfrm>
            <a:custGeom>
              <a:avLst/>
              <a:gdLst/>
              <a:ahLst/>
              <a:cxnLst/>
              <a:rect l="l" t="t" r="r" b="b"/>
              <a:pathLst>
                <a:path w="70665" h="74652" extrusionOk="0">
                  <a:moveTo>
                    <a:pt x="58480" y="1"/>
                  </a:moveTo>
                  <a:lnTo>
                    <a:pt x="0" y="11343"/>
                  </a:lnTo>
                  <a:lnTo>
                    <a:pt x="12156" y="74651"/>
                  </a:lnTo>
                  <a:lnTo>
                    <a:pt x="70664" y="63421"/>
                  </a:lnTo>
                  <a:lnTo>
                    <a:pt x="584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478;p32">
              <a:extLst>
                <a:ext uri="{FF2B5EF4-FFF2-40B4-BE49-F238E27FC236}">
                  <a16:creationId xmlns:a16="http://schemas.microsoft.com/office/drawing/2014/main" id="{6A863BC9-2D8F-2E11-F70C-E5C788E19A03}"/>
                </a:ext>
              </a:extLst>
            </p:cNvPr>
            <p:cNvSpPr/>
            <p:nvPr/>
          </p:nvSpPr>
          <p:spPr>
            <a:xfrm>
              <a:off x="5647313" y="1644623"/>
              <a:ext cx="2146350" cy="2301450"/>
            </a:xfrm>
            <a:custGeom>
              <a:avLst/>
              <a:gdLst/>
              <a:ahLst/>
              <a:cxnLst/>
              <a:rect l="l" t="t" r="r" b="b"/>
              <a:pathLst>
                <a:path w="85854" h="92058" extrusionOk="0">
                  <a:moveTo>
                    <a:pt x="17070" y="2921"/>
                  </a:moveTo>
                  <a:cubicBezTo>
                    <a:pt x="17070" y="3033"/>
                    <a:pt x="17070" y="3033"/>
                    <a:pt x="16958" y="3033"/>
                  </a:cubicBezTo>
                  <a:cubicBezTo>
                    <a:pt x="16846" y="3286"/>
                    <a:pt x="16733" y="3510"/>
                    <a:pt x="16593" y="3735"/>
                  </a:cubicBezTo>
                  <a:lnTo>
                    <a:pt x="16958" y="3735"/>
                  </a:lnTo>
                  <a:cubicBezTo>
                    <a:pt x="17070" y="3510"/>
                    <a:pt x="17182" y="3286"/>
                    <a:pt x="17070" y="2921"/>
                  </a:cubicBezTo>
                  <a:close/>
                  <a:moveTo>
                    <a:pt x="76139" y="1"/>
                  </a:moveTo>
                  <a:cubicBezTo>
                    <a:pt x="76252" y="225"/>
                    <a:pt x="76504" y="338"/>
                    <a:pt x="76729" y="478"/>
                  </a:cubicBezTo>
                  <a:lnTo>
                    <a:pt x="76252" y="478"/>
                  </a:lnTo>
                  <a:cubicBezTo>
                    <a:pt x="76392" y="478"/>
                    <a:pt x="76729" y="1040"/>
                    <a:pt x="76841" y="1180"/>
                  </a:cubicBezTo>
                  <a:cubicBezTo>
                    <a:pt x="76954" y="1292"/>
                    <a:pt x="77206" y="1405"/>
                    <a:pt x="77431" y="1517"/>
                  </a:cubicBezTo>
                  <a:cubicBezTo>
                    <a:pt x="76954" y="1517"/>
                    <a:pt x="76392" y="1405"/>
                    <a:pt x="75915" y="1405"/>
                  </a:cubicBezTo>
                  <a:cubicBezTo>
                    <a:pt x="75915" y="1629"/>
                    <a:pt x="76027" y="1742"/>
                    <a:pt x="76139" y="1882"/>
                  </a:cubicBezTo>
                  <a:lnTo>
                    <a:pt x="76027" y="1882"/>
                  </a:lnTo>
                  <a:cubicBezTo>
                    <a:pt x="75915" y="1882"/>
                    <a:pt x="75915" y="1882"/>
                    <a:pt x="75915" y="1994"/>
                  </a:cubicBezTo>
                  <a:cubicBezTo>
                    <a:pt x="75915" y="2106"/>
                    <a:pt x="76027" y="2219"/>
                    <a:pt x="76139" y="2331"/>
                  </a:cubicBezTo>
                  <a:cubicBezTo>
                    <a:pt x="76252" y="2331"/>
                    <a:pt x="76392" y="2443"/>
                    <a:pt x="76392" y="2584"/>
                  </a:cubicBezTo>
                  <a:cubicBezTo>
                    <a:pt x="75690" y="2443"/>
                    <a:pt x="74848" y="2331"/>
                    <a:pt x="74146" y="2219"/>
                  </a:cubicBezTo>
                  <a:lnTo>
                    <a:pt x="74146" y="2219"/>
                  </a:lnTo>
                  <a:cubicBezTo>
                    <a:pt x="74399" y="2696"/>
                    <a:pt x="74848" y="3033"/>
                    <a:pt x="75325" y="3145"/>
                  </a:cubicBezTo>
                  <a:cubicBezTo>
                    <a:pt x="74848" y="3033"/>
                    <a:pt x="74286" y="2921"/>
                    <a:pt x="73809" y="2808"/>
                  </a:cubicBezTo>
                  <a:lnTo>
                    <a:pt x="73809" y="2808"/>
                  </a:lnTo>
                  <a:cubicBezTo>
                    <a:pt x="73809" y="3145"/>
                    <a:pt x="74034" y="3286"/>
                    <a:pt x="74286" y="3398"/>
                  </a:cubicBezTo>
                  <a:cubicBezTo>
                    <a:pt x="74623" y="3735"/>
                    <a:pt x="75101" y="3987"/>
                    <a:pt x="75438" y="4324"/>
                  </a:cubicBezTo>
                  <a:cubicBezTo>
                    <a:pt x="75824" y="4324"/>
                    <a:pt x="76210" y="4398"/>
                    <a:pt x="76521" y="4485"/>
                  </a:cubicBezTo>
                  <a:lnTo>
                    <a:pt x="76521" y="4485"/>
                  </a:lnTo>
                  <a:cubicBezTo>
                    <a:pt x="76124" y="4335"/>
                    <a:pt x="75765" y="4030"/>
                    <a:pt x="75550" y="3623"/>
                  </a:cubicBezTo>
                  <a:lnTo>
                    <a:pt x="75550" y="3623"/>
                  </a:lnTo>
                  <a:cubicBezTo>
                    <a:pt x="76252" y="3735"/>
                    <a:pt x="77094" y="3847"/>
                    <a:pt x="77796" y="3987"/>
                  </a:cubicBezTo>
                  <a:cubicBezTo>
                    <a:pt x="77796" y="3847"/>
                    <a:pt x="77655" y="3735"/>
                    <a:pt x="77543" y="3735"/>
                  </a:cubicBezTo>
                  <a:cubicBezTo>
                    <a:pt x="77431" y="3623"/>
                    <a:pt x="77319" y="3510"/>
                    <a:pt x="77319" y="3398"/>
                  </a:cubicBezTo>
                  <a:cubicBezTo>
                    <a:pt x="77319" y="3286"/>
                    <a:pt x="77319" y="3286"/>
                    <a:pt x="77431" y="3286"/>
                  </a:cubicBezTo>
                  <a:lnTo>
                    <a:pt x="77543" y="3286"/>
                  </a:lnTo>
                  <a:cubicBezTo>
                    <a:pt x="77431" y="3145"/>
                    <a:pt x="77319" y="3033"/>
                    <a:pt x="77319" y="2808"/>
                  </a:cubicBezTo>
                  <a:cubicBezTo>
                    <a:pt x="77796" y="2808"/>
                    <a:pt x="78357" y="2921"/>
                    <a:pt x="78835" y="2921"/>
                  </a:cubicBezTo>
                  <a:cubicBezTo>
                    <a:pt x="78610" y="2808"/>
                    <a:pt x="78357" y="2696"/>
                    <a:pt x="78245" y="2584"/>
                  </a:cubicBezTo>
                  <a:cubicBezTo>
                    <a:pt x="78133" y="2443"/>
                    <a:pt x="77796" y="1882"/>
                    <a:pt x="77655" y="1882"/>
                  </a:cubicBezTo>
                  <a:lnTo>
                    <a:pt x="78133" y="1882"/>
                  </a:lnTo>
                  <a:cubicBezTo>
                    <a:pt x="77926" y="1753"/>
                    <a:pt x="77602" y="1648"/>
                    <a:pt x="77463" y="1371"/>
                  </a:cubicBezTo>
                  <a:lnTo>
                    <a:pt x="77463" y="1371"/>
                  </a:lnTo>
                  <a:cubicBezTo>
                    <a:pt x="77505" y="1405"/>
                    <a:pt x="77580" y="1405"/>
                    <a:pt x="77655" y="1405"/>
                  </a:cubicBezTo>
                  <a:cubicBezTo>
                    <a:pt x="78020" y="1405"/>
                    <a:pt x="78498" y="1292"/>
                    <a:pt x="78722" y="1040"/>
                  </a:cubicBezTo>
                  <a:cubicBezTo>
                    <a:pt x="78357" y="703"/>
                    <a:pt x="77908" y="590"/>
                    <a:pt x="77319" y="478"/>
                  </a:cubicBezTo>
                  <a:cubicBezTo>
                    <a:pt x="77094" y="338"/>
                    <a:pt x="76841" y="225"/>
                    <a:pt x="76504" y="225"/>
                  </a:cubicBezTo>
                  <a:cubicBezTo>
                    <a:pt x="76392" y="113"/>
                    <a:pt x="76252" y="113"/>
                    <a:pt x="76139" y="1"/>
                  </a:cubicBezTo>
                  <a:close/>
                  <a:moveTo>
                    <a:pt x="76521" y="4485"/>
                  </a:moveTo>
                  <a:lnTo>
                    <a:pt x="76521" y="4485"/>
                  </a:lnTo>
                  <a:cubicBezTo>
                    <a:pt x="76590" y="4511"/>
                    <a:pt x="76659" y="4533"/>
                    <a:pt x="76729" y="4549"/>
                  </a:cubicBezTo>
                  <a:cubicBezTo>
                    <a:pt x="76665" y="4528"/>
                    <a:pt x="76595" y="4506"/>
                    <a:pt x="76521" y="4485"/>
                  </a:cubicBezTo>
                  <a:close/>
                  <a:moveTo>
                    <a:pt x="18839" y="3735"/>
                  </a:moveTo>
                  <a:lnTo>
                    <a:pt x="18839" y="3735"/>
                  </a:lnTo>
                  <a:cubicBezTo>
                    <a:pt x="18586" y="3987"/>
                    <a:pt x="18362" y="4100"/>
                    <a:pt x="18137" y="4212"/>
                  </a:cubicBezTo>
                  <a:cubicBezTo>
                    <a:pt x="18137" y="4212"/>
                    <a:pt x="17547" y="4324"/>
                    <a:pt x="17435" y="4324"/>
                  </a:cubicBezTo>
                  <a:cubicBezTo>
                    <a:pt x="17070" y="4802"/>
                    <a:pt x="16733" y="5139"/>
                    <a:pt x="16368" y="5616"/>
                  </a:cubicBezTo>
                  <a:cubicBezTo>
                    <a:pt x="16947" y="5616"/>
                    <a:pt x="17417" y="5399"/>
                    <a:pt x="17753" y="5046"/>
                  </a:cubicBezTo>
                  <a:lnTo>
                    <a:pt x="17753" y="5046"/>
                  </a:lnTo>
                  <a:cubicBezTo>
                    <a:pt x="17647" y="5166"/>
                    <a:pt x="17541" y="5398"/>
                    <a:pt x="17435" y="5504"/>
                  </a:cubicBezTo>
                  <a:lnTo>
                    <a:pt x="18362" y="5391"/>
                  </a:lnTo>
                  <a:cubicBezTo>
                    <a:pt x="18362" y="5251"/>
                    <a:pt x="18362" y="5139"/>
                    <a:pt x="18474" y="5139"/>
                  </a:cubicBezTo>
                  <a:lnTo>
                    <a:pt x="17997" y="5139"/>
                  </a:lnTo>
                  <a:cubicBezTo>
                    <a:pt x="18249" y="4689"/>
                    <a:pt x="18474" y="4212"/>
                    <a:pt x="18839" y="3735"/>
                  </a:cubicBezTo>
                  <a:close/>
                  <a:moveTo>
                    <a:pt x="77260" y="7421"/>
                  </a:moveTo>
                  <a:lnTo>
                    <a:pt x="77260" y="7421"/>
                  </a:lnTo>
                  <a:cubicBezTo>
                    <a:pt x="77280" y="7446"/>
                    <a:pt x="77299" y="7472"/>
                    <a:pt x="77319" y="7497"/>
                  </a:cubicBezTo>
                  <a:cubicBezTo>
                    <a:pt x="77303" y="7471"/>
                    <a:pt x="77283" y="7446"/>
                    <a:pt x="77260" y="7421"/>
                  </a:cubicBezTo>
                  <a:close/>
                  <a:moveTo>
                    <a:pt x="450" y="17548"/>
                  </a:moveTo>
                  <a:lnTo>
                    <a:pt x="450" y="17548"/>
                  </a:lnTo>
                  <a:cubicBezTo>
                    <a:pt x="338" y="17772"/>
                    <a:pt x="113" y="18025"/>
                    <a:pt x="1" y="18249"/>
                  </a:cubicBezTo>
                  <a:lnTo>
                    <a:pt x="225" y="18249"/>
                  </a:lnTo>
                  <a:cubicBezTo>
                    <a:pt x="338" y="18025"/>
                    <a:pt x="338" y="17772"/>
                    <a:pt x="450" y="17548"/>
                  </a:cubicBezTo>
                  <a:close/>
                  <a:moveTo>
                    <a:pt x="2106" y="19541"/>
                  </a:moveTo>
                  <a:cubicBezTo>
                    <a:pt x="1854" y="19541"/>
                    <a:pt x="1741" y="19653"/>
                    <a:pt x="1517" y="19765"/>
                  </a:cubicBezTo>
                  <a:lnTo>
                    <a:pt x="1517" y="19878"/>
                  </a:lnTo>
                  <a:cubicBezTo>
                    <a:pt x="1629" y="19765"/>
                    <a:pt x="1854" y="19653"/>
                    <a:pt x="2106" y="19653"/>
                  </a:cubicBezTo>
                  <a:lnTo>
                    <a:pt x="2106" y="19541"/>
                  </a:lnTo>
                  <a:close/>
                  <a:moveTo>
                    <a:pt x="2556" y="20130"/>
                  </a:moveTo>
                  <a:cubicBezTo>
                    <a:pt x="2219" y="20580"/>
                    <a:pt x="1994" y="21169"/>
                    <a:pt x="1629" y="21759"/>
                  </a:cubicBezTo>
                  <a:cubicBezTo>
                    <a:pt x="1854" y="21647"/>
                    <a:pt x="2106" y="21534"/>
                    <a:pt x="2331" y="21394"/>
                  </a:cubicBezTo>
                  <a:cubicBezTo>
                    <a:pt x="2443" y="20945"/>
                    <a:pt x="2556" y="20467"/>
                    <a:pt x="2808" y="20130"/>
                  </a:cubicBezTo>
                  <a:close/>
                  <a:moveTo>
                    <a:pt x="5251" y="19288"/>
                  </a:moveTo>
                  <a:lnTo>
                    <a:pt x="3145" y="21057"/>
                  </a:lnTo>
                  <a:cubicBezTo>
                    <a:pt x="3257" y="21057"/>
                    <a:pt x="3398" y="20945"/>
                    <a:pt x="3510" y="20945"/>
                  </a:cubicBezTo>
                  <a:cubicBezTo>
                    <a:pt x="3398" y="21169"/>
                    <a:pt x="3398" y="21394"/>
                    <a:pt x="3510" y="21647"/>
                  </a:cubicBezTo>
                  <a:cubicBezTo>
                    <a:pt x="3622" y="21534"/>
                    <a:pt x="3847" y="21534"/>
                    <a:pt x="4100" y="21534"/>
                  </a:cubicBezTo>
                  <a:lnTo>
                    <a:pt x="4212" y="21534"/>
                  </a:lnTo>
                  <a:cubicBezTo>
                    <a:pt x="3959" y="21983"/>
                    <a:pt x="3735" y="22573"/>
                    <a:pt x="3622" y="23050"/>
                  </a:cubicBezTo>
                  <a:cubicBezTo>
                    <a:pt x="4324" y="22685"/>
                    <a:pt x="5026" y="22096"/>
                    <a:pt x="5616" y="21534"/>
                  </a:cubicBezTo>
                  <a:lnTo>
                    <a:pt x="5251" y="19288"/>
                  </a:lnTo>
                  <a:close/>
                  <a:moveTo>
                    <a:pt x="70188" y="4100"/>
                  </a:moveTo>
                  <a:lnTo>
                    <a:pt x="76252" y="35431"/>
                  </a:lnTo>
                  <a:cubicBezTo>
                    <a:pt x="76504" y="34982"/>
                    <a:pt x="76617" y="34505"/>
                    <a:pt x="76617" y="33915"/>
                  </a:cubicBezTo>
                  <a:cubicBezTo>
                    <a:pt x="76617" y="33915"/>
                    <a:pt x="76841" y="34027"/>
                    <a:pt x="77206" y="34392"/>
                  </a:cubicBezTo>
                  <a:lnTo>
                    <a:pt x="71591" y="5504"/>
                  </a:lnTo>
                  <a:lnTo>
                    <a:pt x="71591" y="5504"/>
                  </a:lnTo>
                  <a:cubicBezTo>
                    <a:pt x="72293" y="5728"/>
                    <a:pt x="72995" y="5953"/>
                    <a:pt x="73585" y="6205"/>
                  </a:cubicBezTo>
                  <a:cubicBezTo>
                    <a:pt x="74286" y="6430"/>
                    <a:pt x="74988" y="6430"/>
                    <a:pt x="75690" y="6655"/>
                  </a:cubicBezTo>
                  <a:cubicBezTo>
                    <a:pt x="76004" y="6785"/>
                    <a:pt x="76949" y="7086"/>
                    <a:pt x="77260" y="7421"/>
                  </a:cubicBezTo>
                  <a:lnTo>
                    <a:pt x="77260" y="7421"/>
                  </a:lnTo>
                  <a:cubicBezTo>
                    <a:pt x="76906" y="6969"/>
                    <a:pt x="76479" y="6518"/>
                    <a:pt x="76027" y="6093"/>
                  </a:cubicBezTo>
                  <a:cubicBezTo>
                    <a:pt x="76139" y="6093"/>
                    <a:pt x="76504" y="6205"/>
                    <a:pt x="76617" y="6205"/>
                  </a:cubicBezTo>
                  <a:cubicBezTo>
                    <a:pt x="76504" y="6093"/>
                    <a:pt x="76504" y="5953"/>
                    <a:pt x="76392" y="5840"/>
                  </a:cubicBezTo>
                  <a:cubicBezTo>
                    <a:pt x="76392" y="5728"/>
                    <a:pt x="76504" y="5728"/>
                    <a:pt x="76504" y="5728"/>
                  </a:cubicBezTo>
                  <a:cubicBezTo>
                    <a:pt x="76617" y="5728"/>
                    <a:pt x="76729" y="5840"/>
                    <a:pt x="76729" y="5840"/>
                  </a:cubicBezTo>
                  <a:lnTo>
                    <a:pt x="77094" y="5840"/>
                  </a:lnTo>
                  <a:cubicBezTo>
                    <a:pt x="76617" y="5504"/>
                    <a:pt x="76139" y="5139"/>
                    <a:pt x="75690" y="4802"/>
                  </a:cubicBezTo>
                  <a:cubicBezTo>
                    <a:pt x="75550" y="4689"/>
                    <a:pt x="75325" y="4549"/>
                    <a:pt x="75213" y="4324"/>
                  </a:cubicBezTo>
                  <a:lnTo>
                    <a:pt x="75101" y="4324"/>
                  </a:lnTo>
                  <a:cubicBezTo>
                    <a:pt x="75101" y="4324"/>
                    <a:pt x="74988" y="4324"/>
                    <a:pt x="74988" y="4437"/>
                  </a:cubicBezTo>
                  <a:cubicBezTo>
                    <a:pt x="75101" y="4549"/>
                    <a:pt x="75101" y="4689"/>
                    <a:pt x="75213" y="4802"/>
                  </a:cubicBezTo>
                  <a:cubicBezTo>
                    <a:pt x="75101" y="4802"/>
                    <a:pt x="74736" y="4689"/>
                    <a:pt x="74623" y="4689"/>
                  </a:cubicBezTo>
                  <a:cubicBezTo>
                    <a:pt x="75075" y="5115"/>
                    <a:pt x="75502" y="5565"/>
                    <a:pt x="75856" y="6017"/>
                  </a:cubicBezTo>
                  <a:lnTo>
                    <a:pt x="75856" y="6017"/>
                  </a:lnTo>
                  <a:cubicBezTo>
                    <a:pt x="75545" y="5682"/>
                    <a:pt x="74600" y="5381"/>
                    <a:pt x="74286" y="5251"/>
                  </a:cubicBezTo>
                  <a:cubicBezTo>
                    <a:pt x="73585" y="5026"/>
                    <a:pt x="72883" y="5026"/>
                    <a:pt x="72181" y="4802"/>
                  </a:cubicBezTo>
                  <a:cubicBezTo>
                    <a:pt x="71591" y="4549"/>
                    <a:pt x="70889" y="4324"/>
                    <a:pt x="70188" y="4100"/>
                  </a:cubicBezTo>
                  <a:close/>
                  <a:moveTo>
                    <a:pt x="79200" y="44808"/>
                  </a:moveTo>
                  <a:cubicBezTo>
                    <a:pt x="78947" y="45145"/>
                    <a:pt x="78610" y="45510"/>
                    <a:pt x="78245" y="45847"/>
                  </a:cubicBezTo>
                  <a:lnTo>
                    <a:pt x="84449" y="78021"/>
                  </a:lnTo>
                  <a:lnTo>
                    <a:pt x="20102" y="90430"/>
                  </a:lnTo>
                  <a:lnTo>
                    <a:pt x="20355" y="92058"/>
                  </a:lnTo>
                  <a:lnTo>
                    <a:pt x="27121" y="90767"/>
                  </a:lnTo>
                  <a:cubicBezTo>
                    <a:pt x="27261" y="90542"/>
                    <a:pt x="27486" y="90430"/>
                    <a:pt x="27598" y="90317"/>
                  </a:cubicBezTo>
                  <a:cubicBezTo>
                    <a:pt x="27823" y="90065"/>
                    <a:pt x="28075" y="89952"/>
                    <a:pt x="28300" y="89728"/>
                  </a:cubicBezTo>
                  <a:cubicBezTo>
                    <a:pt x="28665" y="89363"/>
                    <a:pt x="29002" y="89026"/>
                    <a:pt x="29479" y="88773"/>
                  </a:cubicBezTo>
                  <a:lnTo>
                    <a:pt x="29479" y="88773"/>
                  </a:lnTo>
                  <a:cubicBezTo>
                    <a:pt x="29479" y="89363"/>
                    <a:pt x="29367" y="89840"/>
                    <a:pt x="29002" y="90177"/>
                  </a:cubicBezTo>
                  <a:cubicBezTo>
                    <a:pt x="29367" y="90065"/>
                    <a:pt x="29592" y="89952"/>
                    <a:pt x="29928" y="89840"/>
                  </a:cubicBezTo>
                  <a:lnTo>
                    <a:pt x="29928" y="89840"/>
                  </a:lnTo>
                  <a:cubicBezTo>
                    <a:pt x="29816" y="89952"/>
                    <a:pt x="29816" y="90065"/>
                    <a:pt x="29704" y="90177"/>
                  </a:cubicBezTo>
                  <a:cubicBezTo>
                    <a:pt x="29704" y="90177"/>
                    <a:pt x="30181" y="90177"/>
                    <a:pt x="30406" y="90065"/>
                  </a:cubicBezTo>
                  <a:lnTo>
                    <a:pt x="30518" y="90065"/>
                  </a:lnTo>
                  <a:cubicBezTo>
                    <a:pt x="30771" y="89952"/>
                    <a:pt x="30883" y="89840"/>
                    <a:pt x="31108" y="89728"/>
                  </a:cubicBezTo>
                  <a:lnTo>
                    <a:pt x="31108" y="89728"/>
                  </a:lnTo>
                  <a:cubicBezTo>
                    <a:pt x="31108" y="89840"/>
                    <a:pt x="30995" y="89952"/>
                    <a:pt x="30995" y="89952"/>
                  </a:cubicBezTo>
                  <a:lnTo>
                    <a:pt x="85853" y="79424"/>
                  </a:lnTo>
                  <a:lnTo>
                    <a:pt x="79200" y="44808"/>
                  </a:ln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479;p32">
              <a:extLst>
                <a:ext uri="{FF2B5EF4-FFF2-40B4-BE49-F238E27FC236}">
                  <a16:creationId xmlns:a16="http://schemas.microsoft.com/office/drawing/2014/main" id="{0AC4F7A1-D765-45B8-0787-25CDBA0C72A7}"/>
                </a:ext>
              </a:extLst>
            </p:cNvPr>
            <p:cNvSpPr/>
            <p:nvPr/>
          </p:nvSpPr>
          <p:spPr>
            <a:xfrm>
              <a:off x="6147038" y="3314373"/>
              <a:ext cx="105325" cy="105300"/>
            </a:xfrm>
            <a:custGeom>
              <a:avLst/>
              <a:gdLst/>
              <a:ahLst/>
              <a:cxnLst/>
              <a:rect l="l" t="t" r="r" b="b"/>
              <a:pathLst>
                <a:path w="4213" h="4212" extrusionOk="0">
                  <a:moveTo>
                    <a:pt x="1068" y="1"/>
                  </a:moveTo>
                  <a:lnTo>
                    <a:pt x="1180" y="1517"/>
                  </a:lnTo>
                  <a:lnTo>
                    <a:pt x="1" y="2331"/>
                  </a:lnTo>
                  <a:lnTo>
                    <a:pt x="1405" y="2808"/>
                  </a:lnTo>
                  <a:lnTo>
                    <a:pt x="1994" y="4212"/>
                  </a:lnTo>
                  <a:lnTo>
                    <a:pt x="2696" y="2920"/>
                  </a:lnTo>
                  <a:lnTo>
                    <a:pt x="4212" y="2920"/>
                  </a:lnTo>
                  <a:lnTo>
                    <a:pt x="3286" y="1769"/>
                  </a:lnTo>
                  <a:lnTo>
                    <a:pt x="3623" y="366"/>
                  </a:lnTo>
                  <a:lnTo>
                    <a:pt x="2359" y="815"/>
                  </a:lnTo>
                  <a:lnTo>
                    <a:pt x="106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480;p32">
              <a:extLst>
                <a:ext uri="{FF2B5EF4-FFF2-40B4-BE49-F238E27FC236}">
                  <a16:creationId xmlns:a16="http://schemas.microsoft.com/office/drawing/2014/main" id="{C1AAF41D-8594-FC2A-1D15-AD4D5A51280A}"/>
                </a:ext>
              </a:extLst>
            </p:cNvPr>
            <p:cNvSpPr/>
            <p:nvPr/>
          </p:nvSpPr>
          <p:spPr>
            <a:xfrm>
              <a:off x="7021588" y="2890448"/>
              <a:ext cx="102475" cy="105300"/>
            </a:xfrm>
            <a:custGeom>
              <a:avLst/>
              <a:gdLst/>
              <a:ahLst/>
              <a:cxnLst/>
              <a:rect l="l" t="t" r="r" b="b"/>
              <a:pathLst>
                <a:path w="4099" h="4212" extrusionOk="0">
                  <a:moveTo>
                    <a:pt x="2471" y="1"/>
                  </a:moveTo>
                  <a:lnTo>
                    <a:pt x="1516" y="1180"/>
                  </a:lnTo>
                  <a:lnTo>
                    <a:pt x="0" y="1039"/>
                  </a:lnTo>
                  <a:lnTo>
                    <a:pt x="0" y="1039"/>
                  </a:lnTo>
                  <a:lnTo>
                    <a:pt x="814" y="2331"/>
                  </a:lnTo>
                  <a:lnTo>
                    <a:pt x="225" y="3622"/>
                  </a:lnTo>
                  <a:lnTo>
                    <a:pt x="1769" y="3285"/>
                  </a:lnTo>
                  <a:lnTo>
                    <a:pt x="2808" y="4212"/>
                  </a:lnTo>
                  <a:lnTo>
                    <a:pt x="2920" y="2808"/>
                  </a:lnTo>
                  <a:lnTo>
                    <a:pt x="4099" y="1994"/>
                  </a:lnTo>
                  <a:lnTo>
                    <a:pt x="2808" y="1404"/>
                  </a:lnTo>
                  <a:lnTo>
                    <a:pt x="247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481;p32">
              <a:extLst>
                <a:ext uri="{FF2B5EF4-FFF2-40B4-BE49-F238E27FC236}">
                  <a16:creationId xmlns:a16="http://schemas.microsoft.com/office/drawing/2014/main" id="{1FA8F0C8-428D-B1A7-D133-A974FE1D1404}"/>
                </a:ext>
              </a:extLst>
            </p:cNvPr>
            <p:cNvSpPr/>
            <p:nvPr/>
          </p:nvSpPr>
          <p:spPr>
            <a:xfrm>
              <a:off x="7211788" y="2086098"/>
              <a:ext cx="102500" cy="105325"/>
            </a:xfrm>
            <a:custGeom>
              <a:avLst/>
              <a:gdLst/>
              <a:ahLst/>
              <a:cxnLst/>
              <a:rect l="l" t="t" r="r" b="b"/>
              <a:pathLst>
                <a:path w="4100" h="4213" extrusionOk="0">
                  <a:moveTo>
                    <a:pt x="2443" y="1"/>
                  </a:moveTo>
                  <a:lnTo>
                    <a:pt x="1516" y="1180"/>
                  </a:lnTo>
                  <a:lnTo>
                    <a:pt x="0" y="927"/>
                  </a:lnTo>
                  <a:lnTo>
                    <a:pt x="702" y="2219"/>
                  </a:lnTo>
                  <a:lnTo>
                    <a:pt x="113" y="3510"/>
                  </a:lnTo>
                  <a:lnTo>
                    <a:pt x="1516" y="3286"/>
                  </a:lnTo>
                  <a:lnTo>
                    <a:pt x="2695" y="4212"/>
                  </a:lnTo>
                  <a:lnTo>
                    <a:pt x="2808" y="2808"/>
                  </a:lnTo>
                  <a:lnTo>
                    <a:pt x="4099" y="2106"/>
                  </a:lnTo>
                  <a:lnTo>
                    <a:pt x="2695" y="1517"/>
                  </a:lnTo>
                  <a:lnTo>
                    <a:pt x="24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482;p32">
              <a:extLst>
                <a:ext uri="{FF2B5EF4-FFF2-40B4-BE49-F238E27FC236}">
                  <a16:creationId xmlns:a16="http://schemas.microsoft.com/office/drawing/2014/main" id="{B0C9011D-39EC-2F1C-DA21-FC31F548DB41}"/>
                </a:ext>
              </a:extLst>
            </p:cNvPr>
            <p:cNvSpPr/>
            <p:nvPr/>
          </p:nvSpPr>
          <p:spPr>
            <a:xfrm>
              <a:off x="6436913" y="3063098"/>
              <a:ext cx="46350" cy="49875"/>
            </a:xfrm>
            <a:custGeom>
              <a:avLst/>
              <a:gdLst/>
              <a:ahLst/>
              <a:cxnLst/>
              <a:rect l="l" t="t" r="r" b="b"/>
              <a:pathLst>
                <a:path w="1854" h="1995" extrusionOk="0">
                  <a:moveTo>
                    <a:pt x="1040" y="1"/>
                  </a:moveTo>
                  <a:lnTo>
                    <a:pt x="590" y="591"/>
                  </a:lnTo>
                  <a:lnTo>
                    <a:pt x="1" y="591"/>
                  </a:lnTo>
                  <a:lnTo>
                    <a:pt x="338" y="1040"/>
                  </a:lnTo>
                  <a:lnTo>
                    <a:pt x="113" y="1742"/>
                  </a:lnTo>
                  <a:lnTo>
                    <a:pt x="703" y="1517"/>
                  </a:lnTo>
                  <a:lnTo>
                    <a:pt x="1292" y="1994"/>
                  </a:lnTo>
                  <a:lnTo>
                    <a:pt x="1292" y="1292"/>
                  </a:lnTo>
                  <a:lnTo>
                    <a:pt x="1854" y="927"/>
                  </a:lnTo>
                  <a:lnTo>
                    <a:pt x="1152" y="703"/>
                  </a:lnTo>
                  <a:lnTo>
                    <a:pt x="1040"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483;p32">
              <a:extLst>
                <a:ext uri="{FF2B5EF4-FFF2-40B4-BE49-F238E27FC236}">
                  <a16:creationId xmlns:a16="http://schemas.microsoft.com/office/drawing/2014/main" id="{5F2F554F-B04D-B8B5-9C35-20F1AE77A728}"/>
                </a:ext>
              </a:extLst>
            </p:cNvPr>
            <p:cNvSpPr/>
            <p:nvPr/>
          </p:nvSpPr>
          <p:spPr>
            <a:xfrm>
              <a:off x="7059488" y="2568998"/>
              <a:ext cx="47050" cy="46350"/>
            </a:xfrm>
            <a:custGeom>
              <a:avLst/>
              <a:gdLst/>
              <a:ahLst/>
              <a:cxnLst/>
              <a:rect l="l" t="t" r="r" b="b"/>
              <a:pathLst>
                <a:path w="1882" h="1854" extrusionOk="0">
                  <a:moveTo>
                    <a:pt x="1292" y="0"/>
                  </a:moveTo>
                  <a:lnTo>
                    <a:pt x="814" y="337"/>
                  </a:lnTo>
                  <a:lnTo>
                    <a:pt x="112" y="225"/>
                  </a:lnTo>
                  <a:lnTo>
                    <a:pt x="112" y="225"/>
                  </a:lnTo>
                  <a:lnTo>
                    <a:pt x="365" y="814"/>
                  </a:lnTo>
                  <a:lnTo>
                    <a:pt x="0" y="1404"/>
                  </a:lnTo>
                  <a:lnTo>
                    <a:pt x="702" y="1264"/>
                  </a:lnTo>
                  <a:lnTo>
                    <a:pt x="1179" y="1853"/>
                  </a:lnTo>
                  <a:lnTo>
                    <a:pt x="1292" y="1151"/>
                  </a:lnTo>
                  <a:lnTo>
                    <a:pt x="1881" y="927"/>
                  </a:lnTo>
                  <a:lnTo>
                    <a:pt x="1292" y="562"/>
                  </a:lnTo>
                  <a:lnTo>
                    <a:pt x="1292"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484;p32">
              <a:extLst>
                <a:ext uri="{FF2B5EF4-FFF2-40B4-BE49-F238E27FC236}">
                  <a16:creationId xmlns:a16="http://schemas.microsoft.com/office/drawing/2014/main" id="{EFD5013B-4CAE-E9FA-13F3-598E304D65E5}"/>
                </a:ext>
              </a:extLst>
            </p:cNvPr>
            <p:cNvSpPr/>
            <p:nvPr/>
          </p:nvSpPr>
          <p:spPr>
            <a:xfrm>
              <a:off x="6665038" y="2010298"/>
              <a:ext cx="46350" cy="46350"/>
            </a:xfrm>
            <a:custGeom>
              <a:avLst/>
              <a:gdLst/>
              <a:ahLst/>
              <a:cxnLst/>
              <a:rect l="l" t="t" r="r" b="b"/>
              <a:pathLst>
                <a:path w="1854" h="1854" extrusionOk="0">
                  <a:moveTo>
                    <a:pt x="814" y="1"/>
                  </a:moveTo>
                  <a:lnTo>
                    <a:pt x="702" y="590"/>
                  </a:lnTo>
                  <a:lnTo>
                    <a:pt x="0" y="815"/>
                  </a:lnTo>
                  <a:lnTo>
                    <a:pt x="590" y="1152"/>
                  </a:lnTo>
                  <a:lnTo>
                    <a:pt x="702" y="1854"/>
                  </a:lnTo>
                  <a:lnTo>
                    <a:pt x="1151" y="1405"/>
                  </a:lnTo>
                  <a:lnTo>
                    <a:pt x="1741" y="1629"/>
                  </a:lnTo>
                  <a:lnTo>
                    <a:pt x="1516" y="927"/>
                  </a:lnTo>
                  <a:lnTo>
                    <a:pt x="1853" y="450"/>
                  </a:lnTo>
                  <a:lnTo>
                    <a:pt x="1292" y="450"/>
                  </a:lnTo>
                  <a:lnTo>
                    <a:pt x="814"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485;p32">
              <a:extLst>
                <a:ext uri="{FF2B5EF4-FFF2-40B4-BE49-F238E27FC236}">
                  <a16:creationId xmlns:a16="http://schemas.microsoft.com/office/drawing/2014/main" id="{D06E54D3-E08F-FC80-7CC0-629923831F51}"/>
                </a:ext>
              </a:extLst>
            </p:cNvPr>
            <p:cNvSpPr/>
            <p:nvPr/>
          </p:nvSpPr>
          <p:spPr>
            <a:xfrm>
              <a:off x="6059313" y="1942923"/>
              <a:ext cx="47050" cy="49850"/>
            </a:xfrm>
            <a:custGeom>
              <a:avLst/>
              <a:gdLst/>
              <a:ahLst/>
              <a:cxnLst/>
              <a:rect l="l" t="t" r="r" b="b"/>
              <a:pathLst>
                <a:path w="1882" h="1994" extrusionOk="0">
                  <a:moveTo>
                    <a:pt x="1292" y="1"/>
                  </a:moveTo>
                  <a:lnTo>
                    <a:pt x="815" y="478"/>
                  </a:lnTo>
                  <a:lnTo>
                    <a:pt x="113" y="338"/>
                  </a:lnTo>
                  <a:lnTo>
                    <a:pt x="113" y="338"/>
                  </a:lnTo>
                  <a:lnTo>
                    <a:pt x="366" y="927"/>
                  </a:lnTo>
                  <a:lnTo>
                    <a:pt x="1" y="1517"/>
                  </a:lnTo>
                  <a:lnTo>
                    <a:pt x="702" y="1404"/>
                  </a:lnTo>
                  <a:lnTo>
                    <a:pt x="1180" y="1994"/>
                  </a:lnTo>
                  <a:lnTo>
                    <a:pt x="1292" y="1292"/>
                  </a:lnTo>
                  <a:lnTo>
                    <a:pt x="1882" y="1039"/>
                  </a:lnTo>
                  <a:lnTo>
                    <a:pt x="1292" y="703"/>
                  </a:lnTo>
                  <a:lnTo>
                    <a:pt x="12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486;p32">
              <a:extLst>
                <a:ext uri="{FF2B5EF4-FFF2-40B4-BE49-F238E27FC236}">
                  <a16:creationId xmlns:a16="http://schemas.microsoft.com/office/drawing/2014/main" id="{E394EBD8-8912-3CAE-9104-9E6DC445099D}"/>
                </a:ext>
              </a:extLst>
            </p:cNvPr>
            <p:cNvSpPr/>
            <p:nvPr/>
          </p:nvSpPr>
          <p:spPr>
            <a:xfrm>
              <a:off x="6015788" y="2720598"/>
              <a:ext cx="40750" cy="37925"/>
            </a:xfrm>
            <a:custGeom>
              <a:avLst/>
              <a:gdLst/>
              <a:ahLst/>
              <a:cxnLst/>
              <a:rect l="l" t="t" r="r" b="b"/>
              <a:pathLst>
                <a:path w="1630" h="1517" extrusionOk="0">
                  <a:moveTo>
                    <a:pt x="1292" y="0"/>
                  </a:moveTo>
                  <a:lnTo>
                    <a:pt x="815" y="365"/>
                  </a:lnTo>
                  <a:lnTo>
                    <a:pt x="338" y="113"/>
                  </a:lnTo>
                  <a:lnTo>
                    <a:pt x="450" y="590"/>
                  </a:lnTo>
                  <a:lnTo>
                    <a:pt x="1" y="955"/>
                  </a:lnTo>
                  <a:lnTo>
                    <a:pt x="591" y="1067"/>
                  </a:lnTo>
                  <a:lnTo>
                    <a:pt x="815" y="1517"/>
                  </a:lnTo>
                  <a:lnTo>
                    <a:pt x="1040" y="1067"/>
                  </a:lnTo>
                  <a:lnTo>
                    <a:pt x="1629" y="955"/>
                  </a:lnTo>
                  <a:lnTo>
                    <a:pt x="1152" y="590"/>
                  </a:lnTo>
                  <a:lnTo>
                    <a:pt x="1292"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487;p32">
              <a:extLst>
                <a:ext uri="{FF2B5EF4-FFF2-40B4-BE49-F238E27FC236}">
                  <a16:creationId xmlns:a16="http://schemas.microsoft.com/office/drawing/2014/main" id="{77C1E4EA-56FA-C10E-45CA-E66406291745}"/>
                </a:ext>
              </a:extLst>
            </p:cNvPr>
            <p:cNvSpPr/>
            <p:nvPr/>
          </p:nvSpPr>
          <p:spPr>
            <a:xfrm>
              <a:off x="6319713" y="3260998"/>
              <a:ext cx="26700" cy="23925"/>
            </a:xfrm>
            <a:custGeom>
              <a:avLst/>
              <a:gdLst/>
              <a:ahLst/>
              <a:cxnLst/>
              <a:rect l="l" t="t" r="r" b="b"/>
              <a:pathLst>
                <a:path w="1068" h="957" extrusionOk="0">
                  <a:moveTo>
                    <a:pt x="611" y="0"/>
                  </a:moveTo>
                  <a:cubicBezTo>
                    <a:pt x="564" y="0"/>
                    <a:pt x="518" y="10"/>
                    <a:pt x="478" y="30"/>
                  </a:cubicBezTo>
                  <a:cubicBezTo>
                    <a:pt x="225" y="30"/>
                    <a:pt x="0" y="255"/>
                    <a:pt x="113" y="620"/>
                  </a:cubicBezTo>
                  <a:cubicBezTo>
                    <a:pt x="113" y="844"/>
                    <a:pt x="365" y="957"/>
                    <a:pt x="702" y="957"/>
                  </a:cubicBezTo>
                  <a:cubicBezTo>
                    <a:pt x="927" y="844"/>
                    <a:pt x="1067" y="620"/>
                    <a:pt x="1067" y="395"/>
                  </a:cubicBezTo>
                  <a:cubicBezTo>
                    <a:pt x="1067" y="188"/>
                    <a:pt x="823" y="0"/>
                    <a:pt x="61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488;p32">
              <a:extLst>
                <a:ext uri="{FF2B5EF4-FFF2-40B4-BE49-F238E27FC236}">
                  <a16:creationId xmlns:a16="http://schemas.microsoft.com/office/drawing/2014/main" id="{119A4063-615F-E39C-90B2-E249A36E69FC}"/>
                </a:ext>
              </a:extLst>
            </p:cNvPr>
            <p:cNvSpPr/>
            <p:nvPr/>
          </p:nvSpPr>
          <p:spPr>
            <a:xfrm>
              <a:off x="6542213" y="2431423"/>
              <a:ext cx="25975" cy="26000"/>
            </a:xfrm>
            <a:custGeom>
              <a:avLst/>
              <a:gdLst/>
              <a:ahLst/>
              <a:cxnLst/>
              <a:rect l="l" t="t" r="r" b="b"/>
              <a:pathLst>
                <a:path w="1039" h="1040" extrusionOk="0">
                  <a:moveTo>
                    <a:pt x="449" y="1"/>
                  </a:moveTo>
                  <a:cubicBezTo>
                    <a:pt x="225" y="113"/>
                    <a:pt x="0" y="338"/>
                    <a:pt x="112" y="590"/>
                  </a:cubicBezTo>
                  <a:cubicBezTo>
                    <a:pt x="112" y="815"/>
                    <a:pt x="337" y="1039"/>
                    <a:pt x="702" y="1039"/>
                  </a:cubicBezTo>
                  <a:cubicBezTo>
                    <a:pt x="926" y="927"/>
                    <a:pt x="1039" y="703"/>
                    <a:pt x="1039" y="450"/>
                  </a:cubicBezTo>
                  <a:cubicBezTo>
                    <a:pt x="926" y="113"/>
                    <a:pt x="702" y="1"/>
                    <a:pt x="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489;p32">
              <a:extLst>
                <a:ext uri="{FF2B5EF4-FFF2-40B4-BE49-F238E27FC236}">
                  <a16:creationId xmlns:a16="http://schemas.microsoft.com/office/drawing/2014/main" id="{6BCA0110-55D9-EF63-03B6-75823D331170}"/>
                </a:ext>
              </a:extLst>
            </p:cNvPr>
            <p:cNvSpPr/>
            <p:nvPr/>
          </p:nvSpPr>
          <p:spPr>
            <a:xfrm>
              <a:off x="7094563" y="2094223"/>
              <a:ext cx="29500" cy="24200"/>
            </a:xfrm>
            <a:custGeom>
              <a:avLst/>
              <a:gdLst/>
              <a:ahLst/>
              <a:cxnLst/>
              <a:rect l="l" t="t" r="r" b="b"/>
              <a:pathLst>
                <a:path w="1180" h="968" extrusionOk="0">
                  <a:moveTo>
                    <a:pt x="626" y="0"/>
                  </a:moveTo>
                  <a:cubicBezTo>
                    <a:pt x="574" y="0"/>
                    <a:pt x="523" y="13"/>
                    <a:pt x="478" y="41"/>
                  </a:cubicBezTo>
                  <a:cubicBezTo>
                    <a:pt x="253" y="41"/>
                    <a:pt x="1" y="265"/>
                    <a:pt x="113" y="602"/>
                  </a:cubicBezTo>
                  <a:cubicBezTo>
                    <a:pt x="113" y="855"/>
                    <a:pt x="478" y="967"/>
                    <a:pt x="703" y="967"/>
                  </a:cubicBezTo>
                  <a:cubicBezTo>
                    <a:pt x="955" y="855"/>
                    <a:pt x="1180" y="602"/>
                    <a:pt x="1068" y="378"/>
                  </a:cubicBezTo>
                  <a:cubicBezTo>
                    <a:pt x="1068" y="198"/>
                    <a:pt x="834" y="0"/>
                    <a:pt x="62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490;p32">
              <a:extLst>
                <a:ext uri="{FF2B5EF4-FFF2-40B4-BE49-F238E27FC236}">
                  <a16:creationId xmlns:a16="http://schemas.microsoft.com/office/drawing/2014/main" id="{E642DFF6-9E4E-A5B8-B43E-E913CF348BE0}"/>
                </a:ext>
              </a:extLst>
            </p:cNvPr>
            <p:cNvSpPr/>
            <p:nvPr/>
          </p:nvSpPr>
          <p:spPr>
            <a:xfrm>
              <a:off x="6577288" y="3311573"/>
              <a:ext cx="14775" cy="11950"/>
            </a:xfrm>
            <a:custGeom>
              <a:avLst/>
              <a:gdLst/>
              <a:ahLst/>
              <a:cxnLst/>
              <a:rect l="l" t="t" r="r" b="b"/>
              <a:pathLst>
                <a:path w="591" h="478" extrusionOk="0">
                  <a:moveTo>
                    <a:pt x="225" y="0"/>
                  </a:moveTo>
                  <a:cubicBezTo>
                    <a:pt x="113" y="0"/>
                    <a:pt x="1" y="113"/>
                    <a:pt x="1" y="225"/>
                  </a:cubicBezTo>
                  <a:cubicBezTo>
                    <a:pt x="113" y="478"/>
                    <a:pt x="225" y="478"/>
                    <a:pt x="338" y="478"/>
                  </a:cubicBezTo>
                  <a:cubicBezTo>
                    <a:pt x="450" y="478"/>
                    <a:pt x="590" y="337"/>
                    <a:pt x="590" y="225"/>
                  </a:cubicBezTo>
                  <a:cubicBezTo>
                    <a:pt x="450" y="113"/>
                    <a:pt x="338"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493;p32">
              <a:extLst>
                <a:ext uri="{FF2B5EF4-FFF2-40B4-BE49-F238E27FC236}">
                  <a16:creationId xmlns:a16="http://schemas.microsoft.com/office/drawing/2014/main" id="{27D19ECC-C266-0665-35EC-D5478B9D0CC8}"/>
                </a:ext>
              </a:extLst>
            </p:cNvPr>
            <p:cNvSpPr/>
            <p:nvPr/>
          </p:nvSpPr>
          <p:spPr>
            <a:xfrm>
              <a:off x="5881038" y="1682523"/>
              <a:ext cx="210600" cy="140400"/>
            </a:xfrm>
            <a:custGeom>
              <a:avLst/>
              <a:gdLst/>
              <a:ahLst/>
              <a:cxnLst/>
              <a:rect l="l" t="t" r="r" b="b"/>
              <a:pathLst>
                <a:path w="8424" h="5616" extrusionOk="0">
                  <a:moveTo>
                    <a:pt x="7609" y="2331"/>
                  </a:moveTo>
                  <a:cubicBezTo>
                    <a:pt x="7609" y="2471"/>
                    <a:pt x="7497" y="2696"/>
                    <a:pt x="7384" y="2808"/>
                  </a:cubicBezTo>
                  <a:cubicBezTo>
                    <a:pt x="7721" y="2696"/>
                    <a:pt x="7946" y="2584"/>
                    <a:pt x="8198" y="2471"/>
                  </a:cubicBezTo>
                  <a:lnTo>
                    <a:pt x="8198" y="2471"/>
                  </a:lnTo>
                  <a:cubicBezTo>
                    <a:pt x="8198" y="2584"/>
                    <a:pt x="8086" y="2696"/>
                    <a:pt x="8086" y="2808"/>
                  </a:cubicBezTo>
                  <a:cubicBezTo>
                    <a:pt x="8198" y="2584"/>
                    <a:pt x="8311" y="2471"/>
                    <a:pt x="8423" y="2331"/>
                  </a:cubicBezTo>
                  <a:cubicBezTo>
                    <a:pt x="8311" y="2331"/>
                    <a:pt x="8198" y="2331"/>
                    <a:pt x="8086" y="2471"/>
                  </a:cubicBezTo>
                  <a:lnTo>
                    <a:pt x="7721" y="2471"/>
                  </a:lnTo>
                  <a:lnTo>
                    <a:pt x="7609" y="2331"/>
                  </a:lnTo>
                  <a:close/>
                  <a:moveTo>
                    <a:pt x="6317" y="1"/>
                  </a:moveTo>
                  <a:lnTo>
                    <a:pt x="6317" y="1"/>
                  </a:lnTo>
                  <a:cubicBezTo>
                    <a:pt x="5840" y="226"/>
                    <a:pt x="5503" y="590"/>
                    <a:pt x="5138" y="1068"/>
                  </a:cubicBezTo>
                  <a:cubicBezTo>
                    <a:pt x="4914" y="1180"/>
                    <a:pt x="4801" y="1405"/>
                    <a:pt x="4577" y="1629"/>
                  </a:cubicBezTo>
                  <a:cubicBezTo>
                    <a:pt x="4100" y="1994"/>
                    <a:pt x="3622" y="2471"/>
                    <a:pt x="3033" y="2921"/>
                  </a:cubicBezTo>
                  <a:cubicBezTo>
                    <a:pt x="2106" y="3875"/>
                    <a:pt x="1067" y="4689"/>
                    <a:pt x="1" y="5616"/>
                  </a:cubicBezTo>
                  <a:lnTo>
                    <a:pt x="3875" y="4802"/>
                  </a:lnTo>
                  <a:cubicBezTo>
                    <a:pt x="4100" y="4689"/>
                    <a:pt x="4324" y="4437"/>
                    <a:pt x="4436" y="4324"/>
                  </a:cubicBezTo>
                  <a:cubicBezTo>
                    <a:pt x="5026" y="3875"/>
                    <a:pt x="5503" y="3398"/>
                    <a:pt x="5981" y="3033"/>
                  </a:cubicBezTo>
                  <a:cubicBezTo>
                    <a:pt x="6205" y="2808"/>
                    <a:pt x="6317" y="2584"/>
                    <a:pt x="6542" y="2471"/>
                  </a:cubicBezTo>
                  <a:cubicBezTo>
                    <a:pt x="6907" y="2107"/>
                    <a:pt x="7244" y="1770"/>
                    <a:pt x="7609" y="1517"/>
                  </a:cubicBezTo>
                  <a:cubicBezTo>
                    <a:pt x="7721" y="1292"/>
                    <a:pt x="7946" y="1068"/>
                    <a:pt x="8086" y="815"/>
                  </a:cubicBezTo>
                  <a:lnTo>
                    <a:pt x="8086" y="815"/>
                  </a:lnTo>
                  <a:cubicBezTo>
                    <a:pt x="7833" y="1068"/>
                    <a:pt x="7609" y="1180"/>
                    <a:pt x="7384" y="1292"/>
                  </a:cubicBezTo>
                  <a:cubicBezTo>
                    <a:pt x="7244" y="1292"/>
                    <a:pt x="6682" y="1405"/>
                    <a:pt x="6682" y="1405"/>
                  </a:cubicBezTo>
                  <a:cubicBezTo>
                    <a:pt x="6682" y="1292"/>
                    <a:pt x="6795" y="1180"/>
                    <a:pt x="6795" y="1068"/>
                  </a:cubicBezTo>
                  <a:lnTo>
                    <a:pt x="6795" y="1068"/>
                  </a:lnTo>
                  <a:cubicBezTo>
                    <a:pt x="6542" y="1180"/>
                    <a:pt x="6317" y="1292"/>
                    <a:pt x="5981" y="1405"/>
                  </a:cubicBezTo>
                  <a:cubicBezTo>
                    <a:pt x="6205" y="1068"/>
                    <a:pt x="6430" y="590"/>
                    <a:pt x="6317" y="1"/>
                  </a:cubicBezTo>
                  <a:close/>
                </a:path>
              </a:pathLst>
            </a:custGeom>
            <a:solidFill>
              <a:srgbClr val="DCDCDC"/>
            </a:solidFill>
            <a:ln w="9525" cap="flat" cmpd="sng">
              <a:solidFill>
                <a:srgbClr val="DCDC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494;p32">
              <a:extLst>
                <a:ext uri="{FF2B5EF4-FFF2-40B4-BE49-F238E27FC236}">
                  <a16:creationId xmlns:a16="http://schemas.microsoft.com/office/drawing/2014/main" id="{D5B89148-735D-B3A1-7B8B-2A8A302533F6}"/>
                </a:ext>
              </a:extLst>
            </p:cNvPr>
            <p:cNvSpPr/>
            <p:nvPr/>
          </p:nvSpPr>
          <p:spPr>
            <a:xfrm>
              <a:off x="5977888" y="1720423"/>
              <a:ext cx="113750" cy="82150"/>
            </a:xfrm>
            <a:custGeom>
              <a:avLst/>
              <a:gdLst/>
              <a:ahLst/>
              <a:cxnLst/>
              <a:rect l="l" t="t" r="r" b="b"/>
              <a:pathLst>
                <a:path w="4550" h="3286" extrusionOk="0">
                  <a:moveTo>
                    <a:pt x="4549" y="1994"/>
                  </a:moveTo>
                  <a:lnTo>
                    <a:pt x="4549" y="1994"/>
                  </a:lnTo>
                  <a:cubicBezTo>
                    <a:pt x="4543" y="2001"/>
                    <a:pt x="4536" y="2007"/>
                    <a:pt x="4530" y="2014"/>
                  </a:cubicBezTo>
                  <a:lnTo>
                    <a:pt x="4530" y="2014"/>
                  </a:lnTo>
                  <a:cubicBezTo>
                    <a:pt x="4537" y="2008"/>
                    <a:pt x="4543" y="2001"/>
                    <a:pt x="4549" y="1994"/>
                  </a:cubicBezTo>
                  <a:close/>
                  <a:moveTo>
                    <a:pt x="3735" y="1"/>
                  </a:moveTo>
                  <a:lnTo>
                    <a:pt x="3735" y="1"/>
                  </a:lnTo>
                  <a:cubicBezTo>
                    <a:pt x="3370" y="254"/>
                    <a:pt x="3033" y="591"/>
                    <a:pt x="2668" y="955"/>
                  </a:cubicBezTo>
                  <a:cubicBezTo>
                    <a:pt x="2443" y="1068"/>
                    <a:pt x="2331" y="1292"/>
                    <a:pt x="2107" y="1517"/>
                  </a:cubicBezTo>
                  <a:cubicBezTo>
                    <a:pt x="1629" y="1882"/>
                    <a:pt x="1152" y="2359"/>
                    <a:pt x="562" y="2808"/>
                  </a:cubicBezTo>
                  <a:cubicBezTo>
                    <a:pt x="450" y="2921"/>
                    <a:pt x="226" y="3173"/>
                    <a:pt x="1" y="3286"/>
                  </a:cubicBezTo>
                  <a:lnTo>
                    <a:pt x="4212" y="2472"/>
                  </a:lnTo>
                  <a:cubicBezTo>
                    <a:pt x="4318" y="2366"/>
                    <a:pt x="4424" y="2134"/>
                    <a:pt x="4530" y="2014"/>
                  </a:cubicBezTo>
                  <a:lnTo>
                    <a:pt x="4530" y="2014"/>
                  </a:lnTo>
                  <a:cubicBezTo>
                    <a:pt x="4194" y="2367"/>
                    <a:pt x="3724" y="2584"/>
                    <a:pt x="3145" y="2584"/>
                  </a:cubicBezTo>
                  <a:cubicBezTo>
                    <a:pt x="3510" y="2107"/>
                    <a:pt x="3847" y="1770"/>
                    <a:pt x="4212" y="1292"/>
                  </a:cubicBezTo>
                  <a:cubicBezTo>
                    <a:pt x="4212" y="1180"/>
                    <a:pt x="4324" y="1068"/>
                    <a:pt x="4324" y="955"/>
                  </a:cubicBezTo>
                  <a:lnTo>
                    <a:pt x="4324" y="955"/>
                  </a:lnTo>
                  <a:cubicBezTo>
                    <a:pt x="4072" y="1068"/>
                    <a:pt x="3847" y="1180"/>
                    <a:pt x="3510" y="1292"/>
                  </a:cubicBezTo>
                  <a:cubicBezTo>
                    <a:pt x="3623" y="1180"/>
                    <a:pt x="3735" y="955"/>
                    <a:pt x="3735" y="815"/>
                  </a:cubicBezTo>
                  <a:lnTo>
                    <a:pt x="3735" y="703"/>
                  </a:lnTo>
                  <a:lnTo>
                    <a:pt x="3370" y="703"/>
                  </a:lnTo>
                  <a:cubicBezTo>
                    <a:pt x="3510" y="478"/>
                    <a:pt x="3623" y="254"/>
                    <a:pt x="3735"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495;p32">
              <a:extLst>
                <a:ext uri="{FF2B5EF4-FFF2-40B4-BE49-F238E27FC236}">
                  <a16:creationId xmlns:a16="http://schemas.microsoft.com/office/drawing/2014/main" id="{2D2E06A5-653A-6BBB-732E-8CFC27AF54AF}"/>
                </a:ext>
              </a:extLst>
            </p:cNvPr>
            <p:cNvSpPr/>
            <p:nvPr/>
          </p:nvSpPr>
          <p:spPr>
            <a:xfrm>
              <a:off x="5743463" y="1779398"/>
              <a:ext cx="421150" cy="347450"/>
            </a:xfrm>
            <a:custGeom>
              <a:avLst/>
              <a:gdLst/>
              <a:ahLst/>
              <a:cxnLst/>
              <a:rect l="l" t="t" r="r" b="b"/>
              <a:pathLst>
                <a:path w="16846" h="13898" extrusionOk="0">
                  <a:moveTo>
                    <a:pt x="15330" y="0"/>
                  </a:moveTo>
                  <a:lnTo>
                    <a:pt x="15330" y="0"/>
                  </a:lnTo>
                  <a:cubicBezTo>
                    <a:pt x="14740" y="225"/>
                    <a:pt x="14291" y="449"/>
                    <a:pt x="13701" y="702"/>
                  </a:cubicBezTo>
                  <a:cubicBezTo>
                    <a:pt x="13589" y="814"/>
                    <a:pt x="13336" y="927"/>
                    <a:pt x="13112" y="927"/>
                  </a:cubicBezTo>
                  <a:cubicBezTo>
                    <a:pt x="13112" y="927"/>
                    <a:pt x="13000" y="927"/>
                    <a:pt x="13000" y="814"/>
                  </a:cubicBezTo>
                  <a:cubicBezTo>
                    <a:pt x="13112" y="562"/>
                    <a:pt x="13336" y="337"/>
                    <a:pt x="13589" y="113"/>
                  </a:cubicBezTo>
                  <a:lnTo>
                    <a:pt x="13589" y="113"/>
                  </a:lnTo>
                  <a:lnTo>
                    <a:pt x="9378" y="927"/>
                  </a:lnTo>
                  <a:lnTo>
                    <a:pt x="5504" y="1741"/>
                  </a:lnTo>
                  <a:cubicBezTo>
                    <a:pt x="5279" y="1853"/>
                    <a:pt x="5167" y="2106"/>
                    <a:pt x="4914" y="2218"/>
                  </a:cubicBezTo>
                  <a:cubicBezTo>
                    <a:pt x="3286" y="3622"/>
                    <a:pt x="1657" y="5138"/>
                    <a:pt x="1" y="6542"/>
                  </a:cubicBezTo>
                  <a:lnTo>
                    <a:pt x="366" y="8760"/>
                  </a:lnTo>
                  <a:lnTo>
                    <a:pt x="1405" y="13897"/>
                  </a:lnTo>
                  <a:cubicBezTo>
                    <a:pt x="1770" y="13673"/>
                    <a:pt x="2107" y="13336"/>
                    <a:pt x="2472" y="12971"/>
                  </a:cubicBezTo>
                  <a:lnTo>
                    <a:pt x="4577" y="11230"/>
                  </a:lnTo>
                  <a:lnTo>
                    <a:pt x="3398" y="5475"/>
                  </a:lnTo>
                  <a:lnTo>
                    <a:pt x="13589" y="3510"/>
                  </a:lnTo>
                  <a:cubicBezTo>
                    <a:pt x="13701" y="3369"/>
                    <a:pt x="13814" y="3257"/>
                    <a:pt x="13926" y="3145"/>
                  </a:cubicBezTo>
                  <a:cubicBezTo>
                    <a:pt x="14403" y="2667"/>
                    <a:pt x="14740" y="2106"/>
                    <a:pt x="15330" y="1629"/>
                  </a:cubicBezTo>
                  <a:cubicBezTo>
                    <a:pt x="15695" y="1404"/>
                    <a:pt x="16397" y="562"/>
                    <a:pt x="16846" y="562"/>
                  </a:cubicBezTo>
                  <a:cubicBezTo>
                    <a:pt x="16144" y="562"/>
                    <a:pt x="15695" y="814"/>
                    <a:pt x="14993" y="1039"/>
                  </a:cubicBezTo>
                  <a:cubicBezTo>
                    <a:pt x="15105" y="927"/>
                    <a:pt x="15217" y="562"/>
                    <a:pt x="15330" y="562"/>
                  </a:cubicBezTo>
                  <a:lnTo>
                    <a:pt x="14993" y="562"/>
                  </a:lnTo>
                  <a:cubicBezTo>
                    <a:pt x="14853" y="337"/>
                    <a:pt x="15330" y="225"/>
                    <a:pt x="15330" y="0"/>
                  </a:cubicBezTo>
                  <a:close/>
                </a:path>
              </a:pathLst>
            </a:custGeom>
            <a:solidFill>
              <a:srgbClr val="DCDCDC"/>
            </a:solidFill>
            <a:ln w="9525" cap="flat" cmpd="sng">
              <a:solidFill>
                <a:srgbClr val="DCDC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496;p32">
              <a:extLst>
                <a:ext uri="{FF2B5EF4-FFF2-40B4-BE49-F238E27FC236}">
                  <a16:creationId xmlns:a16="http://schemas.microsoft.com/office/drawing/2014/main" id="{1824450D-F6B2-B30C-792A-CFFD6B9DC606}"/>
                </a:ext>
              </a:extLst>
            </p:cNvPr>
            <p:cNvSpPr/>
            <p:nvPr/>
          </p:nvSpPr>
          <p:spPr>
            <a:xfrm>
              <a:off x="5828413" y="1867123"/>
              <a:ext cx="254800" cy="193050"/>
            </a:xfrm>
            <a:custGeom>
              <a:avLst/>
              <a:gdLst/>
              <a:ahLst/>
              <a:cxnLst/>
              <a:rect l="l" t="t" r="r" b="b"/>
              <a:pathLst>
                <a:path w="10192" h="7722" extrusionOk="0">
                  <a:moveTo>
                    <a:pt x="10191" y="1"/>
                  </a:moveTo>
                  <a:lnTo>
                    <a:pt x="0" y="1966"/>
                  </a:lnTo>
                  <a:lnTo>
                    <a:pt x="1179" y="7721"/>
                  </a:lnTo>
                  <a:cubicBezTo>
                    <a:pt x="1628" y="7244"/>
                    <a:pt x="2218" y="6767"/>
                    <a:pt x="2808" y="6317"/>
                  </a:cubicBezTo>
                  <a:cubicBezTo>
                    <a:pt x="4436" y="4914"/>
                    <a:pt x="6205" y="3370"/>
                    <a:pt x="7833" y="1966"/>
                  </a:cubicBezTo>
                  <a:cubicBezTo>
                    <a:pt x="8647" y="1264"/>
                    <a:pt x="9349" y="702"/>
                    <a:pt x="10191" y="1"/>
                  </a:cubicBezTo>
                  <a:close/>
                </a:path>
              </a:pathLst>
            </a:custGeom>
            <a:solidFill>
              <a:srgbClr val="ACBEDC"/>
            </a:solidFill>
            <a:ln w="9525" cap="flat" cmpd="sng">
              <a:solidFill>
                <a:srgbClr val="ACBE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497;p32">
              <a:extLst>
                <a:ext uri="{FF2B5EF4-FFF2-40B4-BE49-F238E27FC236}">
                  <a16:creationId xmlns:a16="http://schemas.microsoft.com/office/drawing/2014/main" id="{C54A0560-F90E-BD76-E9F2-746BB49C5E86}"/>
                </a:ext>
              </a:extLst>
            </p:cNvPr>
            <p:cNvSpPr/>
            <p:nvPr/>
          </p:nvSpPr>
          <p:spPr>
            <a:xfrm>
              <a:off x="6978063" y="1445998"/>
              <a:ext cx="602225" cy="309550"/>
            </a:xfrm>
            <a:custGeom>
              <a:avLst/>
              <a:gdLst/>
              <a:ahLst/>
              <a:cxnLst/>
              <a:rect l="l" t="t" r="r" b="b"/>
              <a:pathLst>
                <a:path w="24089" h="12382" extrusionOk="0">
                  <a:moveTo>
                    <a:pt x="2555" y="1"/>
                  </a:moveTo>
                  <a:cubicBezTo>
                    <a:pt x="2920" y="562"/>
                    <a:pt x="3847" y="562"/>
                    <a:pt x="3959" y="1152"/>
                  </a:cubicBezTo>
                  <a:cubicBezTo>
                    <a:pt x="3622" y="1264"/>
                    <a:pt x="3145" y="1404"/>
                    <a:pt x="2808" y="1404"/>
                  </a:cubicBezTo>
                  <a:cubicBezTo>
                    <a:pt x="3032" y="1517"/>
                    <a:pt x="3145" y="1629"/>
                    <a:pt x="3145" y="1854"/>
                  </a:cubicBezTo>
                  <a:cubicBezTo>
                    <a:pt x="2668" y="1966"/>
                    <a:pt x="2218" y="1966"/>
                    <a:pt x="1741" y="1966"/>
                  </a:cubicBezTo>
                  <a:cubicBezTo>
                    <a:pt x="2218" y="2331"/>
                    <a:pt x="2555" y="2668"/>
                    <a:pt x="2808" y="3033"/>
                  </a:cubicBezTo>
                  <a:lnTo>
                    <a:pt x="225" y="3033"/>
                  </a:lnTo>
                  <a:cubicBezTo>
                    <a:pt x="815" y="3370"/>
                    <a:pt x="1404" y="3847"/>
                    <a:pt x="1853" y="4324"/>
                  </a:cubicBezTo>
                  <a:cubicBezTo>
                    <a:pt x="1629" y="4324"/>
                    <a:pt x="1404" y="4437"/>
                    <a:pt x="1151" y="4549"/>
                  </a:cubicBezTo>
                  <a:cubicBezTo>
                    <a:pt x="1404" y="4661"/>
                    <a:pt x="1629" y="4914"/>
                    <a:pt x="1629" y="5138"/>
                  </a:cubicBezTo>
                  <a:cubicBezTo>
                    <a:pt x="1151" y="5251"/>
                    <a:pt x="562" y="5251"/>
                    <a:pt x="0" y="5475"/>
                  </a:cubicBezTo>
                  <a:cubicBezTo>
                    <a:pt x="562" y="5728"/>
                    <a:pt x="1151" y="5953"/>
                    <a:pt x="1629" y="6318"/>
                  </a:cubicBezTo>
                  <a:lnTo>
                    <a:pt x="2668" y="6065"/>
                  </a:lnTo>
                  <a:cubicBezTo>
                    <a:pt x="2668" y="6065"/>
                    <a:pt x="2555" y="6065"/>
                    <a:pt x="2555" y="5953"/>
                  </a:cubicBezTo>
                  <a:cubicBezTo>
                    <a:pt x="2808" y="5840"/>
                    <a:pt x="3032" y="5728"/>
                    <a:pt x="3257" y="5728"/>
                  </a:cubicBezTo>
                  <a:cubicBezTo>
                    <a:pt x="2808" y="5251"/>
                    <a:pt x="2218" y="4773"/>
                    <a:pt x="1629" y="4437"/>
                  </a:cubicBezTo>
                  <a:lnTo>
                    <a:pt x="4212" y="4437"/>
                  </a:lnTo>
                  <a:cubicBezTo>
                    <a:pt x="3959" y="4072"/>
                    <a:pt x="3622" y="3735"/>
                    <a:pt x="3145" y="3370"/>
                  </a:cubicBezTo>
                  <a:cubicBezTo>
                    <a:pt x="3622" y="3370"/>
                    <a:pt x="4071" y="3370"/>
                    <a:pt x="4549" y="3257"/>
                  </a:cubicBezTo>
                  <a:cubicBezTo>
                    <a:pt x="4549" y="3033"/>
                    <a:pt x="4436" y="2920"/>
                    <a:pt x="4212" y="2808"/>
                  </a:cubicBezTo>
                  <a:cubicBezTo>
                    <a:pt x="4549" y="2808"/>
                    <a:pt x="5026" y="2668"/>
                    <a:pt x="5363" y="2556"/>
                  </a:cubicBezTo>
                  <a:cubicBezTo>
                    <a:pt x="5250" y="1966"/>
                    <a:pt x="4324" y="1966"/>
                    <a:pt x="3959" y="1404"/>
                  </a:cubicBezTo>
                  <a:lnTo>
                    <a:pt x="4071" y="1404"/>
                  </a:lnTo>
                  <a:cubicBezTo>
                    <a:pt x="6065" y="1404"/>
                    <a:pt x="8170" y="2556"/>
                    <a:pt x="10051" y="3257"/>
                  </a:cubicBezTo>
                  <a:cubicBezTo>
                    <a:pt x="10865" y="3622"/>
                    <a:pt x="11679" y="3847"/>
                    <a:pt x="12494" y="4212"/>
                  </a:cubicBezTo>
                  <a:lnTo>
                    <a:pt x="14038" y="3847"/>
                  </a:lnTo>
                  <a:cubicBezTo>
                    <a:pt x="12269" y="3145"/>
                    <a:pt x="10388" y="2556"/>
                    <a:pt x="8647" y="1854"/>
                  </a:cubicBezTo>
                  <a:cubicBezTo>
                    <a:pt x="6766" y="1152"/>
                    <a:pt x="4661" y="1"/>
                    <a:pt x="2668" y="1"/>
                  </a:cubicBezTo>
                  <a:close/>
                  <a:moveTo>
                    <a:pt x="22807" y="7926"/>
                  </a:moveTo>
                  <a:cubicBezTo>
                    <a:pt x="22819" y="7946"/>
                    <a:pt x="22846" y="7946"/>
                    <a:pt x="22909" y="7946"/>
                  </a:cubicBezTo>
                  <a:cubicBezTo>
                    <a:pt x="22875" y="7939"/>
                    <a:pt x="22840" y="7933"/>
                    <a:pt x="22807" y="7926"/>
                  </a:cubicBezTo>
                  <a:close/>
                  <a:moveTo>
                    <a:pt x="15554" y="4437"/>
                  </a:moveTo>
                  <a:lnTo>
                    <a:pt x="15666" y="5251"/>
                  </a:lnTo>
                  <a:lnTo>
                    <a:pt x="16845" y="5026"/>
                  </a:lnTo>
                  <a:lnTo>
                    <a:pt x="16958" y="5840"/>
                  </a:lnTo>
                  <a:cubicBezTo>
                    <a:pt x="18474" y="6430"/>
                    <a:pt x="19990" y="6879"/>
                    <a:pt x="21393" y="7469"/>
                  </a:cubicBezTo>
                  <a:cubicBezTo>
                    <a:pt x="21842" y="7706"/>
                    <a:pt x="22267" y="7820"/>
                    <a:pt x="22807" y="7926"/>
                  </a:cubicBezTo>
                  <a:lnTo>
                    <a:pt x="22807" y="7926"/>
                  </a:lnTo>
                  <a:cubicBezTo>
                    <a:pt x="22797" y="7910"/>
                    <a:pt x="22797" y="7883"/>
                    <a:pt x="22797" y="7834"/>
                  </a:cubicBezTo>
                  <a:lnTo>
                    <a:pt x="22797" y="7834"/>
                  </a:lnTo>
                  <a:cubicBezTo>
                    <a:pt x="22797" y="7946"/>
                    <a:pt x="22909" y="7946"/>
                    <a:pt x="23022" y="7946"/>
                  </a:cubicBezTo>
                  <a:cubicBezTo>
                    <a:pt x="23387" y="7946"/>
                    <a:pt x="23864" y="7834"/>
                    <a:pt x="24089" y="7581"/>
                  </a:cubicBezTo>
                  <a:cubicBezTo>
                    <a:pt x="23724" y="7244"/>
                    <a:pt x="23274" y="7132"/>
                    <a:pt x="22685" y="7019"/>
                  </a:cubicBezTo>
                  <a:cubicBezTo>
                    <a:pt x="22460" y="6879"/>
                    <a:pt x="22208" y="6767"/>
                    <a:pt x="21871" y="6767"/>
                  </a:cubicBezTo>
                  <a:cubicBezTo>
                    <a:pt x="21281" y="6542"/>
                    <a:pt x="20691" y="6318"/>
                    <a:pt x="19990" y="6065"/>
                  </a:cubicBezTo>
                  <a:cubicBezTo>
                    <a:pt x="18586" y="5475"/>
                    <a:pt x="17070" y="5026"/>
                    <a:pt x="15554" y="4437"/>
                  </a:cubicBezTo>
                  <a:close/>
                  <a:moveTo>
                    <a:pt x="21983" y="12157"/>
                  </a:moveTo>
                  <a:lnTo>
                    <a:pt x="21983" y="12269"/>
                  </a:lnTo>
                  <a:lnTo>
                    <a:pt x="22095" y="12382"/>
                  </a:lnTo>
                  <a:lnTo>
                    <a:pt x="22460" y="12382"/>
                  </a:lnTo>
                  <a:cubicBezTo>
                    <a:pt x="22460" y="12382"/>
                    <a:pt x="22320" y="12269"/>
                    <a:pt x="22208" y="12269"/>
                  </a:cubicBezTo>
                  <a:cubicBezTo>
                    <a:pt x="22095" y="12269"/>
                    <a:pt x="22095" y="12157"/>
                    <a:pt x="21983" y="12157"/>
                  </a:cubicBezTo>
                  <a:close/>
                </a:path>
              </a:pathLst>
            </a:custGeom>
            <a:solidFill>
              <a:srgbClr val="DCDCDC"/>
            </a:solidFill>
            <a:ln w="9525" cap="flat" cmpd="sng">
              <a:solidFill>
                <a:srgbClr val="DCDC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498;p32">
              <a:extLst>
                <a:ext uri="{FF2B5EF4-FFF2-40B4-BE49-F238E27FC236}">
                  <a16:creationId xmlns:a16="http://schemas.microsoft.com/office/drawing/2014/main" id="{E28A86B9-6951-7B39-E0A8-9277DBE6094D}"/>
                </a:ext>
              </a:extLst>
            </p:cNvPr>
            <p:cNvSpPr/>
            <p:nvPr/>
          </p:nvSpPr>
          <p:spPr>
            <a:xfrm>
              <a:off x="7018763" y="1481098"/>
              <a:ext cx="564325" cy="315875"/>
            </a:xfrm>
            <a:custGeom>
              <a:avLst/>
              <a:gdLst/>
              <a:ahLst/>
              <a:cxnLst/>
              <a:rect l="l" t="t" r="r" b="b"/>
              <a:pathLst>
                <a:path w="22573" h="12635" extrusionOk="0">
                  <a:moveTo>
                    <a:pt x="2331" y="0"/>
                  </a:moveTo>
                  <a:cubicBezTo>
                    <a:pt x="2696" y="562"/>
                    <a:pt x="3622" y="562"/>
                    <a:pt x="3735" y="1152"/>
                  </a:cubicBezTo>
                  <a:cubicBezTo>
                    <a:pt x="3398" y="1264"/>
                    <a:pt x="2921" y="1404"/>
                    <a:pt x="2584" y="1404"/>
                  </a:cubicBezTo>
                  <a:cubicBezTo>
                    <a:pt x="2808" y="1516"/>
                    <a:pt x="2921" y="1629"/>
                    <a:pt x="2921" y="1853"/>
                  </a:cubicBezTo>
                  <a:cubicBezTo>
                    <a:pt x="2443" y="1966"/>
                    <a:pt x="1994" y="1966"/>
                    <a:pt x="1517" y="1966"/>
                  </a:cubicBezTo>
                  <a:cubicBezTo>
                    <a:pt x="1994" y="2331"/>
                    <a:pt x="2331" y="2668"/>
                    <a:pt x="2584" y="3033"/>
                  </a:cubicBezTo>
                  <a:lnTo>
                    <a:pt x="1" y="3033"/>
                  </a:lnTo>
                  <a:cubicBezTo>
                    <a:pt x="590" y="3369"/>
                    <a:pt x="1180" y="3847"/>
                    <a:pt x="1629" y="4324"/>
                  </a:cubicBezTo>
                  <a:cubicBezTo>
                    <a:pt x="1404" y="4324"/>
                    <a:pt x="1180" y="4436"/>
                    <a:pt x="927" y="4549"/>
                  </a:cubicBezTo>
                  <a:cubicBezTo>
                    <a:pt x="927" y="4661"/>
                    <a:pt x="1040" y="4661"/>
                    <a:pt x="1040" y="4661"/>
                  </a:cubicBezTo>
                  <a:lnTo>
                    <a:pt x="10866" y="2808"/>
                  </a:lnTo>
                  <a:cubicBezTo>
                    <a:pt x="10051" y="2443"/>
                    <a:pt x="9237" y="2218"/>
                    <a:pt x="8423" y="1853"/>
                  </a:cubicBezTo>
                  <a:cubicBezTo>
                    <a:pt x="6542" y="1152"/>
                    <a:pt x="4437" y="0"/>
                    <a:pt x="2443" y="0"/>
                  </a:cubicBezTo>
                  <a:close/>
                  <a:moveTo>
                    <a:pt x="15217" y="3622"/>
                  </a:moveTo>
                  <a:lnTo>
                    <a:pt x="14038" y="3847"/>
                  </a:lnTo>
                  <a:lnTo>
                    <a:pt x="15330" y="10641"/>
                  </a:lnTo>
                  <a:cubicBezTo>
                    <a:pt x="16031" y="10865"/>
                    <a:pt x="16733" y="11090"/>
                    <a:pt x="17323" y="11343"/>
                  </a:cubicBezTo>
                  <a:cubicBezTo>
                    <a:pt x="18025" y="11567"/>
                    <a:pt x="18727" y="11567"/>
                    <a:pt x="19428" y="11792"/>
                  </a:cubicBezTo>
                  <a:cubicBezTo>
                    <a:pt x="19742" y="11922"/>
                    <a:pt x="20687" y="12223"/>
                    <a:pt x="20998" y="12558"/>
                  </a:cubicBezTo>
                  <a:lnTo>
                    <a:pt x="20998" y="12558"/>
                  </a:lnTo>
                  <a:cubicBezTo>
                    <a:pt x="20644" y="12106"/>
                    <a:pt x="20217" y="11656"/>
                    <a:pt x="19765" y="11230"/>
                  </a:cubicBezTo>
                  <a:cubicBezTo>
                    <a:pt x="19878" y="11230"/>
                    <a:pt x="20243" y="11343"/>
                    <a:pt x="20355" y="11343"/>
                  </a:cubicBezTo>
                  <a:cubicBezTo>
                    <a:pt x="20243" y="11230"/>
                    <a:pt x="20243" y="11090"/>
                    <a:pt x="20130" y="10978"/>
                  </a:cubicBezTo>
                  <a:cubicBezTo>
                    <a:pt x="20130" y="10865"/>
                    <a:pt x="20243" y="10865"/>
                    <a:pt x="20243" y="10865"/>
                  </a:cubicBezTo>
                  <a:lnTo>
                    <a:pt x="20355" y="10865"/>
                  </a:lnTo>
                  <a:lnTo>
                    <a:pt x="20355" y="10753"/>
                  </a:lnTo>
                  <a:cubicBezTo>
                    <a:pt x="20467" y="10753"/>
                    <a:pt x="20467" y="10865"/>
                    <a:pt x="20580" y="10865"/>
                  </a:cubicBezTo>
                  <a:cubicBezTo>
                    <a:pt x="20243" y="10528"/>
                    <a:pt x="19765" y="10276"/>
                    <a:pt x="19428" y="9939"/>
                  </a:cubicBezTo>
                  <a:cubicBezTo>
                    <a:pt x="19176" y="9827"/>
                    <a:pt x="18951" y="9686"/>
                    <a:pt x="18951" y="9349"/>
                  </a:cubicBezTo>
                  <a:lnTo>
                    <a:pt x="18951" y="9349"/>
                  </a:lnTo>
                  <a:cubicBezTo>
                    <a:pt x="19428" y="9462"/>
                    <a:pt x="19990" y="9574"/>
                    <a:pt x="20467" y="9686"/>
                  </a:cubicBezTo>
                  <a:cubicBezTo>
                    <a:pt x="19990" y="9574"/>
                    <a:pt x="19541" y="9237"/>
                    <a:pt x="19288" y="8760"/>
                  </a:cubicBezTo>
                  <a:lnTo>
                    <a:pt x="19288" y="8760"/>
                  </a:lnTo>
                  <a:cubicBezTo>
                    <a:pt x="19990" y="8872"/>
                    <a:pt x="20832" y="8984"/>
                    <a:pt x="21534" y="9125"/>
                  </a:cubicBezTo>
                  <a:cubicBezTo>
                    <a:pt x="21534" y="8984"/>
                    <a:pt x="21394" y="8872"/>
                    <a:pt x="21281" y="8872"/>
                  </a:cubicBezTo>
                  <a:cubicBezTo>
                    <a:pt x="21169" y="8760"/>
                    <a:pt x="21057" y="8647"/>
                    <a:pt x="21057" y="8535"/>
                  </a:cubicBezTo>
                  <a:cubicBezTo>
                    <a:pt x="21057" y="8423"/>
                    <a:pt x="21057" y="8423"/>
                    <a:pt x="21169" y="8423"/>
                  </a:cubicBezTo>
                  <a:lnTo>
                    <a:pt x="21281" y="8423"/>
                  </a:lnTo>
                  <a:cubicBezTo>
                    <a:pt x="21169" y="8283"/>
                    <a:pt x="21057" y="8170"/>
                    <a:pt x="21057" y="7946"/>
                  </a:cubicBezTo>
                  <a:cubicBezTo>
                    <a:pt x="21534" y="7946"/>
                    <a:pt x="22096" y="8058"/>
                    <a:pt x="22573" y="8058"/>
                  </a:cubicBezTo>
                  <a:cubicBezTo>
                    <a:pt x="22348" y="7946"/>
                    <a:pt x="22096" y="7833"/>
                    <a:pt x="21983" y="7721"/>
                  </a:cubicBezTo>
                  <a:cubicBezTo>
                    <a:pt x="21871" y="7581"/>
                    <a:pt x="21534" y="7019"/>
                    <a:pt x="21394" y="7019"/>
                  </a:cubicBezTo>
                  <a:lnTo>
                    <a:pt x="21871" y="7019"/>
                  </a:lnTo>
                  <a:cubicBezTo>
                    <a:pt x="21646" y="6879"/>
                    <a:pt x="21394" y="6766"/>
                    <a:pt x="21281" y="6542"/>
                  </a:cubicBezTo>
                  <a:cubicBezTo>
                    <a:pt x="20692" y="6430"/>
                    <a:pt x="20243" y="6317"/>
                    <a:pt x="19765" y="6065"/>
                  </a:cubicBezTo>
                  <a:cubicBezTo>
                    <a:pt x="18362" y="5475"/>
                    <a:pt x="16846" y="5026"/>
                    <a:pt x="15330" y="4436"/>
                  </a:cubicBezTo>
                  <a:lnTo>
                    <a:pt x="15217" y="3622"/>
                  </a:lnTo>
                  <a:close/>
                  <a:moveTo>
                    <a:pt x="20998" y="12558"/>
                  </a:moveTo>
                  <a:lnTo>
                    <a:pt x="20998" y="12558"/>
                  </a:lnTo>
                  <a:cubicBezTo>
                    <a:pt x="21018" y="12584"/>
                    <a:pt x="21037" y="12609"/>
                    <a:pt x="21057" y="12634"/>
                  </a:cubicBezTo>
                  <a:cubicBezTo>
                    <a:pt x="21041" y="12609"/>
                    <a:pt x="21021" y="12583"/>
                    <a:pt x="20998" y="12558"/>
                  </a:cubicBezTo>
                  <a:close/>
                </a:path>
              </a:pathLst>
            </a:custGeom>
            <a:solidFill>
              <a:srgbClr val="DADADA"/>
            </a:solidFill>
            <a:ln w="9525" cap="flat" cmpd="sng">
              <a:solidFill>
                <a:srgbClr val="DCDC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499;p32">
              <a:extLst>
                <a:ext uri="{FF2B5EF4-FFF2-40B4-BE49-F238E27FC236}">
                  <a16:creationId xmlns:a16="http://schemas.microsoft.com/office/drawing/2014/main" id="{4BC25B07-1A03-41F6-EEBE-B7D61EF75A37}"/>
                </a:ext>
              </a:extLst>
            </p:cNvPr>
            <p:cNvSpPr/>
            <p:nvPr/>
          </p:nvSpPr>
          <p:spPr>
            <a:xfrm>
              <a:off x="7018763" y="1542148"/>
              <a:ext cx="383250" cy="204975"/>
            </a:xfrm>
            <a:custGeom>
              <a:avLst/>
              <a:gdLst/>
              <a:ahLst/>
              <a:cxnLst/>
              <a:rect l="l" t="t" r="r" b="b"/>
              <a:pathLst>
                <a:path w="15330" h="8199" extrusionOk="0">
                  <a:moveTo>
                    <a:pt x="12410" y="1"/>
                  </a:moveTo>
                  <a:lnTo>
                    <a:pt x="10866" y="366"/>
                  </a:lnTo>
                  <a:lnTo>
                    <a:pt x="1040" y="2219"/>
                  </a:lnTo>
                  <a:lnTo>
                    <a:pt x="1" y="2472"/>
                  </a:lnTo>
                  <a:cubicBezTo>
                    <a:pt x="1040" y="2808"/>
                    <a:pt x="2219" y="3286"/>
                    <a:pt x="3285" y="3623"/>
                  </a:cubicBezTo>
                  <a:cubicBezTo>
                    <a:pt x="4100" y="3988"/>
                    <a:pt x="5026" y="4324"/>
                    <a:pt x="5953" y="4689"/>
                  </a:cubicBezTo>
                  <a:lnTo>
                    <a:pt x="10866" y="3623"/>
                  </a:lnTo>
                  <a:lnTo>
                    <a:pt x="11455" y="6683"/>
                  </a:lnTo>
                  <a:cubicBezTo>
                    <a:pt x="12269" y="7020"/>
                    <a:pt x="13224" y="7385"/>
                    <a:pt x="14150" y="7722"/>
                  </a:cubicBezTo>
                  <a:cubicBezTo>
                    <a:pt x="14515" y="7834"/>
                    <a:pt x="14965" y="7946"/>
                    <a:pt x="15330" y="8199"/>
                  </a:cubicBezTo>
                  <a:lnTo>
                    <a:pt x="14038" y="1405"/>
                  </a:lnTo>
                  <a:lnTo>
                    <a:pt x="13926" y="591"/>
                  </a:lnTo>
                  <a:lnTo>
                    <a:pt x="13813" y="591"/>
                  </a:lnTo>
                  <a:cubicBezTo>
                    <a:pt x="13336" y="366"/>
                    <a:pt x="12859" y="226"/>
                    <a:pt x="12410" y="1"/>
                  </a:cubicBezTo>
                  <a:close/>
                </a:path>
              </a:pathLst>
            </a:custGeom>
            <a:solidFill>
              <a:srgbClr val="DCDCDC"/>
            </a:solidFill>
            <a:ln w="9525" cap="flat" cmpd="sng">
              <a:solidFill>
                <a:srgbClr val="DCDC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500;p32">
              <a:extLst>
                <a:ext uri="{FF2B5EF4-FFF2-40B4-BE49-F238E27FC236}">
                  <a16:creationId xmlns:a16="http://schemas.microsoft.com/office/drawing/2014/main" id="{C81D2E98-76DD-6B33-F283-CB1B3A6093E0}"/>
                </a:ext>
              </a:extLst>
            </p:cNvPr>
            <p:cNvSpPr/>
            <p:nvPr/>
          </p:nvSpPr>
          <p:spPr>
            <a:xfrm>
              <a:off x="7167563" y="1632698"/>
              <a:ext cx="137600" cy="76525"/>
            </a:xfrm>
            <a:custGeom>
              <a:avLst/>
              <a:gdLst/>
              <a:ahLst/>
              <a:cxnLst/>
              <a:rect l="l" t="t" r="r" b="b"/>
              <a:pathLst>
                <a:path w="5504" h="3061" extrusionOk="0">
                  <a:moveTo>
                    <a:pt x="4914" y="1"/>
                  </a:moveTo>
                  <a:lnTo>
                    <a:pt x="1" y="1067"/>
                  </a:lnTo>
                  <a:cubicBezTo>
                    <a:pt x="590" y="1292"/>
                    <a:pt x="1180" y="1404"/>
                    <a:pt x="1882" y="1657"/>
                  </a:cubicBezTo>
                  <a:cubicBezTo>
                    <a:pt x="3061" y="2106"/>
                    <a:pt x="4212" y="2583"/>
                    <a:pt x="5503" y="3061"/>
                  </a:cubicBezTo>
                  <a:lnTo>
                    <a:pt x="4914" y="1"/>
                  </a:lnTo>
                  <a:close/>
                </a:path>
              </a:pathLst>
            </a:custGeom>
            <a:solidFill>
              <a:srgbClr val="ACBEDC"/>
            </a:solidFill>
            <a:ln w="9525" cap="flat" cmpd="sng">
              <a:solidFill>
                <a:srgbClr val="ACBE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1641;p32">
              <a:extLst>
                <a:ext uri="{FF2B5EF4-FFF2-40B4-BE49-F238E27FC236}">
                  <a16:creationId xmlns:a16="http://schemas.microsoft.com/office/drawing/2014/main" id="{F3CD1ECE-50FF-A8A3-CEED-2AFCA7AE2F82}"/>
                </a:ext>
              </a:extLst>
            </p:cNvPr>
            <p:cNvSpPr/>
            <p:nvPr/>
          </p:nvSpPr>
          <p:spPr>
            <a:xfrm>
              <a:off x="5612238" y="1942923"/>
              <a:ext cx="140375" cy="242875"/>
            </a:xfrm>
            <a:custGeom>
              <a:avLst/>
              <a:gdLst/>
              <a:ahLst/>
              <a:cxnLst/>
              <a:rect l="l" t="t" r="r" b="b"/>
              <a:pathLst>
                <a:path w="5615" h="9715" extrusionOk="0">
                  <a:moveTo>
                    <a:pt x="5250" y="1"/>
                  </a:moveTo>
                  <a:cubicBezTo>
                    <a:pt x="5025" y="113"/>
                    <a:pt x="4801" y="225"/>
                    <a:pt x="4660" y="478"/>
                  </a:cubicBezTo>
                  <a:cubicBezTo>
                    <a:pt x="3032" y="1741"/>
                    <a:pt x="926" y="3145"/>
                    <a:pt x="0" y="4914"/>
                  </a:cubicBezTo>
                  <a:cubicBezTo>
                    <a:pt x="590" y="4914"/>
                    <a:pt x="1039" y="4212"/>
                    <a:pt x="1628" y="4212"/>
                  </a:cubicBezTo>
                  <a:lnTo>
                    <a:pt x="1853" y="4212"/>
                  </a:lnTo>
                  <a:cubicBezTo>
                    <a:pt x="1741" y="4549"/>
                    <a:pt x="1628" y="5026"/>
                    <a:pt x="1404" y="5391"/>
                  </a:cubicBezTo>
                  <a:cubicBezTo>
                    <a:pt x="1516" y="5251"/>
                    <a:pt x="1741" y="5251"/>
                    <a:pt x="1853" y="5251"/>
                  </a:cubicBezTo>
                  <a:lnTo>
                    <a:pt x="1993" y="5251"/>
                  </a:lnTo>
                  <a:cubicBezTo>
                    <a:pt x="1993" y="5391"/>
                    <a:pt x="1853" y="5503"/>
                    <a:pt x="1853" y="5616"/>
                  </a:cubicBezTo>
                  <a:cubicBezTo>
                    <a:pt x="2807" y="4324"/>
                    <a:pt x="4324" y="3285"/>
                    <a:pt x="5615" y="2219"/>
                  </a:cubicBezTo>
                  <a:lnTo>
                    <a:pt x="5250" y="1"/>
                  </a:lnTo>
                  <a:close/>
                  <a:moveTo>
                    <a:pt x="4324" y="7609"/>
                  </a:moveTo>
                  <a:cubicBezTo>
                    <a:pt x="3959" y="7609"/>
                    <a:pt x="3734" y="7609"/>
                    <a:pt x="3509" y="7721"/>
                  </a:cubicBezTo>
                  <a:cubicBezTo>
                    <a:pt x="3397" y="7946"/>
                    <a:pt x="3397" y="8058"/>
                    <a:pt x="3509" y="8311"/>
                  </a:cubicBezTo>
                  <a:cubicBezTo>
                    <a:pt x="3622" y="8198"/>
                    <a:pt x="3734" y="8198"/>
                    <a:pt x="3959" y="8198"/>
                  </a:cubicBezTo>
                  <a:cubicBezTo>
                    <a:pt x="4099" y="7946"/>
                    <a:pt x="4211" y="7721"/>
                    <a:pt x="4324" y="7609"/>
                  </a:cubicBezTo>
                  <a:close/>
                  <a:moveTo>
                    <a:pt x="3032" y="5616"/>
                  </a:moveTo>
                  <a:cubicBezTo>
                    <a:pt x="2555" y="5616"/>
                    <a:pt x="2106" y="6205"/>
                    <a:pt x="1628" y="6317"/>
                  </a:cubicBezTo>
                  <a:cubicBezTo>
                    <a:pt x="1516" y="6317"/>
                    <a:pt x="1516" y="6430"/>
                    <a:pt x="1516" y="6542"/>
                  </a:cubicBezTo>
                  <a:cubicBezTo>
                    <a:pt x="1853" y="6317"/>
                    <a:pt x="2330" y="6205"/>
                    <a:pt x="2920" y="6205"/>
                  </a:cubicBezTo>
                  <a:cubicBezTo>
                    <a:pt x="2443" y="6907"/>
                    <a:pt x="2106" y="7609"/>
                    <a:pt x="1628" y="8423"/>
                  </a:cubicBezTo>
                  <a:cubicBezTo>
                    <a:pt x="2106" y="8198"/>
                    <a:pt x="2443" y="7946"/>
                    <a:pt x="2920" y="7833"/>
                  </a:cubicBezTo>
                  <a:cubicBezTo>
                    <a:pt x="3144" y="7356"/>
                    <a:pt x="3257" y="7019"/>
                    <a:pt x="3397" y="6654"/>
                  </a:cubicBezTo>
                  <a:lnTo>
                    <a:pt x="3257" y="6654"/>
                  </a:lnTo>
                  <a:cubicBezTo>
                    <a:pt x="3144" y="6654"/>
                    <a:pt x="2920" y="6654"/>
                    <a:pt x="2807" y="6795"/>
                  </a:cubicBezTo>
                  <a:cubicBezTo>
                    <a:pt x="3032" y="6430"/>
                    <a:pt x="3144" y="5952"/>
                    <a:pt x="3257" y="5616"/>
                  </a:cubicBezTo>
                  <a:close/>
                  <a:moveTo>
                    <a:pt x="4548" y="9125"/>
                  </a:moveTo>
                  <a:cubicBezTo>
                    <a:pt x="4211" y="9237"/>
                    <a:pt x="3959" y="9350"/>
                    <a:pt x="3734" y="9462"/>
                  </a:cubicBezTo>
                  <a:cubicBezTo>
                    <a:pt x="3622" y="9602"/>
                    <a:pt x="3622" y="9715"/>
                    <a:pt x="3622" y="9715"/>
                  </a:cubicBezTo>
                  <a:cubicBezTo>
                    <a:pt x="3959" y="9602"/>
                    <a:pt x="4211" y="9350"/>
                    <a:pt x="4548" y="9125"/>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1642;p32">
              <a:extLst>
                <a:ext uri="{FF2B5EF4-FFF2-40B4-BE49-F238E27FC236}">
                  <a16:creationId xmlns:a16="http://schemas.microsoft.com/office/drawing/2014/main" id="{29360962-BAAE-0F59-3AFF-F9E7C9A13D00}"/>
                </a:ext>
              </a:extLst>
            </p:cNvPr>
            <p:cNvSpPr/>
            <p:nvPr/>
          </p:nvSpPr>
          <p:spPr>
            <a:xfrm>
              <a:off x="5652938" y="1998373"/>
              <a:ext cx="125650" cy="181100"/>
            </a:xfrm>
            <a:custGeom>
              <a:avLst/>
              <a:gdLst/>
              <a:ahLst/>
              <a:cxnLst/>
              <a:rect l="l" t="t" r="r" b="b"/>
              <a:pathLst>
                <a:path w="5026" h="7244" extrusionOk="0">
                  <a:moveTo>
                    <a:pt x="3987" y="1"/>
                  </a:moveTo>
                  <a:cubicBezTo>
                    <a:pt x="2696" y="1067"/>
                    <a:pt x="1179" y="2106"/>
                    <a:pt x="225" y="3398"/>
                  </a:cubicBezTo>
                  <a:cubicBezTo>
                    <a:pt x="113" y="3622"/>
                    <a:pt x="113" y="3875"/>
                    <a:pt x="0" y="4099"/>
                  </a:cubicBezTo>
                  <a:cubicBezTo>
                    <a:pt x="478" y="3987"/>
                    <a:pt x="927" y="3398"/>
                    <a:pt x="1404" y="3398"/>
                  </a:cubicBezTo>
                  <a:lnTo>
                    <a:pt x="1629" y="3398"/>
                  </a:lnTo>
                  <a:cubicBezTo>
                    <a:pt x="1516" y="3734"/>
                    <a:pt x="1404" y="4212"/>
                    <a:pt x="1179" y="4577"/>
                  </a:cubicBezTo>
                  <a:cubicBezTo>
                    <a:pt x="1292" y="4436"/>
                    <a:pt x="1516" y="4436"/>
                    <a:pt x="1629" y="4436"/>
                  </a:cubicBezTo>
                  <a:lnTo>
                    <a:pt x="1769" y="4436"/>
                  </a:lnTo>
                  <a:cubicBezTo>
                    <a:pt x="1629" y="4801"/>
                    <a:pt x="1516" y="5138"/>
                    <a:pt x="1292" y="5615"/>
                  </a:cubicBezTo>
                  <a:cubicBezTo>
                    <a:pt x="1516" y="5503"/>
                    <a:pt x="1629" y="5391"/>
                    <a:pt x="1881" y="5391"/>
                  </a:cubicBezTo>
                  <a:lnTo>
                    <a:pt x="1881" y="5503"/>
                  </a:lnTo>
                  <a:cubicBezTo>
                    <a:pt x="2106" y="5391"/>
                    <a:pt x="2331" y="5391"/>
                    <a:pt x="2696" y="5391"/>
                  </a:cubicBezTo>
                  <a:cubicBezTo>
                    <a:pt x="2583" y="5503"/>
                    <a:pt x="2471" y="5728"/>
                    <a:pt x="2331" y="5980"/>
                  </a:cubicBezTo>
                  <a:lnTo>
                    <a:pt x="2583" y="5980"/>
                  </a:lnTo>
                  <a:cubicBezTo>
                    <a:pt x="2331" y="6317"/>
                    <a:pt x="2218" y="6795"/>
                    <a:pt x="2106" y="7244"/>
                  </a:cubicBezTo>
                  <a:cubicBezTo>
                    <a:pt x="2331" y="7132"/>
                    <a:pt x="2583" y="7019"/>
                    <a:pt x="2920" y="6907"/>
                  </a:cubicBezTo>
                  <a:lnTo>
                    <a:pt x="5026" y="5138"/>
                  </a:lnTo>
                  <a:lnTo>
                    <a:pt x="3987" y="1"/>
                  </a:lnTo>
                  <a:close/>
                </a:path>
              </a:pathLst>
            </a:custGeom>
            <a:solidFill>
              <a:srgbClr val="DADADA"/>
            </a:solidFill>
            <a:ln w="9525" cap="flat" cmpd="sng">
              <a:solidFill>
                <a:srgbClr val="DCDC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1713;p32">
              <a:extLst>
                <a:ext uri="{FF2B5EF4-FFF2-40B4-BE49-F238E27FC236}">
                  <a16:creationId xmlns:a16="http://schemas.microsoft.com/office/drawing/2014/main" id="{A2063328-4371-952F-37EB-4FB265E86C7F}"/>
                </a:ext>
              </a:extLst>
            </p:cNvPr>
            <p:cNvSpPr txBox="1"/>
            <p:nvPr/>
          </p:nvSpPr>
          <p:spPr>
            <a:xfrm rot="20989386">
              <a:off x="6141318" y="3341748"/>
              <a:ext cx="1562076" cy="4285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chemeClr val="lt1"/>
                  </a:solidFill>
                  <a:latin typeface="Fira Sans Extra Condensed Medium"/>
                  <a:ea typeface="Fira Sans Extra Condensed Medium"/>
                  <a:cs typeface="Fira Sans Extra Condensed Medium"/>
                  <a:sym typeface="Fira Sans Extra Condensed Medium"/>
                </a:rPr>
                <a:t>Sales Program 3</a:t>
              </a:r>
              <a:endParaRPr sz="1600"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291" name="Google Shape;1714;p32">
              <a:extLst>
                <a:ext uri="{FF2B5EF4-FFF2-40B4-BE49-F238E27FC236}">
                  <a16:creationId xmlns:a16="http://schemas.microsoft.com/office/drawing/2014/main" id="{F101C6AA-C5DA-0241-4EA8-0976C77CC75A}"/>
                </a:ext>
              </a:extLst>
            </p:cNvPr>
            <p:cNvSpPr txBox="1"/>
            <p:nvPr/>
          </p:nvSpPr>
          <p:spPr>
            <a:xfrm rot="20992786">
              <a:off x="5866180" y="2045933"/>
              <a:ext cx="1632195" cy="76535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dk1"/>
                  </a:solidFill>
                  <a:latin typeface="Fira Sans"/>
                  <a:ea typeface="Fira Sans"/>
                  <a:cs typeface="Fira Sans"/>
                  <a:sym typeface="Fira Sans"/>
                </a:rPr>
                <a:t>By meeting the criteria of related sales programs 1 &amp; 2, order also qualifies for sales program 3</a:t>
              </a:r>
              <a:endParaRPr sz="1200" dirty="0">
                <a:latin typeface="Fira Sans"/>
                <a:ea typeface="Fira Sans"/>
                <a:cs typeface="Fira Sans"/>
                <a:sym typeface="Fira Sans"/>
              </a:endParaRPr>
            </a:p>
          </p:txBody>
        </p:sp>
      </p:grpSp>
      <p:grpSp>
        <p:nvGrpSpPr>
          <p:cNvPr id="292" name="Group 291">
            <a:extLst>
              <a:ext uri="{FF2B5EF4-FFF2-40B4-BE49-F238E27FC236}">
                <a16:creationId xmlns:a16="http://schemas.microsoft.com/office/drawing/2014/main" id="{B579DAA5-E083-59D3-850F-C2F9DC7133D3}"/>
              </a:ext>
            </a:extLst>
          </p:cNvPr>
          <p:cNvGrpSpPr/>
          <p:nvPr/>
        </p:nvGrpSpPr>
        <p:grpSpPr>
          <a:xfrm>
            <a:off x="4642768" y="1903591"/>
            <a:ext cx="1706200" cy="2291825"/>
            <a:chOff x="1756688" y="1541098"/>
            <a:chExt cx="1706200" cy="2291825"/>
          </a:xfrm>
        </p:grpSpPr>
        <p:sp>
          <p:nvSpPr>
            <p:cNvPr id="293" name="Google Shape;1645;p32">
              <a:extLst>
                <a:ext uri="{FF2B5EF4-FFF2-40B4-BE49-F238E27FC236}">
                  <a16:creationId xmlns:a16="http://schemas.microsoft.com/office/drawing/2014/main" id="{BE8BF347-2832-D733-42D4-37FF89ED2154}"/>
                </a:ext>
              </a:extLst>
            </p:cNvPr>
            <p:cNvSpPr/>
            <p:nvPr/>
          </p:nvSpPr>
          <p:spPr>
            <a:xfrm>
              <a:off x="1796088" y="1735623"/>
              <a:ext cx="1666800" cy="209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1646;p32">
              <a:extLst>
                <a:ext uri="{FF2B5EF4-FFF2-40B4-BE49-F238E27FC236}">
                  <a16:creationId xmlns:a16="http://schemas.microsoft.com/office/drawing/2014/main" id="{32492086-06CD-BD50-71FD-C5F129CA1990}"/>
                </a:ext>
              </a:extLst>
            </p:cNvPr>
            <p:cNvSpPr/>
            <p:nvPr/>
          </p:nvSpPr>
          <p:spPr>
            <a:xfrm>
              <a:off x="2131663" y="1541098"/>
              <a:ext cx="25" cy="14775"/>
            </a:xfrm>
            <a:custGeom>
              <a:avLst/>
              <a:gdLst/>
              <a:ahLst/>
              <a:cxnLst/>
              <a:rect l="l" t="t" r="r" b="b"/>
              <a:pathLst>
                <a:path w="1" h="591" extrusionOk="0">
                  <a:moveTo>
                    <a:pt x="1" y="1"/>
                  </a:moveTo>
                  <a:lnTo>
                    <a:pt x="1" y="254"/>
                  </a:lnTo>
                  <a:lnTo>
                    <a:pt x="1" y="590"/>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1647;p32">
              <a:extLst>
                <a:ext uri="{FF2B5EF4-FFF2-40B4-BE49-F238E27FC236}">
                  <a16:creationId xmlns:a16="http://schemas.microsoft.com/office/drawing/2014/main" id="{8F4C803E-0175-AFFD-1E85-F26735D950C7}"/>
                </a:ext>
              </a:extLst>
            </p:cNvPr>
            <p:cNvSpPr/>
            <p:nvPr/>
          </p:nvSpPr>
          <p:spPr>
            <a:xfrm>
              <a:off x="1756688" y="1700748"/>
              <a:ext cx="1666950" cy="2097225"/>
            </a:xfrm>
            <a:custGeom>
              <a:avLst/>
              <a:gdLst/>
              <a:ahLst/>
              <a:cxnLst/>
              <a:rect l="l" t="t" r="r" b="b"/>
              <a:pathLst>
                <a:path w="66678" h="83889" extrusionOk="0">
                  <a:moveTo>
                    <a:pt x="0" y="1"/>
                  </a:moveTo>
                  <a:lnTo>
                    <a:pt x="0" y="83888"/>
                  </a:lnTo>
                  <a:lnTo>
                    <a:pt x="66677" y="83888"/>
                  </a:lnTo>
                  <a:lnTo>
                    <a:pt x="66677" y="1"/>
                  </a:ln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1648;p32">
              <a:extLst>
                <a:ext uri="{FF2B5EF4-FFF2-40B4-BE49-F238E27FC236}">
                  <a16:creationId xmlns:a16="http://schemas.microsoft.com/office/drawing/2014/main" id="{506F4384-CA34-B9F4-7C19-A0836B61985F}"/>
                </a:ext>
              </a:extLst>
            </p:cNvPr>
            <p:cNvSpPr/>
            <p:nvPr/>
          </p:nvSpPr>
          <p:spPr>
            <a:xfrm>
              <a:off x="1844413" y="1782873"/>
              <a:ext cx="1488675" cy="1614325"/>
            </a:xfrm>
            <a:custGeom>
              <a:avLst/>
              <a:gdLst/>
              <a:ahLst/>
              <a:cxnLst/>
              <a:rect l="l" t="t" r="r" b="b"/>
              <a:pathLst>
                <a:path w="59547" h="64573" extrusionOk="0">
                  <a:moveTo>
                    <a:pt x="0" y="1"/>
                  </a:moveTo>
                  <a:lnTo>
                    <a:pt x="0" y="64573"/>
                  </a:lnTo>
                  <a:lnTo>
                    <a:pt x="59547" y="64573"/>
                  </a:lnTo>
                  <a:lnTo>
                    <a:pt x="595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1649;p32">
              <a:extLst>
                <a:ext uri="{FF2B5EF4-FFF2-40B4-BE49-F238E27FC236}">
                  <a16:creationId xmlns:a16="http://schemas.microsoft.com/office/drawing/2014/main" id="{271CA704-22A8-DB25-E4D1-B4E917AA00B0}"/>
                </a:ext>
              </a:extLst>
            </p:cNvPr>
            <p:cNvSpPr/>
            <p:nvPr/>
          </p:nvSpPr>
          <p:spPr>
            <a:xfrm>
              <a:off x="1883013" y="1832698"/>
              <a:ext cx="101800" cy="105325"/>
            </a:xfrm>
            <a:custGeom>
              <a:avLst/>
              <a:gdLst/>
              <a:ahLst/>
              <a:cxnLst/>
              <a:rect l="l" t="t" r="r" b="b"/>
              <a:pathLst>
                <a:path w="4072" h="4213" extrusionOk="0">
                  <a:moveTo>
                    <a:pt x="1517" y="1"/>
                  </a:moveTo>
                  <a:lnTo>
                    <a:pt x="1404" y="1517"/>
                  </a:lnTo>
                  <a:lnTo>
                    <a:pt x="1" y="2107"/>
                  </a:lnTo>
                  <a:lnTo>
                    <a:pt x="1264" y="2808"/>
                  </a:lnTo>
                  <a:lnTo>
                    <a:pt x="1517" y="4212"/>
                  </a:lnTo>
                  <a:lnTo>
                    <a:pt x="2555" y="3145"/>
                  </a:lnTo>
                  <a:lnTo>
                    <a:pt x="3959" y="3370"/>
                  </a:lnTo>
                  <a:lnTo>
                    <a:pt x="3959" y="3370"/>
                  </a:lnTo>
                  <a:lnTo>
                    <a:pt x="3369" y="2107"/>
                  </a:lnTo>
                  <a:lnTo>
                    <a:pt x="4071" y="815"/>
                  </a:lnTo>
                  <a:lnTo>
                    <a:pt x="2555" y="1040"/>
                  </a:lnTo>
                  <a:lnTo>
                    <a:pt x="1517"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1650;p32">
              <a:extLst>
                <a:ext uri="{FF2B5EF4-FFF2-40B4-BE49-F238E27FC236}">
                  <a16:creationId xmlns:a16="http://schemas.microsoft.com/office/drawing/2014/main" id="{1E7462FC-B047-1B0D-D34D-B5EFD05EC5C0}"/>
                </a:ext>
              </a:extLst>
            </p:cNvPr>
            <p:cNvSpPr/>
            <p:nvPr/>
          </p:nvSpPr>
          <p:spPr>
            <a:xfrm>
              <a:off x="2488013" y="2455273"/>
              <a:ext cx="102500" cy="105300"/>
            </a:xfrm>
            <a:custGeom>
              <a:avLst/>
              <a:gdLst/>
              <a:ahLst/>
              <a:cxnLst/>
              <a:rect l="l" t="t" r="r" b="b"/>
              <a:pathLst>
                <a:path w="4100" h="4212" extrusionOk="0">
                  <a:moveTo>
                    <a:pt x="2331" y="0"/>
                  </a:moveTo>
                  <a:lnTo>
                    <a:pt x="1405" y="1179"/>
                  </a:lnTo>
                  <a:lnTo>
                    <a:pt x="1" y="1067"/>
                  </a:lnTo>
                  <a:lnTo>
                    <a:pt x="1" y="1067"/>
                  </a:lnTo>
                  <a:lnTo>
                    <a:pt x="815" y="2330"/>
                  </a:lnTo>
                  <a:lnTo>
                    <a:pt x="226" y="3622"/>
                  </a:lnTo>
                  <a:lnTo>
                    <a:pt x="1629" y="3285"/>
                  </a:lnTo>
                  <a:lnTo>
                    <a:pt x="2808" y="4211"/>
                  </a:lnTo>
                  <a:lnTo>
                    <a:pt x="2808" y="2695"/>
                  </a:lnTo>
                  <a:lnTo>
                    <a:pt x="4100" y="1994"/>
                  </a:lnTo>
                  <a:lnTo>
                    <a:pt x="2696" y="1404"/>
                  </a:lnTo>
                  <a:lnTo>
                    <a:pt x="233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1651;p32">
              <a:extLst>
                <a:ext uri="{FF2B5EF4-FFF2-40B4-BE49-F238E27FC236}">
                  <a16:creationId xmlns:a16="http://schemas.microsoft.com/office/drawing/2014/main" id="{0B6E18D2-E44B-36AD-ECBF-D9A1BCE363A7}"/>
                </a:ext>
              </a:extLst>
            </p:cNvPr>
            <p:cNvSpPr/>
            <p:nvPr/>
          </p:nvSpPr>
          <p:spPr>
            <a:xfrm>
              <a:off x="3166738" y="2089598"/>
              <a:ext cx="105300" cy="105300"/>
            </a:xfrm>
            <a:custGeom>
              <a:avLst/>
              <a:gdLst/>
              <a:ahLst/>
              <a:cxnLst/>
              <a:rect l="l" t="t" r="r" b="b"/>
              <a:pathLst>
                <a:path w="4212" h="4212" extrusionOk="0">
                  <a:moveTo>
                    <a:pt x="2330" y="0"/>
                  </a:moveTo>
                  <a:lnTo>
                    <a:pt x="1516" y="1292"/>
                  </a:lnTo>
                  <a:lnTo>
                    <a:pt x="0" y="1179"/>
                  </a:lnTo>
                  <a:lnTo>
                    <a:pt x="927" y="2359"/>
                  </a:lnTo>
                  <a:lnTo>
                    <a:pt x="337" y="3762"/>
                  </a:lnTo>
                  <a:lnTo>
                    <a:pt x="1741" y="3285"/>
                  </a:lnTo>
                  <a:lnTo>
                    <a:pt x="2920" y="4211"/>
                  </a:lnTo>
                  <a:lnTo>
                    <a:pt x="2920" y="2808"/>
                  </a:lnTo>
                  <a:lnTo>
                    <a:pt x="4211" y="1881"/>
                  </a:lnTo>
                  <a:lnTo>
                    <a:pt x="2808" y="1516"/>
                  </a:lnTo>
                  <a:lnTo>
                    <a:pt x="233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1652;p32">
              <a:extLst>
                <a:ext uri="{FF2B5EF4-FFF2-40B4-BE49-F238E27FC236}">
                  <a16:creationId xmlns:a16="http://schemas.microsoft.com/office/drawing/2014/main" id="{34871537-4952-3AA4-66F6-F30EACB979A7}"/>
                </a:ext>
              </a:extLst>
            </p:cNvPr>
            <p:cNvSpPr/>
            <p:nvPr/>
          </p:nvSpPr>
          <p:spPr>
            <a:xfrm>
              <a:off x="2242363" y="2069248"/>
              <a:ext cx="47050" cy="49850"/>
            </a:xfrm>
            <a:custGeom>
              <a:avLst/>
              <a:gdLst/>
              <a:ahLst/>
              <a:cxnLst/>
              <a:rect l="l" t="t" r="r" b="b"/>
              <a:pathLst>
                <a:path w="1882" h="1994" extrusionOk="0">
                  <a:moveTo>
                    <a:pt x="1180" y="0"/>
                  </a:moveTo>
                  <a:lnTo>
                    <a:pt x="703" y="590"/>
                  </a:lnTo>
                  <a:lnTo>
                    <a:pt x="1" y="477"/>
                  </a:lnTo>
                  <a:lnTo>
                    <a:pt x="1" y="477"/>
                  </a:lnTo>
                  <a:lnTo>
                    <a:pt x="366" y="1067"/>
                  </a:lnTo>
                  <a:lnTo>
                    <a:pt x="113" y="1628"/>
                  </a:lnTo>
                  <a:lnTo>
                    <a:pt x="815" y="1516"/>
                  </a:lnTo>
                  <a:lnTo>
                    <a:pt x="1292" y="1993"/>
                  </a:lnTo>
                  <a:lnTo>
                    <a:pt x="1292" y="1292"/>
                  </a:lnTo>
                  <a:lnTo>
                    <a:pt x="1882" y="927"/>
                  </a:lnTo>
                  <a:lnTo>
                    <a:pt x="1292" y="702"/>
                  </a:lnTo>
                  <a:lnTo>
                    <a:pt x="118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1653;p32">
              <a:extLst>
                <a:ext uri="{FF2B5EF4-FFF2-40B4-BE49-F238E27FC236}">
                  <a16:creationId xmlns:a16="http://schemas.microsoft.com/office/drawing/2014/main" id="{AC936EC8-F404-3214-9160-C2317A7BC69F}"/>
                </a:ext>
              </a:extLst>
            </p:cNvPr>
            <p:cNvSpPr/>
            <p:nvPr/>
          </p:nvSpPr>
          <p:spPr>
            <a:xfrm>
              <a:off x="2926688" y="2452448"/>
              <a:ext cx="47050" cy="47050"/>
            </a:xfrm>
            <a:custGeom>
              <a:avLst/>
              <a:gdLst/>
              <a:ahLst/>
              <a:cxnLst/>
              <a:rect l="l" t="t" r="r" b="b"/>
              <a:pathLst>
                <a:path w="1882" h="1882" extrusionOk="0">
                  <a:moveTo>
                    <a:pt x="927" y="1"/>
                  </a:moveTo>
                  <a:lnTo>
                    <a:pt x="590" y="591"/>
                  </a:lnTo>
                  <a:lnTo>
                    <a:pt x="1" y="703"/>
                  </a:lnTo>
                  <a:lnTo>
                    <a:pt x="478" y="1180"/>
                  </a:lnTo>
                  <a:lnTo>
                    <a:pt x="225" y="1882"/>
                  </a:lnTo>
                  <a:lnTo>
                    <a:pt x="927" y="1517"/>
                  </a:lnTo>
                  <a:lnTo>
                    <a:pt x="1517" y="1882"/>
                  </a:lnTo>
                  <a:lnTo>
                    <a:pt x="1404" y="1180"/>
                  </a:lnTo>
                  <a:lnTo>
                    <a:pt x="1882" y="703"/>
                  </a:lnTo>
                  <a:lnTo>
                    <a:pt x="1180" y="591"/>
                  </a:lnTo>
                  <a:lnTo>
                    <a:pt x="927"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1654;p32">
              <a:extLst>
                <a:ext uri="{FF2B5EF4-FFF2-40B4-BE49-F238E27FC236}">
                  <a16:creationId xmlns:a16="http://schemas.microsoft.com/office/drawing/2014/main" id="{69D6F31A-8CE2-43FC-8ECD-B82B7A00B17C}"/>
                </a:ext>
              </a:extLst>
            </p:cNvPr>
            <p:cNvSpPr/>
            <p:nvPr/>
          </p:nvSpPr>
          <p:spPr>
            <a:xfrm>
              <a:off x="2061288" y="3253998"/>
              <a:ext cx="46350" cy="46350"/>
            </a:xfrm>
            <a:custGeom>
              <a:avLst/>
              <a:gdLst/>
              <a:ahLst/>
              <a:cxnLst/>
              <a:rect l="l" t="t" r="r" b="b"/>
              <a:pathLst>
                <a:path w="1854" h="1854" extrusionOk="0">
                  <a:moveTo>
                    <a:pt x="1039" y="0"/>
                  </a:moveTo>
                  <a:lnTo>
                    <a:pt x="702" y="562"/>
                  </a:lnTo>
                  <a:lnTo>
                    <a:pt x="0" y="702"/>
                  </a:lnTo>
                  <a:lnTo>
                    <a:pt x="450" y="1151"/>
                  </a:lnTo>
                  <a:lnTo>
                    <a:pt x="337" y="1853"/>
                  </a:lnTo>
                  <a:lnTo>
                    <a:pt x="927" y="1516"/>
                  </a:lnTo>
                  <a:lnTo>
                    <a:pt x="1517" y="1853"/>
                  </a:lnTo>
                  <a:lnTo>
                    <a:pt x="1404" y="1151"/>
                  </a:lnTo>
                  <a:lnTo>
                    <a:pt x="1853" y="814"/>
                  </a:lnTo>
                  <a:lnTo>
                    <a:pt x="1292" y="702"/>
                  </a:lnTo>
                  <a:lnTo>
                    <a:pt x="1039"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1655;p32">
              <a:extLst>
                <a:ext uri="{FF2B5EF4-FFF2-40B4-BE49-F238E27FC236}">
                  <a16:creationId xmlns:a16="http://schemas.microsoft.com/office/drawing/2014/main" id="{2C5BCE3E-ED9D-1998-7F05-B9ACD8144A75}"/>
                </a:ext>
              </a:extLst>
            </p:cNvPr>
            <p:cNvSpPr/>
            <p:nvPr/>
          </p:nvSpPr>
          <p:spPr>
            <a:xfrm>
              <a:off x="1865463" y="2651098"/>
              <a:ext cx="37925" cy="37925"/>
            </a:xfrm>
            <a:custGeom>
              <a:avLst/>
              <a:gdLst/>
              <a:ahLst/>
              <a:cxnLst/>
              <a:rect l="l" t="t" r="r" b="b"/>
              <a:pathLst>
                <a:path w="1517" h="1517" extrusionOk="0">
                  <a:moveTo>
                    <a:pt x="562" y="0"/>
                  </a:moveTo>
                  <a:lnTo>
                    <a:pt x="450" y="477"/>
                  </a:lnTo>
                  <a:lnTo>
                    <a:pt x="1" y="702"/>
                  </a:lnTo>
                  <a:lnTo>
                    <a:pt x="338" y="955"/>
                  </a:lnTo>
                  <a:lnTo>
                    <a:pt x="338" y="1516"/>
                  </a:lnTo>
                  <a:lnTo>
                    <a:pt x="815" y="1179"/>
                  </a:lnTo>
                  <a:lnTo>
                    <a:pt x="1404" y="1292"/>
                  </a:lnTo>
                  <a:lnTo>
                    <a:pt x="1152" y="814"/>
                  </a:lnTo>
                  <a:lnTo>
                    <a:pt x="1517" y="365"/>
                  </a:lnTo>
                  <a:lnTo>
                    <a:pt x="927" y="365"/>
                  </a:lnTo>
                  <a:lnTo>
                    <a:pt x="56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1656;p32">
              <a:extLst>
                <a:ext uri="{FF2B5EF4-FFF2-40B4-BE49-F238E27FC236}">
                  <a16:creationId xmlns:a16="http://schemas.microsoft.com/office/drawing/2014/main" id="{D6C88323-3BE0-09D0-7748-21DCA229B0CA}"/>
                </a:ext>
              </a:extLst>
            </p:cNvPr>
            <p:cNvSpPr/>
            <p:nvPr/>
          </p:nvSpPr>
          <p:spPr>
            <a:xfrm>
              <a:off x="2634013" y="1893773"/>
              <a:ext cx="23875" cy="23175"/>
            </a:xfrm>
            <a:custGeom>
              <a:avLst/>
              <a:gdLst/>
              <a:ahLst/>
              <a:cxnLst/>
              <a:rect l="l" t="t" r="r" b="b"/>
              <a:pathLst>
                <a:path w="955" h="927" extrusionOk="0">
                  <a:moveTo>
                    <a:pt x="478" y="0"/>
                  </a:moveTo>
                  <a:cubicBezTo>
                    <a:pt x="253" y="0"/>
                    <a:pt x="0" y="225"/>
                    <a:pt x="0" y="478"/>
                  </a:cubicBezTo>
                  <a:cubicBezTo>
                    <a:pt x="0" y="702"/>
                    <a:pt x="253" y="927"/>
                    <a:pt x="478" y="927"/>
                  </a:cubicBezTo>
                  <a:cubicBezTo>
                    <a:pt x="702" y="927"/>
                    <a:pt x="955" y="702"/>
                    <a:pt x="955" y="478"/>
                  </a:cubicBezTo>
                  <a:cubicBezTo>
                    <a:pt x="955" y="225"/>
                    <a:pt x="702" y="0"/>
                    <a:pt x="47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1657;p32">
              <a:extLst>
                <a:ext uri="{FF2B5EF4-FFF2-40B4-BE49-F238E27FC236}">
                  <a16:creationId xmlns:a16="http://schemas.microsoft.com/office/drawing/2014/main" id="{877F5269-FFBC-0040-04B6-50D7E65A61C6}"/>
                </a:ext>
              </a:extLst>
            </p:cNvPr>
            <p:cNvSpPr/>
            <p:nvPr/>
          </p:nvSpPr>
          <p:spPr>
            <a:xfrm>
              <a:off x="2634013" y="2130998"/>
              <a:ext cx="23875" cy="23200"/>
            </a:xfrm>
            <a:custGeom>
              <a:avLst/>
              <a:gdLst/>
              <a:ahLst/>
              <a:cxnLst/>
              <a:rect l="l" t="t" r="r" b="b"/>
              <a:pathLst>
                <a:path w="955" h="928" extrusionOk="0">
                  <a:moveTo>
                    <a:pt x="478" y="1"/>
                  </a:moveTo>
                  <a:cubicBezTo>
                    <a:pt x="253" y="1"/>
                    <a:pt x="0" y="225"/>
                    <a:pt x="0" y="450"/>
                  </a:cubicBezTo>
                  <a:cubicBezTo>
                    <a:pt x="0" y="815"/>
                    <a:pt x="253" y="927"/>
                    <a:pt x="478" y="927"/>
                  </a:cubicBezTo>
                  <a:cubicBezTo>
                    <a:pt x="702" y="927"/>
                    <a:pt x="955" y="815"/>
                    <a:pt x="955" y="450"/>
                  </a:cubicBezTo>
                  <a:cubicBezTo>
                    <a:pt x="955" y="225"/>
                    <a:pt x="702" y="1"/>
                    <a:pt x="478"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1658;p32">
              <a:extLst>
                <a:ext uri="{FF2B5EF4-FFF2-40B4-BE49-F238E27FC236}">
                  <a16:creationId xmlns:a16="http://schemas.microsoft.com/office/drawing/2014/main" id="{287D4339-EA83-191A-65AA-80E9104F3A04}"/>
                </a:ext>
              </a:extLst>
            </p:cNvPr>
            <p:cNvSpPr/>
            <p:nvPr/>
          </p:nvSpPr>
          <p:spPr>
            <a:xfrm>
              <a:off x="3272013" y="2513523"/>
              <a:ext cx="26000" cy="23875"/>
            </a:xfrm>
            <a:custGeom>
              <a:avLst/>
              <a:gdLst/>
              <a:ahLst/>
              <a:cxnLst/>
              <a:rect l="l" t="t" r="r" b="b"/>
              <a:pathLst>
                <a:path w="1040" h="955" extrusionOk="0">
                  <a:moveTo>
                    <a:pt x="450" y="0"/>
                  </a:moveTo>
                  <a:cubicBezTo>
                    <a:pt x="225" y="0"/>
                    <a:pt x="0" y="141"/>
                    <a:pt x="0" y="478"/>
                  </a:cubicBezTo>
                  <a:cubicBezTo>
                    <a:pt x="0" y="702"/>
                    <a:pt x="225" y="955"/>
                    <a:pt x="450" y="955"/>
                  </a:cubicBezTo>
                  <a:cubicBezTo>
                    <a:pt x="815" y="955"/>
                    <a:pt x="1039" y="702"/>
                    <a:pt x="1039" y="478"/>
                  </a:cubicBezTo>
                  <a:cubicBezTo>
                    <a:pt x="1039" y="141"/>
                    <a:pt x="815" y="0"/>
                    <a:pt x="45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1659;p32">
              <a:extLst>
                <a:ext uri="{FF2B5EF4-FFF2-40B4-BE49-F238E27FC236}">
                  <a16:creationId xmlns:a16="http://schemas.microsoft.com/office/drawing/2014/main" id="{C80F1423-AE1D-40CB-04B1-3E4B52815CBE}"/>
                </a:ext>
              </a:extLst>
            </p:cNvPr>
            <p:cNvSpPr/>
            <p:nvPr/>
          </p:nvSpPr>
          <p:spPr>
            <a:xfrm>
              <a:off x="3119713" y="1873423"/>
              <a:ext cx="11950" cy="11950"/>
            </a:xfrm>
            <a:custGeom>
              <a:avLst/>
              <a:gdLst/>
              <a:ahLst/>
              <a:cxnLst/>
              <a:rect l="l" t="t" r="r" b="b"/>
              <a:pathLst>
                <a:path w="478" h="478" extrusionOk="0">
                  <a:moveTo>
                    <a:pt x="225" y="0"/>
                  </a:moveTo>
                  <a:cubicBezTo>
                    <a:pt x="112" y="0"/>
                    <a:pt x="0" y="113"/>
                    <a:pt x="0" y="225"/>
                  </a:cubicBezTo>
                  <a:cubicBezTo>
                    <a:pt x="0" y="337"/>
                    <a:pt x="112" y="478"/>
                    <a:pt x="225" y="478"/>
                  </a:cubicBezTo>
                  <a:cubicBezTo>
                    <a:pt x="365" y="478"/>
                    <a:pt x="477" y="337"/>
                    <a:pt x="477" y="225"/>
                  </a:cubicBezTo>
                  <a:cubicBezTo>
                    <a:pt x="477" y="113"/>
                    <a:pt x="365" y="0"/>
                    <a:pt x="22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1660;p32">
              <a:extLst>
                <a:ext uri="{FF2B5EF4-FFF2-40B4-BE49-F238E27FC236}">
                  <a16:creationId xmlns:a16="http://schemas.microsoft.com/office/drawing/2014/main" id="{784B8D4E-1965-7847-9ED2-34A09980A321}"/>
                </a:ext>
              </a:extLst>
            </p:cNvPr>
            <p:cNvSpPr/>
            <p:nvPr/>
          </p:nvSpPr>
          <p:spPr>
            <a:xfrm>
              <a:off x="3093738" y="2267873"/>
              <a:ext cx="14050" cy="11950"/>
            </a:xfrm>
            <a:custGeom>
              <a:avLst/>
              <a:gdLst/>
              <a:ahLst/>
              <a:cxnLst/>
              <a:rect l="l" t="t" r="r" b="b"/>
              <a:pathLst>
                <a:path w="562" h="478" extrusionOk="0">
                  <a:moveTo>
                    <a:pt x="225" y="0"/>
                  </a:moveTo>
                  <a:cubicBezTo>
                    <a:pt x="113" y="0"/>
                    <a:pt x="0" y="141"/>
                    <a:pt x="0" y="253"/>
                  </a:cubicBezTo>
                  <a:cubicBezTo>
                    <a:pt x="0" y="365"/>
                    <a:pt x="113" y="478"/>
                    <a:pt x="225" y="478"/>
                  </a:cubicBezTo>
                  <a:cubicBezTo>
                    <a:pt x="450" y="478"/>
                    <a:pt x="562" y="365"/>
                    <a:pt x="562" y="253"/>
                  </a:cubicBezTo>
                  <a:cubicBezTo>
                    <a:pt x="562" y="141"/>
                    <a:pt x="450" y="0"/>
                    <a:pt x="22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1661;p32">
              <a:extLst>
                <a:ext uri="{FF2B5EF4-FFF2-40B4-BE49-F238E27FC236}">
                  <a16:creationId xmlns:a16="http://schemas.microsoft.com/office/drawing/2014/main" id="{6AE444B4-ADD5-F95E-8662-D5C05A5BCBB1}"/>
                </a:ext>
              </a:extLst>
            </p:cNvPr>
            <p:cNvSpPr/>
            <p:nvPr/>
          </p:nvSpPr>
          <p:spPr>
            <a:xfrm>
              <a:off x="2330113" y="1622148"/>
              <a:ext cx="573450" cy="78625"/>
            </a:xfrm>
            <a:custGeom>
              <a:avLst/>
              <a:gdLst/>
              <a:ahLst/>
              <a:cxnLst/>
              <a:rect l="l" t="t" r="r" b="b"/>
              <a:pathLst>
                <a:path w="22938" h="3145" extrusionOk="0">
                  <a:moveTo>
                    <a:pt x="2471" y="0"/>
                  </a:moveTo>
                  <a:cubicBezTo>
                    <a:pt x="1628" y="0"/>
                    <a:pt x="702" y="113"/>
                    <a:pt x="0" y="337"/>
                  </a:cubicBezTo>
                  <a:cubicBezTo>
                    <a:pt x="477" y="815"/>
                    <a:pt x="1404" y="450"/>
                    <a:pt x="1881" y="1039"/>
                  </a:cubicBezTo>
                  <a:cubicBezTo>
                    <a:pt x="1516" y="1264"/>
                    <a:pt x="1067" y="1517"/>
                    <a:pt x="702" y="1629"/>
                  </a:cubicBezTo>
                  <a:cubicBezTo>
                    <a:pt x="927" y="1629"/>
                    <a:pt x="1179" y="1741"/>
                    <a:pt x="1292" y="1966"/>
                  </a:cubicBezTo>
                  <a:cubicBezTo>
                    <a:pt x="814" y="2218"/>
                    <a:pt x="365" y="2331"/>
                    <a:pt x="0" y="2555"/>
                  </a:cubicBezTo>
                  <a:cubicBezTo>
                    <a:pt x="365" y="2668"/>
                    <a:pt x="814" y="2920"/>
                    <a:pt x="1179" y="3145"/>
                  </a:cubicBezTo>
                  <a:lnTo>
                    <a:pt x="2471" y="3145"/>
                  </a:lnTo>
                  <a:cubicBezTo>
                    <a:pt x="2330" y="3145"/>
                    <a:pt x="2218" y="3033"/>
                    <a:pt x="2106" y="3033"/>
                  </a:cubicBezTo>
                  <a:cubicBezTo>
                    <a:pt x="2471" y="2920"/>
                    <a:pt x="2920" y="2668"/>
                    <a:pt x="3285" y="2443"/>
                  </a:cubicBezTo>
                  <a:cubicBezTo>
                    <a:pt x="2808" y="1853"/>
                    <a:pt x="1881" y="2218"/>
                    <a:pt x="1404" y="1741"/>
                  </a:cubicBezTo>
                  <a:cubicBezTo>
                    <a:pt x="2106" y="1517"/>
                    <a:pt x="3032" y="1404"/>
                    <a:pt x="3874" y="1404"/>
                  </a:cubicBezTo>
                  <a:cubicBezTo>
                    <a:pt x="5278" y="1404"/>
                    <a:pt x="6542" y="1629"/>
                    <a:pt x="7833" y="1629"/>
                  </a:cubicBezTo>
                  <a:cubicBezTo>
                    <a:pt x="10304" y="1741"/>
                    <a:pt x="12634" y="1741"/>
                    <a:pt x="15104" y="1853"/>
                  </a:cubicBezTo>
                  <a:cubicBezTo>
                    <a:pt x="16733" y="1966"/>
                    <a:pt x="18361" y="1966"/>
                    <a:pt x="20017" y="1966"/>
                  </a:cubicBezTo>
                  <a:cubicBezTo>
                    <a:pt x="20467" y="2106"/>
                    <a:pt x="20944" y="2106"/>
                    <a:pt x="21421" y="2106"/>
                  </a:cubicBezTo>
                  <a:lnTo>
                    <a:pt x="22460" y="2106"/>
                  </a:lnTo>
                  <a:lnTo>
                    <a:pt x="22235" y="1853"/>
                  </a:lnTo>
                  <a:cubicBezTo>
                    <a:pt x="22348" y="1853"/>
                    <a:pt x="22460" y="1853"/>
                    <a:pt x="22572" y="1741"/>
                  </a:cubicBezTo>
                  <a:cubicBezTo>
                    <a:pt x="22348" y="1741"/>
                    <a:pt x="21983" y="1629"/>
                    <a:pt x="21758" y="1517"/>
                  </a:cubicBezTo>
                  <a:cubicBezTo>
                    <a:pt x="22235" y="1404"/>
                    <a:pt x="22572" y="1152"/>
                    <a:pt x="22937" y="702"/>
                  </a:cubicBezTo>
                  <a:cubicBezTo>
                    <a:pt x="22572" y="562"/>
                    <a:pt x="22348" y="562"/>
                    <a:pt x="21983" y="562"/>
                  </a:cubicBezTo>
                  <a:lnTo>
                    <a:pt x="21421" y="562"/>
                  </a:lnTo>
                  <a:cubicBezTo>
                    <a:pt x="21168" y="562"/>
                    <a:pt x="20832" y="702"/>
                    <a:pt x="20579" y="702"/>
                  </a:cubicBezTo>
                  <a:lnTo>
                    <a:pt x="20017" y="702"/>
                  </a:lnTo>
                  <a:cubicBezTo>
                    <a:pt x="19540" y="702"/>
                    <a:pt x="19063" y="702"/>
                    <a:pt x="18614" y="562"/>
                  </a:cubicBezTo>
                  <a:cubicBezTo>
                    <a:pt x="16957" y="562"/>
                    <a:pt x="15329" y="562"/>
                    <a:pt x="13701" y="450"/>
                  </a:cubicBezTo>
                  <a:cubicBezTo>
                    <a:pt x="11230" y="337"/>
                    <a:pt x="8900" y="337"/>
                    <a:pt x="6429" y="225"/>
                  </a:cubicBezTo>
                  <a:cubicBezTo>
                    <a:pt x="5138" y="225"/>
                    <a:pt x="3874" y="0"/>
                    <a:pt x="2471"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1662;p32">
              <a:extLst>
                <a:ext uri="{FF2B5EF4-FFF2-40B4-BE49-F238E27FC236}">
                  <a16:creationId xmlns:a16="http://schemas.microsoft.com/office/drawing/2014/main" id="{812256A5-9A91-F544-5C1A-A8BB3A9BB056}"/>
                </a:ext>
              </a:extLst>
            </p:cNvPr>
            <p:cNvSpPr/>
            <p:nvPr/>
          </p:nvSpPr>
          <p:spPr>
            <a:xfrm>
              <a:off x="2365188" y="1657248"/>
              <a:ext cx="555900" cy="43525"/>
            </a:xfrm>
            <a:custGeom>
              <a:avLst/>
              <a:gdLst/>
              <a:ahLst/>
              <a:cxnLst/>
              <a:rect l="l" t="t" r="r" b="b"/>
              <a:pathLst>
                <a:path w="22236" h="1741" extrusionOk="0">
                  <a:moveTo>
                    <a:pt x="2471" y="0"/>
                  </a:moveTo>
                  <a:cubicBezTo>
                    <a:pt x="1629" y="0"/>
                    <a:pt x="703" y="113"/>
                    <a:pt x="1" y="337"/>
                  </a:cubicBezTo>
                  <a:cubicBezTo>
                    <a:pt x="478" y="814"/>
                    <a:pt x="1405" y="449"/>
                    <a:pt x="1882" y="1039"/>
                  </a:cubicBezTo>
                  <a:cubicBezTo>
                    <a:pt x="1517" y="1264"/>
                    <a:pt x="1068" y="1516"/>
                    <a:pt x="703" y="1629"/>
                  </a:cubicBezTo>
                  <a:cubicBezTo>
                    <a:pt x="815" y="1629"/>
                    <a:pt x="927" y="1741"/>
                    <a:pt x="1068" y="1741"/>
                  </a:cubicBezTo>
                  <a:lnTo>
                    <a:pt x="20945" y="1741"/>
                  </a:lnTo>
                  <a:cubicBezTo>
                    <a:pt x="20945" y="1741"/>
                    <a:pt x="20832" y="1629"/>
                    <a:pt x="20720" y="1516"/>
                  </a:cubicBezTo>
                  <a:cubicBezTo>
                    <a:pt x="21169" y="1404"/>
                    <a:pt x="21759" y="1151"/>
                    <a:pt x="22236" y="1039"/>
                  </a:cubicBezTo>
                  <a:cubicBezTo>
                    <a:pt x="21983" y="1039"/>
                    <a:pt x="21759" y="1039"/>
                    <a:pt x="21534" y="927"/>
                  </a:cubicBezTo>
                  <a:cubicBezTo>
                    <a:pt x="21422" y="927"/>
                    <a:pt x="21169" y="814"/>
                    <a:pt x="21057" y="702"/>
                  </a:cubicBezTo>
                  <a:lnTo>
                    <a:pt x="20018" y="702"/>
                  </a:lnTo>
                  <a:cubicBezTo>
                    <a:pt x="19541" y="702"/>
                    <a:pt x="19064" y="702"/>
                    <a:pt x="18614" y="562"/>
                  </a:cubicBezTo>
                  <a:cubicBezTo>
                    <a:pt x="16958" y="562"/>
                    <a:pt x="15330" y="562"/>
                    <a:pt x="13701" y="449"/>
                  </a:cubicBezTo>
                  <a:cubicBezTo>
                    <a:pt x="11231" y="337"/>
                    <a:pt x="8901" y="337"/>
                    <a:pt x="6430" y="225"/>
                  </a:cubicBezTo>
                  <a:cubicBezTo>
                    <a:pt x="5139" y="225"/>
                    <a:pt x="3875" y="0"/>
                    <a:pt x="2471" y="0"/>
                  </a:cubicBezTo>
                  <a:close/>
                </a:path>
              </a:pathLst>
            </a:custGeom>
            <a:solidFill>
              <a:srgbClr val="DADADA"/>
            </a:solidFill>
            <a:ln w="9525" cap="flat" cmpd="sng">
              <a:solidFill>
                <a:srgbClr val="DCDC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1663;p32">
              <a:extLst>
                <a:ext uri="{FF2B5EF4-FFF2-40B4-BE49-F238E27FC236}">
                  <a16:creationId xmlns:a16="http://schemas.microsoft.com/office/drawing/2014/main" id="{2D0E72AD-A6E8-B833-40D0-033032D868F3}"/>
                </a:ext>
              </a:extLst>
            </p:cNvPr>
            <p:cNvSpPr/>
            <p:nvPr/>
          </p:nvSpPr>
          <p:spPr>
            <a:xfrm>
              <a:off x="2300613" y="1700748"/>
              <a:ext cx="602950" cy="82150"/>
            </a:xfrm>
            <a:custGeom>
              <a:avLst/>
              <a:gdLst/>
              <a:ahLst/>
              <a:cxnLst/>
              <a:rect l="l" t="t" r="r" b="b"/>
              <a:pathLst>
                <a:path w="24118" h="3286" extrusionOk="0">
                  <a:moveTo>
                    <a:pt x="2359" y="1"/>
                  </a:moveTo>
                  <a:cubicBezTo>
                    <a:pt x="2359" y="1"/>
                    <a:pt x="2359" y="113"/>
                    <a:pt x="2472" y="113"/>
                  </a:cubicBezTo>
                  <a:cubicBezTo>
                    <a:pt x="1657" y="366"/>
                    <a:pt x="843" y="590"/>
                    <a:pt x="1" y="927"/>
                  </a:cubicBezTo>
                  <a:cubicBezTo>
                    <a:pt x="703" y="1068"/>
                    <a:pt x="1292" y="1292"/>
                    <a:pt x="1882" y="1517"/>
                  </a:cubicBezTo>
                  <a:cubicBezTo>
                    <a:pt x="1770" y="1629"/>
                    <a:pt x="1545" y="1882"/>
                    <a:pt x="1405" y="1994"/>
                  </a:cubicBezTo>
                  <a:cubicBezTo>
                    <a:pt x="1657" y="2106"/>
                    <a:pt x="1882" y="2219"/>
                    <a:pt x="1994" y="2471"/>
                  </a:cubicBezTo>
                  <a:cubicBezTo>
                    <a:pt x="1545" y="2696"/>
                    <a:pt x="1068" y="2921"/>
                    <a:pt x="591" y="3286"/>
                  </a:cubicBezTo>
                  <a:lnTo>
                    <a:pt x="23163" y="3286"/>
                  </a:lnTo>
                  <a:cubicBezTo>
                    <a:pt x="23163" y="3286"/>
                    <a:pt x="23528" y="3173"/>
                    <a:pt x="23640" y="3173"/>
                  </a:cubicBezTo>
                  <a:cubicBezTo>
                    <a:pt x="23528" y="3033"/>
                    <a:pt x="23528" y="2921"/>
                    <a:pt x="23415" y="2921"/>
                  </a:cubicBezTo>
                  <a:cubicBezTo>
                    <a:pt x="23415" y="2808"/>
                    <a:pt x="23528" y="2808"/>
                    <a:pt x="23640" y="2808"/>
                  </a:cubicBezTo>
                  <a:lnTo>
                    <a:pt x="23752" y="2808"/>
                  </a:lnTo>
                  <a:cubicBezTo>
                    <a:pt x="23864" y="2808"/>
                    <a:pt x="24005" y="2808"/>
                    <a:pt x="24117" y="2696"/>
                  </a:cubicBezTo>
                  <a:cubicBezTo>
                    <a:pt x="23528" y="2584"/>
                    <a:pt x="22938" y="2331"/>
                    <a:pt x="22348" y="2219"/>
                  </a:cubicBezTo>
                  <a:cubicBezTo>
                    <a:pt x="22124" y="2106"/>
                    <a:pt x="21899" y="1994"/>
                    <a:pt x="21759" y="1770"/>
                  </a:cubicBezTo>
                  <a:cubicBezTo>
                    <a:pt x="22236" y="1629"/>
                    <a:pt x="22826" y="1629"/>
                    <a:pt x="23303" y="1517"/>
                  </a:cubicBezTo>
                  <a:cubicBezTo>
                    <a:pt x="22713" y="1517"/>
                    <a:pt x="22236" y="1405"/>
                    <a:pt x="21899" y="1068"/>
                  </a:cubicBezTo>
                  <a:cubicBezTo>
                    <a:pt x="22601" y="927"/>
                    <a:pt x="23415" y="815"/>
                    <a:pt x="24117" y="703"/>
                  </a:cubicBezTo>
                  <a:cubicBezTo>
                    <a:pt x="24005" y="590"/>
                    <a:pt x="23864" y="590"/>
                    <a:pt x="23752" y="478"/>
                  </a:cubicBezTo>
                  <a:cubicBezTo>
                    <a:pt x="23640" y="478"/>
                    <a:pt x="23528" y="478"/>
                    <a:pt x="23528" y="366"/>
                  </a:cubicBezTo>
                  <a:cubicBezTo>
                    <a:pt x="23415" y="225"/>
                    <a:pt x="23528" y="113"/>
                    <a:pt x="23528" y="113"/>
                  </a:cubicBezTo>
                  <a:lnTo>
                    <a:pt x="23640" y="113"/>
                  </a:lnTo>
                  <a:lnTo>
                    <a:pt x="23528" y="1"/>
                  </a:lnTo>
                  <a:close/>
                </a:path>
              </a:pathLst>
            </a:custGeom>
            <a:solidFill>
              <a:srgbClr val="DCDCDC"/>
            </a:solidFill>
            <a:ln w="9525" cap="flat" cmpd="sng">
              <a:solidFill>
                <a:srgbClr val="DCDC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1664;p32">
              <a:extLst>
                <a:ext uri="{FF2B5EF4-FFF2-40B4-BE49-F238E27FC236}">
                  <a16:creationId xmlns:a16="http://schemas.microsoft.com/office/drawing/2014/main" id="{F942B7DE-7B54-2797-6519-45FAF249EA67}"/>
                </a:ext>
              </a:extLst>
            </p:cNvPr>
            <p:cNvSpPr/>
            <p:nvPr/>
          </p:nvSpPr>
          <p:spPr>
            <a:xfrm>
              <a:off x="2332913" y="1782873"/>
              <a:ext cx="588175" cy="20375"/>
            </a:xfrm>
            <a:custGeom>
              <a:avLst/>
              <a:gdLst/>
              <a:ahLst/>
              <a:cxnLst/>
              <a:rect l="l" t="t" r="r" b="b"/>
              <a:pathLst>
                <a:path w="23527" h="815" extrusionOk="0">
                  <a:moveTo>
                    <a:pt x="0" y="1"/>
                  </a:moveTo>
                  <a:cubicBezTo>
                    <a:pt x="1404" y="225"/>
                    <a:pt x="3061" y="225"/>
                    <a:pt x="4577" y="338"/>
                  </a:cubicBezTo>
                  <a:cubicBezTo>
                    <a:pt x="6093" y="338"/>
                    <a:pt x="7721" y="450"/>
                    <a:pt x="9377" y="450"/>
                  </a:cubicBezTo>
                  <a:cubicBezTo>
                    <a:pt x="11595" y="590"/>
                    <a:pt x="13813" y="702"/>
                    <a:pt x="16143" y="702"/>
                  </a:cubicBezTo>
                  <a:cubicBezTo>
                    <a:pt x="17322" y="815"/>
                    <a:pt x="18361" y="815"/>
                    <a:pt x="19540" y="815"/>
                  </a:cubicBezTo>
                  <a:lnTo>
                    <a:pt x="20607" y="815"/>
                  </a:lnTo>
                  <a:cubicBezTo>
                    <a:pt x="20944" y="702"/>
                    <a:pt x="21169" y="702"/>
                    <a:pt x="21534" y="702"/>
                  </a:cubicBezTo>
                  <a:lnTo>
                    <a:pt x="21646" y="702"/>
                  </a:lnTo>
                  <a:cubicBezTo>
                    <a:pt x="21828" y="702"/>
                    <a:pt x="22207" y="674"/>
                    <a:pt x="22587" y="674"/>
                  </a:cubicBezTo>
                  <a:cubicBezTo>
                    <a:pt x="22905" y="674"/>
                    <a:pt x="23223" y="694"/>
                    <a:pt x="23425" y="767"/>
                  </a:cubicBezTo>
                  <a:lnTo>
                    <a:pt x="23425" y="767"/>
                  </a:lnTo>
                  <a:cubicBezTo>
                    <a:pt x="22968" y="554"/>
                    <a:pt x="22429" y="314"/>
                    <a:pt x="22011" y="1"/>
                  </a:cubicBezTo>
                  <a:close/>
                  <a:moveTo>
                    <a:pt x="23425" y="767"/>
                  </a:moveTo>
                  <a:cubicBezTo>
                    <a:pt x="23459" y="783"/>
                    <a:pt x="23493" y="799"/>
                    <a:pt x="23527" y="815"/>
                  </a:cubicBezTo>
                  <a:cubicBezTo>
                    <a:pt x="23498" y="797"/>
                    <a:pt x="23463" y="781"/>
                    <a:pt x="23425" y="767"/>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1707;p32">
              <a:extLst>
                <a:ext uri="{FF2B5EF4-FFF2-40B4-BE49-F238E27FC236}">
                  <a16:creationId xmlns:a16="http://schemas.microsoft.com/office/drawing/2014/main" id="{8CFFA34F-404F-FC83-971F-72E0B098B232}"/>
                </a:ext>
              </a:extLst>
            </p:cNvPr>
            <p:cNvSpPr txBox="1"/>
            <p:nvPr/>
          </p:nvSpPr>
          <p:spPr>
            <a:xfrm rot="1320">
              <a:off x="1844412" y="3385297"/>
              <a:ext cx="1562100" cy="4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chemeClr val="lt1"/>
                  </a:solidFill>
                  <a:latin typeface="Fira Sans Extra Condensed Medium"/>
                  <a:ea typeface="Fira Sans Extra Condensed Medium"/>
                  <a:cs typeface="Fira Sans Extra Condensed Medium"/>
                  <a:sym typeface="Fira Sans Extra Condensed Medium"/>
                </a:rPr>
                <a:t>Sales Program 2</a:t>
              </a:r>
              <a:endParaRPr sz="1600"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314" name="Google Shape;1708;p32">
              <a:extLst>
                <a:ext uri="{FF2B5EF4-FFF2-40B4-BE49-F238E27FC236}">
                  <a16:creationId xmlns:a16="http://schemas.microsoft.com/office/drawing/2014/main" id="{F1279589-5929-AC89-573E-B80CE3DF659F}"/>
                </a:ext>
              </a:extLst>
            </p:cNvPr>
            <p:cNvSpPr txBox="1"/>
            <p:nvPr/>
          </p:nvSpPr>
          <p:spPr>
            <a:xfrm rot="4423">
              <a:off x="1772689" y="2064723"/>
              <a:ext cx="1632301" cy="76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Fira Sans"/>
                  <a:ea typeface="Fira Sans"/>
                  <a:cs typeface="Fira Sans"/>
                  <a:sym typeface="Fira Sans"/>
                </a:rPr>
                <a:t>Order</a:t>
              </a:r>
              <a:r>
                <a:rPr lang="en" sz="1200" dirty="0">
                  <a:solidFill>
                    <a:schemeClr val="dk1"/>
                  </a:solidFill>
                  <a:latin typeface="Fira Sans"/>
                  <a:ea typeface="Fira Sans"/>
                  <a:cs typeface="Fira Sans"/>
                  <a:sym typeface="Fira Sans"/>
                </a:rPr>
                <a:t> meets criteria of sales program</a:t>
              </a:r>
              <a:endParaRPr sz="1200" dirty="0">
                <a:latin typeface="Fira Sans"/>
                <a:ea typeface="Fira Sans"/>
                <a:cs typeface="Fira Sans"/>
                <a:sym typeface="Fira Sans"/>
              </a:endParaRPr>
            </a:p>
          </p:txBody>
        </p:sp>
      </p:grpSp>
      <p:pic>
        <p:nvPicPr>
          <p:cNvPr id="9" name="Graphic 8" descr="Checkmark with solid fill">
            <a:extLst>
              <a:ext uri="{FF2B5EF4-FFF2-40B4-BE49-F238E27FC236}">
                <a16:creationId xmlns:a16="http://schemas.microsoft.com/office/drawing/2014/main" id="{DCD9C410-36CD-CCD7-F29E-80A78385FD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0965" y="3031720"/>
            <a:ext cx="596968" cy="596968"/>
          </a:xfrm>
          <a:prstGeom prst="rect">
            <a:avLst/>
          </a:prstGeom>
        </p:spPr>
      </p:pic>
      <p:pic>
        <p:nvPicPr>
          <p:cNvPr id="315" name="Graphic 314" descr="Checkmark with solid fill">
            <a:extLst>
              <a:ext uri="{FF2B5EF4-FFF2-40B4-BE49-F238E27FC236}">
                <a16:creationId xmlns:a16="http://schemas.microsoft.com/office/drawing/2014/main" id="{0A7BFC0D-809E-1291-8042-EF0F080797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1489" y="3058928"/>
            <a:ext cx="596968" cy="596968"/>
          </a:xfrm>
          <a:prstGeom prst="rect">
            <a:avLst/>
          </a:prstGeom>
        </p:spPr>
      </p:pic>
      <p:pic>
        <p:nvPicPr>
          <p:cNvPr id="317" name="Graphic 316" descr="Add with solid fill">
            <a:extLst>
              <a:ext uri="{FF2B5EF4-FFF2-40B4-BE49-F238E27FC236}">
                <a16:creationId xmlns:a16="http://schemas.microsoft.com/office/drawing/2014/main" id="{DE9BE9F2-26E6-AF2E-2CE5-6AC40FBC21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34592" y="2715184"/>
            <a:ext cx="652528" cy="652528"/>
          </a:xfrm>
          <a:prstGeom prst="rect">
            <a:avLst/>
          </a:prstGeom>
        </p:spPr>
      </p:pic>
      <p:sp>
        <p:nvSpPr>
          <p:cNvPr id="318" name="TextBox 317">
            <a:extLst>
              <a:ext uri="{FF2B5EF4-FFF2-40B4-BE49-F238E27FC236}">
                <a16:creationId xmlns:a16="http://schemas.microsoft.com/office/drawing/2014/main" id="{D2646F97-D06A-3791-4C0A-1DD97040A408}"/>
              </a:ext>
            </a:extLst>
          </p:cNvPr>
          <p:cNvSpPr txBox="1"/>
          <p:nvPr/>
        </p:nvSpPr>
        <p:spPr>
          <a:xfrm>
            <a:off x="6731887" y="2523888"/>
            <a:ext cx="782537" cy="1015663"/>
          </a:xfrm>
          <a:prstGeom prst="rect">
            <a:avLst/>
          </a:prstGeom>
          <a:noFill/>
        </p:spPr>
        <p:txBody>
          <a:bodyPr wrap="square" lIns="0" tIns="0" rIns="0" bIns="0" rtlCol="0">
            <a:spAutoFit/>
          </a:bodyPr>
          <a:lstStyle/>
          <a:p>
            <a:pPr algn="l"/>
            <a:r>
              <a:rPr lang="en-US" sz="6600" b="1" dirty="0">
                <a:latin typeface="Source Sans Pro Semibold" panose="020B0603030403020204" pitchFamily="34" charset="0"/>
                <a:ea typeface="Source Sans Pro Semibold" panose="020B0603030403020204" pitchFamily="34" charset="0"/>
                <a:cs typeface="Times New Roman" panose="02020603050405020304" pitchFamily="18" charset="0"/>
              </a:rPr>
              <a:t>=</a:t>
            </a:r>
            <a:endParaRPr lang="en-US" sz="6600" b="1" dirty="0">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9023462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Sales Program Rules – Sales Metric</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6" name="Graphic 15" descr="Search Inventory with solid fill">
            <a:extLst>
              <a:ext uri="{FF2B5EF4-FFF2-40B4-BE49-F238E27FC236}">
                <a16:creationId xmlns:a16="http://schemas.microsoft.com/office/drawing/2014/main" id="{881C8CBE-6C38-78C0-D670-D980372D4A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7754" y="249243"/>
            <a:ext cx="627464" cy="627464"/>
          </a:xfrm>
          <a:prstGeom prst="rect">
            <a:avLst/>
          </a:prstGeom>
        </p:spPr>
      </p:pic>
      <p:grpSp>
        <p:nvGrpSpPr>
          <p:cNvPr id="147" name="Group 146">
            <a:extLst>
              <a:ext uri="{FF2B5EF4-FFF2-40B4-BE49-F238E27FC236}">
                <a16:creationId xmlns:a16="http://schemas.microsoft.com/office/drawing/2014/main" id="{8B0D7BDC-0A12-1395-950F-F4233456DD92}"/>
              </a:ext>
            </a:extLst>
          </p:cNvPr>
          <p:cNvGrpSpPr/>
          <p:nvPr/>
        </p:nvGrpSpPr>
        <p:grpSpPr>
          <a:xfrm>
            <a:off x="1504329" y="2693419"/>
            <a:ext cx="8079105" cy="1039275"/>
            <a:chOff x="1647825" y="3302238"/>
            <a:chExt cx="8079105" cy="1039275"/>
          </a:xfrm>
        </p:grpSpPr>
        <p:sp>
          <p:nvSpPr>
            <p:cNvPr id="100" name="Google Shape;766;p23">
              <a:extLst>
                <a:ext uri="{FF2B5EF4-FFF2-40B4-BE49-F238E27FC236}">
                  <a16:creationId xmlns:a16="http://schemas.microsoft.com/office/drawing/2014/main" id="{369594A5-1DE5-A481-A0BB-110DDDAC3E6F}"/>
                </a:ext>
              </a:extLst>
            </p:cNvPr>
            <p:cNvSpPr/>
            <p:nvPr/>
          </p:nvSpPr>
          <p:spPr>
            <a:xfrm rot="10800000" flipH="1">
              <a:off x="4968800" y="3376576"/>
              <a:ext cx="1371000" cy="685800"/>
            </a:xfrm>
            <a:prstGeom prst="arc">
              <a:avLst>
                <a:gd name="adj1" fmla="val 16200000"/>
                <a:gd name="adj2" fmla="val 0"/>
              </a:avLst>
            </a:prstGeom>
            <a:noFill/>
            <a:ln w="152400" cap="flat" cmpd="sng">
              <a:solidFill>
                <a:srgbClr val="03DAC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01" name="Google Shape;767;p23">
              <a:extLst>
                <a:ext uri="{FF2B5EF4-FFF2-40B4-BE49-F238E27FC236}">
                  <a16:creationId xmlns:a16="http://schemas.microsoft.com/office/drawing/2014/main" id="{0116A7E8-B21D-8C8D-9342-89E318A56DD9}"/>
                </a:ext>
              </a:extLst>
            </p:cNvPr>
            <p:cNvSpPr/>
            <p:nvPr/>
          </p:nvSpPr>
          <p:spPr>
            <a:xfrm flipH="1">
              <a:off x="6104250" y="3493076"/>
              <a:ext cx="3622680" cy="446100"/>
            </a:xfrm>
            <a:prstGeom prst="roundRect">
              <a:avLst>
                <a:gd name="adj" fmla="val 50000"/>
              </a:avLst>
            </a:prstGeom>
            <a:solidFill>
              <a:srgbClr val="F3F3F3"/>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02" name="Google Shape;768;p23">
              <a:extLst>
                <a:ext uri="{FF2B5EF4-FFF2-40B4-BE49-F238E27FC236}">
                  <a16:creationId xmlns:a16="http://schemas.microsoft.com/office/drawing/2014/main" id="{41EE0F16-21D5-F69F-63B2-F7D53496CF18}"/>
                </a:ext>
              </a:extLst>
            </p:cNvPr>
            <p:cNvSpPr/>
            <p:nvPr/>
          </p:nvSpPr>
          <p:spPr>
            <a:xfrm flipH="1">
              <a:off x="8964930" y="3555951"/>
              <a:ext cx="691650" cy="327000"/>
            </a:xfrm>
            <a:prstGeom prst="ellipse">
              <a:avLst/>
            </a:prstGeom>
            <a:solidFill>
              <a:srgbClr val="03DAC4"/>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03" name="Google Shape;769;p23">
              <a:extLst>
                <a:ext uri="{FF2B5EF4-FFF2-40B4-BE49-F238E27FC236}">
                  <a16:creationId xmlns:a16="http://schemas.microsoft.com/office/drawing/2014/main" id="{AF1FBD67-E94B-42AC-70C1-13556609E515}"/>
                </a:ext>
              </a:extLst>
            </p:cNvPr>
            <p:cNvSpPr/>
            <p:nvPr/>
          </p:nvSpPr>
          <p:spPr>
            <a:xfrm flipH="1">
              <a:off x="6262100" y="3638326"/>
              <a:ext cx="162300" cy="162300"/>
            </a:xfrm>
            <a:prstGeom prst="ellipse">
              <a:avLst/>
            </a:prstGeom>
            <a:solidFill>
              <a:srgbClr val="03DAC4"/>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04" name="Google Shape;770;p23">
              <a:extLst>
                <a:ext uri="{FF2B5EF4-FFF2-40B4-BE49-F238E27FC236}">
                  <a16:creationId xmlns:a16="http://schemas.microsoft.com/office/drawing/2014/main" id="{8D47EE3B-6F19-DE1F-09D7-80CF9427815C}"/>
                </a:ext>
              </a:extLst>
            </p:cNvPr>
            <p:cNvSpPr/>
            <p:nvPr/>
          </p:nvSpPr>
          <p:spPr>
            <a:xfrm rot="10800000">
              <a:off x="4595875" y="3376576"/>
              <a:ext cx="1371000" cy="685800"/>
            </a:xfrm>
            <a:prstGeom prst="arc">
              <a:avLst>
                <a:gd name="adj1" fmla="val 16200000"/>
                <a:gd name="adj2" fmla="val 0"/>
              </a:avLst>
            </a:prstGeom>
            <a:noFill/>
            <a:ln w="152400" cap="flat" cmpd="sng">
              <a:solidFill>
                <a:srgbClr val="5A54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05" name="Google Shape;771;p23">
              <a:extLst>
                <a:ext uri="{FF2B5EF4-FFF2-40B4-BE49-F238E27FC236}">
                  <a16:creationId xmlns:a16="http://schemas.microsoft.com/office/drawing/2014/main" id="{05475FDE-B517-28AE-797D-2C3B0433CB1E}"/>
                </a:ext>
              </a:extLst>
            </p:cNvPr>
            <p:cNvSpPr/>
            <p:nvPr/>
          </p:nvSpPr>
          <p:spPr>
            <a:xfrm>
              <a:off x="5177150" y="3760113"/>
              <a:ext cx="581400" cy="581400"/>
            </a:xfrm>
            <a:prstGeom prst="ellipse">
              <a:avLst/>
            </a:prstGeom>
            <a:solidFill>
              <a:srgbClr val="FFFFFF"/>
            </a:solidFill>
            <a:ln>
              <a:noFill/>
            </a:ln>
            <a:effectLst>
              <a:outerShdw blurRad="42863" dist="9525" dir="546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06" name="Google Shape;772;p23">
              <a:extLst>
                <a:ext uri="{FF2B5EF4-FFF2-40B4-BE49-F238E27FC236}">
                  <a16:creationId xmlns:a16="http://schemas.microsoft.com/office/drawing/2014/main" id="{D0E733A3-8CE2-A3EC-BADF-7518F5E1184E}"/>
                </a:ext>
              </a:extLst>
            </p:cNvPr>
            <p:cNvSpPr/>
            <p:nvPr/>
          </p:nvSpPr>
          <p:spPr>
            <a:xfrm>
              <a:off x="5263713" y="3845501"/>
              <a:ext cx="408000" cy="408000"/>
            </a:xfrm>
            <a:prstGeom prst="arc">
              <a:avLst>
                <a:gd name="adj1" fmla="val 16200000"/>
                <a:gd name="adj2" fmla="val 16193819"/>
              </a:avLst>
            </a:prstGeom>
            <a:noFill/>
            <a:ln w="28575" cap="flat" cmpd="sng">
              <a:solidFill>
                <a:srgbClr val="5A54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07" name="Google Shape;773;p23">
              <a:extLst>
                <a:ext uri="{FF2B5EF4-FFF2-40B4-BE49-F238E27FC236}">
                  <a16:creationId xmlns:a16="http://schemas.microsoft.com/office/drawing/2014/main" id="{181E804C-DD7E-DBCC-CC42-B9176F1AFD69}"/>
                </a:ext>
              </a:extLst>
            </p:cNvPr>
            <p:cNvSpPr/>
            <p:nvPr/>
          </p:nvSpPr>
          <p:spPr>
            <a:xfrm>
              <a:off x="1647825" y="3493076"/>
              <a:ext cx="3183600" cy="446100"/>
            </a:xfrm>
            <a:prstGeom prst="roundRect">
              <a:avLst>
                <a:gd name="adj" fmla="val 50000"/>
              </a:avLst>
            </a:prstGeom>
            <a:solidFill>
              <a:srgbClr val="F3F3F3"/>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08" name="Google Shape;774;p23">
              <a:extLst>
                <a:ext uri="{FF2B5EF4-FFF2-40B4-BE49-F238E27FC236}">
                  <a16:creationId xmlns:a16="http://schemas.microsoft.com/office/drawing/2014/main" id="{99E6AABC-96D0-046C-9BFC-CCF663D9D0D6}"/>
                </a:ext>
              </a:extLst>
            </p:cNvPr>
            <p:cNvSpPr/>
            <p:nvPr/>
          </p:nvSpPr>
          <p:spPr>
            <a:xfrm>
              <a:off x="5263713" y="3845501"/>
              <a:ext cx="408000" cy="408000"/>
            </a:xfrm>
            <a:prstGeom prst="arc">
              <a:avLst>
                <a:gd name="adj1" fmla="val 10856822"/>
                <a:gd name="adj2" fmla="val 5385913"/>
              </a:avLst>
            </a:prstGeom>
            <a:noFill/>
            <a:ln w="28575" cap="flat" cmpd="sng">
              <a:solidFill>
                <a:srgbClr val="03DAC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09" name="Google Shape;775;p23">
              <a:extLst>
                <a:ext uri="{FF2B5EF4-FFF2-40B4-BE49-F238E27FC236}">
                  <a16:creationId xmlns:a16="http://schemas.microsoft.com/office/drawing/2014/main" id="{B562C6A0-5392-D40C-6295-FB1910F2635C}"/>
                </a:ext>
              </a:extLst>
            </p:cNvPr>
            <p:cNvSpPr/>
            <p:nvPr/>
          </p:nvSpPr>
          <p:spPr>
            <a:xfrm>
              <a:off x="3511787" y="3302238"/>
              <a:ext cx="827700" cy="827700"/>
            </a:xfrm>
            <a:prstGeom prst="ellipse">
              <a:avLst/>
            </a:prstGeom>
            <a:solidFill>
              <a:srgbClr val="5A5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11" name="Google Shape;777;p23">
              <a:extLst>
                <a:ext uri="{FF2B5EF4-FFF2-40B4-BE49-F238E27FC236}">
                  <a16:creationId xmlns:a16="http://schemas.microsoft.com/office/drawing/2014/main" id="{9A85DF0C-8A28-D452-D962-601FE8F9E380}"/>
                </a:ext>
              </a:extLst>
            </p:cNvPr>
            <p:cNvSpPr/>
            <p:nvPr/>
          </p:nvSpPr>
          <p:spPr>
            <a:xfrm>
              <a:off x="4511275" y="3638326"/>
              <a:ext cx="162300" cy="162300"/>
            </a:xfrm>
            <a:prstGeom prst="ellipse">
              <a:avLst/>
            </a:prstGeom>
            <a:solidFill>
              <a:srgbClr val="5A54FF"/>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12" name="Google Shape;778;p23">
              <a:extLst>
                <a:ext uri="{FF2B5EF4-FFF2-40B4-BE49-F238E27FC236}">
                  <a16:creationId xmlns:a16="http://schemas.microsoft.com/office/drawing/2014/main" id="{0C20C397-F946-8940-3A51-1F9D48D03B41}"/>
                </a:ext>
              </a:extLst>
            </p:cNvPr>
            <p:cNvSpPr/>
            <p:nvPr/>
          </p:nvSpPr>
          <p:spPr>
            <a:xfrm>
              <a:off x="3582776" y="3373226"/>
              <a:ext cx="685800" cy="685800"/>
            </a:xfrm>
            <a:prstGeom prst="ellipse">
              <a:avLst/>
            </a:prstGeom>
            <a:solidFill>
              <a:srgbClr val="FFFFFF"/>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13" name="Google Shape;779;p23">
              <a:extLst>
                <a:ext uri="{FF2B5EF4-FFF2-40B4-BE49-F238E27FC236}">
                  <a16:creationId xmlns:a16="http://schemas.microsoft.com/office/drawing/2014/main" id="{213D0B24-B17C-3FA9-30FB-CA731197B2AB}"/>
                </a:ext>
              </a:extLst>
            </p:cNvPr>
            <p:cNvSpPr/>
            <p:nvPr/>
          </p:nvSpPr>
          <p:spPr>
            <a:xfrm>
              <a:off x="6635037" y="3302238"/>
              <a:ext cx="827700" cy="827700"/>
            </a:xfrm>
            <a:prstGeom prst="ellipse">
              <a:avLst/>
            </a:prstGeom>
            <a:solidFill>
              <a:srgbClr val="03DA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14" name="Google Shape;780;p23">
              <a:extLst>
                <a:ext uri="{FF2B5EF4-FFF2-40B4-BE49-F238E27FC236}">
                  <a16:creationId xmlns:a16="http://schemas.microsoft.com/office/drawing/2014/main" id="{18A69D4D-E5E9-A4BC-25F6-26691F7E1401}"/>
                </a:ext>
              </a:extLst>
            </p:cNvPr>
            <p:cNvSpPr/>
            <p:nvPr/>
          </p:nvSpPr>
          <p:spPr>
            <a:xfrm>
              <a:off x="6706026" y="3373226"/>
              <a:ext cx="685800" cy="685800"/>
            </a:xfrm>
            <a:prstGeom prst="ellipse">
              <a:avLst/>
            </a:prstGeom>
            <a:solidFill>
              <a:srgbClr val="FFFFFF"/>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15" name="Google Shape;781;p23">
              <a:extLst>
                <a:ext uri="{FF2B5EF4-FFF2-40B4-BE49-F238E27FC236}">
                  <a16:creationId xmlns:a16="http://schemas.microsoft.com/office/drawing/2014/main" id="{B6672976-B936-F6C7-C470-F9981B6BA537}"/>
                </a:ext>
              </a:extLst>
            </p:cNvPr>
            <p:cNvSpPr txBox="1"/>
            <p:nvPr/>
          </p:nvSpPr>
          <p:spPr>
            <a:xfrm>
              <a:off x="5290425" y="3939176"/>
              <a:ext cx="354000" cy="2232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a:solidFill>
                    <a:srgbClr val="000000"/>
                  </a:solidFill>
                  <a:latin typeface="Fira Sans"/>
                  <a:ea typeface="Fira Sans"/>
                  <a:cs typeface="Fira Sans"/>
                  <a:sym typeface="Fira Sans"/>
                </a:rPr>
                <a:t>vs</a:t>
              </a:r>
              <a:endParaRPr sz="1200" b="1" kern="0" dirty="0">
                <a:solidFill>
                  <a:srgbClr val="000000"/>
                </a:solidFill>
                <a:latin typeface="Fira Sans"/>
                <a:ea typeface="Fira Sans"/>
                <a:cs typeface="Fira Sans"/>
                <a:sym typeface="Fira Sans"/>
              </a:endParaRPr>
            </a:p>
          </p:txBody>
        </p:sp>
        <p:sp>
          <p:nvSpPr>
            <p:cNvPr id="117" name="Google Shape;783;p23">
              <a:extLst>
                <a:ext uri="{FF2B5EF4-FFF2-40B4-BE49-F238E27FC236}">
                  <a16:creationId xmlns:a16="http://schemas.microsoft.com/office/drawing/2014/main" id="{F15AFF47-2819-44CD-918A-CF39C485ED9C}"/>
                </a:ext>
              </a:extLst>
            </p:cNvPr>
            <p:cNvSpPr txBox="1"/>
            <p:nvPr/>
          </p:nvSpPr>
          <p:spPr>
            <a:xfrm>
              <a:off x="1784825" y="3487813"/>
              <a:ext cx="1689900" cy="4566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Qty of Hats Ordered Last Season</a:t>
              </a:r>
              <a:endParaRPr sz="1200" kern="0" dirty="0">
                <a:solidFill>
                  <a:srgbClr val="000000"/>
                </a:solidFill>
                <a:latin typeface="Fira Sans"/>
                <a:ea typeface="Fira Sans"/>
                <a:cs typeface="Fira Sans"/>
                <a:sym typeface="Fira Sans"/>
              </a:endParaRPr>
            </a:p>
          </p:txBody>
        </p:sp>
        <p:sp>
          <p:nvSpPr>
            <p:cNvPr id="118" name="Google Shape;784;p23">
              <a:extLst>
                <a:ext uri="{FF2B5EF4-FFF2-40B4-BE49-F238E27FC236}">
                  <a16:creationId xmlns:a16="http://schemas.microsoft.com/office/drawing/2014/main" id="{274947FA-20E2-BACA-B53D-ACABB0CFC7D5}"/>
                </a:ext>
              </a:extLst>
            </p:cNvPr>
            <p:cNvSpPr txBox="1"/>
            <p:nvPr/>
          </p:nvSpPr>
          <p:spPr>
            <a:xfrm>
              <a:off x="7529201" y="3491176"/>
              <a:ext cx="1634324" cy="4566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Order Qty for Category “Hats”</a:t>
              </a:r>
              <a:endParaRPr sz="1200" kern="0" dirty="0">
                <a:solidFill>
                  <a:srgbClr val="000000"/>
                </a:solidFill>
                <a:latin typeface="Fira Sans"/>
                <a:ea typeface="Fira Sans"/>
                <a:cs typeface="Fira Sans"/>
                <a:sym typeface="Fira Sans"/>
              </a:endParaRPr>
            </a:p>
          </p:txBody>
        </p:sp>
        <p:sp>
          <p:nvSpPr>
            <p:cNvPr id="119" name="Google Shape;785;p23">
              <a:extLst>
                <a:ext uri="{FF2B5EF4-FFF2-40B4-BE49-F238E27FC236}">
                  <a16:creationId xmlns:a16="http://schemas.microsoft.com/office/drawing/2014/main" id="{7915B343-D62B-8186-3400-C19A0E9F176B}"/>
                </a:ext>
              </a:extLst>
            </p:cNvPr>
            <p:cNvSpPr txBox="1"/>
            <p:nvPr/>
          </p:nvSpPr>
          <p:spPr>
            <a:xfrm>
              <a:off x="8987980" y="3588825"/>
              <a:ext cx="668269" cy="237625"/>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dirty="0">
                  <a:solidFill>
                    <a:srgbClr val="000000"/>
                  </a:solidFill>
                  <a:latin typeface="Fira Sans"/>
                  <a:ea typeface="Fira Sans"/>
                  <a:cs typeface="Fira Sans"/>
                  <a:sym typeface="Fira Sans"/>
                </a:rPr>
                <a:t>+100</a:t>
              </a:r>
              <a:endParaRPr sz="1200" b="1" kern="0" dirty="0">
                <a:solidFill>
                  <a:srgbClr val="000000"/>
                </a:solidFill>
                <a:latin typeface="Fira Sans"/>
                <a:ea typeface="Fira Sans"/>
                <a:cs typeface="Fira Sans"/>
                <a:sym typeface="Fira Sans"/>
              </a:endParaRPr>
            </a:p>
          </p:txBody>
        </p:sp>
        <p:pic>
          <p:nvPicPr>
            <p:cNvPr id="4" name="Graphic 3" descr="Baseball hat with solid fill">
              <a:extLst>
                <a:ext uri="{FF2B5EF4-FFF2-40B4-BE49-F238E27FC236}">
                  <a16:creationId xmlns:a16="http://schemas.microsoft.com/office/drawing/2014/main" id="{502ABD10-AB15-71A4-8970-BFD50B39CB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87232" y="3407949"/>
              <a:ext cx="521276" cy="521276"/>
            </a:xfrm>
            <a:prstGeom prst="rect">
              <a:avLst/>
            </a:prstGeom>
          </p:spPr>
        </p:pic>
        <p:pic>
          <p:nvPicPr>
            <p:cNvPr id="144" name="Graphic 143" descr="Baseball hat with solid fill">
              <a:extLst>
                <a:ext uri="{FF2B5EF4-FFF2-40B4-BE49-F238E27FC236}">
                  <a16:creationId xmlns:a16="http://schemas.microsoft.com/office/drawing/2014/main" id="{C34CD07B-2012-D1F7-054B-B8024D4C37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9516" y="3407949"/>
              <a:ext cx="521276" cy="521276"/>
            </a:xfrm>
            <a:prstGeom prst="rect">
              <a:avLst/>
            </a:prstGeom>
          </p:spPr>
        </p:pic>
      </p:grpSp>
      <p:grpSp>
        <p:nvGrpSpPr>
          <p:cNvPr id="148" name="Group 147">
            <a:extLst>
              <a:ext uri="{FF2B5EF4-FFF2-40B4-BE49-F238E27FC236}">
                <a16:creationId xmlns:a16="http://schemas.microsoft.com/office/drawing/2014/main" id="{F4C9F842-2B61-5BA3-9E3A-3A7FE5BDEE1A}"/>
              </a:ext>
            </a:extLst>
          </p:cNvPr>
          <p:cNvGrpSpPr/>
          <p:nvPr/>
        </p:nvGrpSpPr>
        <p:grpSpPr>
          <a:xfrm>
            <a:off x="1504329" y="3654613"/>
            <a:ext cx="8079105" cy="1039275"/>
            <a:chOff x="1647825" y="4516026"/>
            <a:chExt cx="8079105" cy="1039275"/>
          </a:xfrm>
        </p:grpSpPr>
        <p:sp>
          <p:nvSpPr>
            <p:cNvPr id="120" name="Google Shape;786;p23">
              <a:extLst>
                <a:ext uri="{FF2B5EF4-FFF2-40B4-BE49-F238E27FC236}">
                  <a16:creationId xmlns:a16="http://schemas.microsoft.com/office/drawing/2014/main" id="{C67FB0FF-4A7A-63AF-FD41-F5143B5BCC54}"/>
                </a:ext>
              </a:extLst>
            </p:cNvPr>
            <p:cNvSpPr/>
            <p:nvPr/>
          </p:nvSpPr>
          <p:spPr>
            <a:xfrm rot="10800000" flipH="1">
              <a:off x="4968800" y="4590363"/>
              <a:ext cx="1371000" cy="685800"/>
            </a:xfrm>
            <a:prstGeom prst="arc">
              <a:avLst>
                <a:gd name="adj1" fmla="val 16200000"/>
                <a:gd name="adj2" fmla="val 0"/>
              </a:avLst>
            </a:prstGeom>
            <a:noFill/>
            <a:ln w="152400" cap="flat" cmpd="sng">
              <a:solidFill>
                <a:srgbClr val="03DAC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21" name="Google Shape;787;p23">
              <a:extLst>
                <a:ext uri="{FF2B5EF4-FFF2-40B4-BE49-F238E27FC236}">
                  <a16:creationId xmlns:a16="http://schemas.microsoft.com/office/drawing/2014/main" id="{A8C8B4B0-CBD2-7D08-DD0F-8D3417AB5294}"/>
                </a:ext>
              </a:extLst>
            </p:cNvPr>
            <p:cNvSpPr/>
            <p:nvPr/>
          </p:nvSpPr>
          <p:spPr>
            <a:xfrm flipH="1">
              <a:off x="6104250" y="4706863"/>
              <a:ext cx="3622680" cy="446100"/>
            </a:xfrm>
            <a:prstGeom prst="roundRect">
              <a:avLst>
                <a:gd name="adj" fmla="val 50000"/>
              </a:avLst>
            </a:prstGeom>
            <a:solidFill>
              <a:srgbClr val="F3F3F3"/>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22" name="Google Shape;788;p23">
              <a:extLst>
                <a:ext uri="{FF2B5EF4-FFF2-40B4-BE49-F238E27FC236}">
                  <a16:creationId xmlns:a16="http://schemas.microsoft.com/office/drawing/2014/main" id="{0EAB1193-ACEA-25DB-85BD-68E6C382C693}"/>
                </a:ext>
              </a:extLst>
            </p:cNvPr>
            <p:cNvSpPr/>
            <p:nvPr/>
          </p:nvSpPr>
          <p:spPr>
            <a:xfrm flipH="1">
              <a:off x="8964930" y="4769738"/>
              <a:ext cx="691650" cy="327000"/>
            </a:xfrm>
            <a:prstGeom prst="ellipse">
              <a:avLst/>
            </a:prstGeom>
            <a:solidFill>
              <a:srgbClr val="03DAC4"/>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23" name="Google Shape;789;p23">
              <a:extLst>
                <a:ext uri="{FF2B5EF4-FFF2-40B4-BE49-F238E27FC236}">
                  <a16:creationId xmlns:a16="http://schemas.microsoft.com/office/drawing/2014/main" id="{3F8B92C5-A8FD-5427-3BD9-1AC953B2D067}"/>
                </a:ext>
              </a:extLst>
            </p:cNvPr>
            <p:cNvSpPr/>
            <p:nvPr/>
          </p:nvSpPr>
          <p:spPr>
            <a:xfrm flipH="1">
              <a:off x="6262100" y="4852113"/>
              <a:ext cx="162300" cy="162300"/>
            </a:xfrm>
            <a:prstGeom prst="ellipse">
              <a:avLst/>
            </a:prstGeom>
            <a:solidFill>
              <a:srgbClr val="03DAC4"/>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24" name="Google Shape;790;p23">
              <a:extLst>
                <a:ext uri="{FF2B5EF4-FFF2-40B4-BE49-F238E27FC236}">
                  <a16:creationId xmlns:a16="http://schemas.microsoft.com/office/drawing/2014/main" id="{4D0E208F-210A-8A2E-F5BD-D80E87BD649A}"/>
                </a:ext>
              </a:extLst>
            </p:cNvPr>
            <p:cNvSpPr/>
            <p:nvPr/>
          </p:nvSpPr>
          <p:spPr>
            <a:xfrm rot="10800000">
              <a:off x="4595875" y="4590363"/>
              <a:ext cx="1371000" cy="685800"/>
            </a:xfrm>
            <a:prstGeom prst="arc">
              <a:avLst>
                <a:gd name="adj1" fmla="val 16200000"/>
                <a:gd name="adj2" fmla="val 0"/>
              </a:avLst>
            </a:prstGeom>
            <a:noFill/>
            <a:ln w="152400" cap="flat" cmpd="sng">
              <a:solidFill>
                <a:srgbClr val="5A54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26" name="Google Shape;791;p23">
              <a:extLst>
                <a:ext uri="{FF2B5EF4-FFF2-40B4-BE49-F238E27FC236}">
                  <a16:creationId xmlns:a16="http://schemas.microsoft.com/office/drawing/2014/main" id="{8B951F1C-214E-C133-7A13-765CE6E90037}"/>
                </a:ext>
              </a:extLst>
            </p:cNvPr>
            <p:cNvSpPr/>
            <p:nvPr/>
          </p:nvSpPr>
          <p:spPr>
            <a:xfrm>
              <a:off x="5177150" y="4973901"/>
              <a:ext cx="581400" cy="581400"/>
            </a:xfrm>
            <a:prstGeom prst="ellipse">
              <a:avLst/>
            </a:prstGeom>
            <a:solidFill>
              <a:srgbClr val="FFFFFF"/>
            </a:solidFill>
            <a:ln>
              <a:noFill/>
            </a:ln>
            <a:effectLst>
              <a:outerShdw blurRad="42863" dist="9525" dir="546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27" name="Google Shape;792;p23">
              <a:extLst>
                <a:ext uri="{FF2B5EF4-FFF2-40B4-BE49-F238E27FC236}">
                  <a16:creationId xmlns:a16="http://schemas.microsoft.com/office/drawing/2014/main" id="{430DC393-8667-FC6A-AE7F-D61FB42C79B5}"/>
                </a:ext>
              </a:extLst>
            </p:cNvPr>
            <p:cNvSpPr/>
            <p:nvPr/>
          </p:nvSpPr>
          <p:spPr>
            <a:xfrm>
              <a:off x="5263713" y="5059288"/>
              <a:ext cx="408000" cy="408000"/>
            </a:xfrm>
            <a:prstGeom prst="arc">
              <a:avLst>
                <a:gd name="adj1" fmla="val 16200000"/>
                <a:gd name="adj2" fmla="val 16193819"/>
              </a:avLst>
            </a:prstGeom>
            <a:noFill/>
            <a:ln w="28575" cap="flat" cmpd="sng">
              <a:solidFill>
                <a:srgbClr val="5A54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28" name="Google Shape;793;p23">
              <a:extLst>
                <a:ext uri="{FF2B5EF4-FFF2-40B4-BE49-F238E27FC236}">
                  <a16:creationId xmlns:a16="http://schemas.microsoft.com/office/drawing/2014/main" id="{C7037FD9-60A5-C7C4-A420-9355B91F9D84}"/>
                </a:ext>
              </a:extLst>
            </p:cNvPr>
            <p:cNvSpPr/>
            <p:nvPr/>
          </p:nvSpPr>
          <p:spPr>
            <a:xfrm>
              <a:off x="1647825" y="4706863"/>
              <a:ext cx="3183600" cy="446100"/>
            </a:xfrm>
            <a:prstGeom prst="roundRect">
              <a:avLst>
                <a:gd name="adj" fmla="val 50000"/>
              </a:avLst>
            </a:prstGeom>
            <a:solidFill>
              <a:srgbClr val="F3F3F3"/>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29" name="Google Shape;794;p23">
              <a:extLst>
                <a:ext uri="{FF2B5EF4-FFF2-40B4-BE49-F238E27FC236}">
                  <a16:creationId xmlns:a16="http://schemas.microsoft.com/office/drawing/2014/main" id="{56124762-3CAD-52D2-C1A0-A372ADB52092}"/>
                </a:ext>
              </a:extLst>
            </p:cNvPr>
            <p:cNvSpPr/>
            <p:nvPr/>
          </p:nvSpPr>
          <p:spPr>
            <a:xfrm>
              <a:off x="5263713" y="5059288"/>
              <a:ext cx="408000" cy="408000"/>
            </a:xfrm>
            <a:prstGeom prst="arc">
              <a:avLst>
                <a:gd name="adj1" fmla="val 16200000"/>
                <a:gd name="adj2" fmla="val 21555021"/>
              </a:avLst>
            </a:prstGeom>
            <a:noFill/>
            <a:ln w="28575" cap="flat" cmpd="sng">
              <a:solidFill>
                <a:srgbClr val="03DAC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30" name="Google Shape;795;p23">
              <a:extLst>
                <a:ext uri="{FF2B5EF4-FFF2-40B4-BE49-F238E27FC236}">
                  <a16:creationId xmlns:a16="http://schemas.microsoft.com/office/drawing/2014/main" id="{9D1D72D2-A8AC-B723-921E-9C10A641B652}"/>
                </a:ext>
              </a:extLst>
            </p:cNvPr>
            <p:cNvSpPr/>
            <p:nvPr/>
          </p:nvSpPr>
          <p:spPr>
            <a:xfrm>
              <a:off x="3511787" y="4516026"/>
              <a:ext cx="827700" cy="827700"/>
            </a:xfrm>
            <a:prstGeom prst="ellipse">
              <a:avLst/>
            </a:prstGeom>
            <a:solidFill>
              <a:srgbClr val="5A5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32" name="Google Shape;797;p23">
              <a:extLst>
                <a:ext uri="{FF2B5EF4-FFF2-40B4-BE49-F238E27FC236}">
                  <a16:creationId xmlns:a16="http://schemas.microsoft.com/office/drawing/2014/main" id="{CD8FC4BD-8E01-2812-4CD0-FEBB98D9A8DE}"/>
                </a:ext>
              </a:extLst>
            </p:cNvPr>
            <p:cNvSpPr/>
            <p:nvPr/>
          </p:nvSpPr>
          <p:spPr>
            <a:xfrm>
              <a:off x="4511275" y="4852113"/>
              <a:ext cx="162300" cy="162300"/>
            </a:xfrm>
            <a:prstGeom prst="ellipse">
              <a:avLst/>
            </a:prstGeom>
            <a:solidFill>
              <a:srgbClr val="5A54FF"/>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33" name="Google Shape;798;p23">
              <a:extLst>
                <a:ext uri="{FF2B5EF4-FFF2-40B4-BE49-F238E27FC236}">
                  <a16:creationId xmlns:a16="http://schemas.microsoft.com/office/drawing/2014/main" id="{F436C57C-9C20-BBDC-9A9A-3A08A8954037}"/>
                </a:ext>
              </a:extLst>
            </p:cNvPr>
            <p:cNvSpPr/>
            <p:nvPr/>
          </p:nvSpPr>
          <p:spPr>
            <a:xfrm>
              <a:off x="3582776" y="4587013"/>
              <a:ext cx="685800" cy="685800"/>
            </a:xfrm>
            <a:prstGeom prst="ellipse">
              <a:avLst/>
            </a:prstGeom>
            <a:solidFill>
              <a:srgbClr val="FFFFFF"/>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34" name="Google Shape;799;p23">
              <a:extLst>
                <a:ext uri="{FF2B5EF4-FFF2-40B4-BE49-F238E27FC236}">
                  <a16:creationId xmlns:a16="http://schemas.microsoft.com/office/drawing/2014/main" id="{0B21D034-9959-8550-0E75-CB7DCE76DB8C}"/>
                </a:ext>
              </a:extLst>
            </p:cNvPr>
            <p:cNvSpPr/>
            <p:nvPr/>
          </p:nvSpPr>
          <p:spPr>
            <a:xfrm>
              <a:off x="6635037" y="4516026"/>
              <a:ext cx="827700" cy="827700"/>
            </a:xfrm>
            <a:prstGeom prst="ellipse">
              <a:avLst/>
            </a:prstGeom>
            <a:solidFill>
              <a:srgbClr val="03DA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35" name="Google Shape;801;p23">
              <a:extLst>
                <a:ext uri="{FF2B5EF4-FFF2-40B4-BE49-F238E27FC236}">
                  <a16:creationId xmlns:a16="http://schemas.microsoft.com/office/drawing/2014/main" id="{C75A2125-0E5B-C708-0975-104421485397}"/>
                </a:ext>
              </a:extLst>
            </p:cNvPr>
            <p:cNvSpPr txBox="1"/>
            <p:nvPr/>
          </p:nvSpPr>
          <p:spPr>
            <a:xfrm>
              <a:off x="5290425" y="5152963"/>
              <a:ext cx="354000" cy="2232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a:solidFill>
                    <a:srgbClr val="000000"/>
                  </a:solidFill>
                  <a:latin typeface="Fira Sans"/>
                  <a:ea typeface="Fira Sans"/>
                  <a:cs typeface="Fira Sans"/>
                  <a:sym typeface="Fira Sans"/>
                </a:rPr>
                <a:t>vs</a:t>
              </a:r>
              <a:endParaRPr sz="1200" b="1" kern="0" dirty="0">
                <a:solidFill>
                  <a:srgbClr val="000000"/>
                </a:solidFill>
                <a:latin typeface="Fira Sans"/>
                <a:ea typeface="Fira Sans"/>
                <a:cs typeface="Fira Sans"/>
                <a:sym typeface="Fira Sans"/>
              </a:endParaRPr>
            </a:p>
          </p:txBody>
        </p:sp>
        <p:sp>
          <p:nvSpPr>
            <p:cNvPr id="137" name="Google Shape;803;p23">
              <a:extLst>
                <a:ext uri="{FF2B5EF4-FFF2-40B4-BE49-F238E27FC236}">
                  <a16:creationId xmlns:a16="http://schemas.microsoft.com/office/drawing/2014/main" id="{CC39B0BB-6D36-7C0D-6B1A-D89AA0ADE06E}"/>
                </a:ext>
              </a:extLst>
            </p:cNvPr>
            <p:cNvSpPr txBox="1"/>
            <p:nvPr/>
          </p:nvSpPr>
          <p:spPr>
            <a:xfrm>
              <a:off x="1784825" y="4701601"/>
              <a:ext cx="1689900" cy="4566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Order Total Amount Last Season - Apparel</a:t>
              </a:r>
              <a:endParaRPr sz="1200" kern="0" dirty="0">
                <a:solidFill>
                  <a:srgbClr val="000000"/>
                </a:solidFill>
                <a:latin typeface="Fira Sans"/>
                <a:ea typeface="Fira Sans"/>
                <a:cs typeface="Fira Sans"/>
                <a:sym typeface="Fira Sans"/>
              </a:endParaRPr>
            </a:p>
          </p:txBody>
        </p:sp>
        <p:sp>
          <p:nvSpPr>
            <p:cNvPr id="138" name="Google Shape;804;p23">
              <a:extLst>
                <a:ext uri="{FF2B5EF4-FFF2-40B4-BE49-F238E27FC236}">
                  <a16:creationId xmlns:a16="http://schemas.microsoft.com/office/drawing/2014/main" id="{DCC0E3FA-8B5B-1BC7-642E-A1FE2797DB43}"/>
                </a:ext>
              </a:extLst>
            </p:cNvPr>
            <p:cNvSpPr txBox="1"/>
            <p:nvPr/>
          </p:nvSpPr>
          <p:spPr>
            <a:xfrm>
              <a:off x="7491101" y="4695438"/>
              <a:ext cx="1634324" cy="4566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Order Amount for Category “Apparel”</a:t>
              </a:r>
              <a:endParaRPr sz="1200" kern="0" dirty="0">
                <a:solidFill>
                  <a:srgbClr val="000000"/>
                </a:solidFill>
                <a:latin typeface="Fira Sans"/>
                <a:ea typeface="Fira Sans"/>
                <a:cs typeface="Fira Sans"/>
                <a:sym typeface="Fira Sans"/>
              </a:endParaRPr>
            </a:p>
          </p:txBody>
        </p:sp>
        <p:sp>
          <p:nvSpPr>
            <p:cNvPr id="139" name="Google Shape;805;p23">
              <a:extLst>
                <a:ext uri="{FF2B5EF4-FFF2-40B4-BE49-F238E27FC236}">
                  <a16:creationId xmlns:a16="http://schemas.microsoft.com/office/drawing/2014/main" id="{A8F023E5-E865-2EC6-8A6D-19CB953A54CC}"/>
                </a:ext>
              </a:extLst>
            </p:cNvPr>
            <p:cNvSpPr txBox="1"/>
            <p:nvPr/>
          </p:nvSpPr>
          <p:spPr>
            <a:xfrm>
              <a:off x="9001125" y="4840713"/>
              <a:ext cx="597974" cy="19275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dirty="0">
                  <a:solidFill>
                    <a:srgbClr val="000000"/>
                  </a:solidFill>
                  <a:latin typeface="Fira Sans"/>
                  <a:ea typeface="Fira Sans"/>
                  <a:cs typeface="Fira Sans"/>
                  <a:sym typeface="Fira Sans"/>
                </a:rPr>
                <a:t>+20%</a:t>
              </a:r>
              <a:endParaRPr sz="1200" b="1" kern="0" dirty="0">
                <a:solidFill>
                  <a:srgbClr val="000000"/>
                </a:solidFill>
                <a:latin typeface="Fira Sans"/>
                <a:ea typeface="Fira Sans"/>
                <a:cs typeface="Fira Sans"/>
                <a:sym typeface="Fira Sans"/>
              </a:endParaRPr>
            </a:p>
          </p:txBody>
        </p:sp>
        <p:sp>
          <p:nvSpPr>
            <p:cNvPr id="140" name="Google Shape;810;p23">
              <a:extLst>
                <a:ext uri="{FF2B5EF4-FFF2-40B4-BE49-F238E27FC236}">
                  <a16:creationId xmlns:a16="http://schemas.microsoft.com/office/drawing/2014/main" id="{4107F82B-4ACA-B1AF-6637-BC8053D87042}"/>
                </a:ext>
              </a:extLst>
            </p:cNvPr>
            <p:cNvSpPr/>
            <p:nvPr/>
          </p:nvSpPr>
          <p:spPr>
            <a:xfrm>
              <a:off x="6893051" y="4753308"/>
              <a:ext cx="311749" cy="353210"/>
            </a:xfrm>
            <a:custGeom>
              <a:avLst/>
              <a:gdLst/>
              <a:ahLst/>
              <a:cxnLst/>
              <a:rect l="l" t="t" r="r" b="b"/>
              <a:pathLst>
                <a:path w="10429" h="11816" extrusionOk="0">
                  <a:moveTo>
                    <a:pt x="1072" y="3561"/>
                  </a:moveTo>
                  <a:cubicBezTo>
                    <a:pt x="1261" y="3561"/>
                    <a:pt x="1418" y="3718"/>
                    <a:pt x="1418" y="3907"/>
                  </a:cubicBezTo>
                  <a:lnTo>
                    <a:pt x="1418" y="4916"/>
                  </a:lnTo>
                  <a:lnTo>
                    <a:pt x="694" y="4916"/>
                  </a:lnTo>
                  <a:lnTo>
                    <a:pt x="694" y="3907"/>
                  </a:lnTo>
                  <a:cubicBezTo>
                    <a:pt x="694" y="3718"/>
                    <a:pt x="851" y="3561"/>
                    <a:pt x="1072" y="3561"/>
                  </a:cubicBezTo>
                  <a:close/>
                  <a:moveTo>
                    <a:pt x="5230" y="3561"/>
                  </a:moveTo>
                  <a:cubicBezTo>
                    <a:pt x="5419" y="3561"/>
                    <a:pt x="5577" y="3718"/>
                    <a:pt x="5577" y="3907"/>
                  </a:cubicBezTo>
                  <a:lnTo>
                    <a:pt x="5577" y="4916"/>
                  </a:lnTo>
                  <a:lnTo>
                    <a:pt x="4884" y="4916"/>
                  </a:lnTo>
                  <a:lnTo>
                    <a:pt x="4884" y="3907"/>
                  </a:lnTo>
                  <a:cubicBezTo>
                    <a:pt x="4884" y="3718"/>
                    <a:pt x="5041" y="3561"/>
                    <a:pt x="5230" y="3561"/>
                  </a:cubicBezTo>
                  <a:close/>
                  <a:moveTo>
                    <a:pt x="8696" y="4348"/>
                  </a:moveTo>
                  <a:cubicBezTo>
                    <a:pt x="9294" y="4348"/>
                    <a:pt x="9736" y="4821"/>
                    <a:pt x="9736" y="5357"/>
                  </a:cubicBezTo>
                  <a:cubicBezTo>
                    <a:pt x="9736" y="5924"/>
                    <a:pt x="9263" y="6396"/>
                    <a:pt x="8696" y="6396"/>
                  </a:cubicBezTo>
                  <a:cubicBezTo>
                    <a:pt x="8097" y="6396"/>
                    <a:pt x="7688" y="5924"/>
                    <a:pt x="7688" y="5357"/>
                  </a:cubicBezTo>
                  <a:cubicBezTo>
                    <a:pt x="7688" y="4821"/>
                    <a:pt x="8160" y="4348"/>
                    <a:pt x="8696" y="4348"/>
                  </a:cubicBezTo>
                  <a:close/>
                  <a:moveTo>
                    <a:pt x="5482" y="5609"/>
                  </a:moveTo>
                  <a:cubicBezTo>
                    <a:pt x="5388" y="6176"/>
                    <a:pt x="5073" y="6774"/>
                    <a:pt x="4569" y="7121"/>
                  </a:cubicBezTo>
                  <a:cubicBezTo>
                    <a:pt x="4120" y="7475"/>
                    <a:pt x="3582" y="7653"/>
                    <a:pt x="3036" y="7653"/>
                  </a:cubicBezTo>
                  <a:cubicBezTo>
                    <a:pt x="2854" y="7653"/>
                    <a:pt x="2671" y="7633"/>
                    <a:pt x="2489" y="7593"/>
                  </a:cubicBezTo>
                  <a:cubicBezTo>
                    <a:pt x="1639" y="7404"/>
                    <a:pt x="946" y="6617"/>
                    <a:pt x="757" y="5640"/>
                  </a:cubicBezTo>
                  <a:lnTo>
                    <a:pt x="1418" y="5640"/>
                  </a:lnTo>
                  <a:cubicBezTo>
                    <a:pt x="1481" y="5955"/>
                    <a:pt x="1639" y="6270"/>
                    <a:pt x="1891" y="6491"/>
                  </a:cubicBezTo>
                  <a:cubicBezTo>
                    <a:pt x="2206" y="6806"/>
                    <a:pt x="2647" y="7026"/>
                    <a:pt x="3119" y="7026"/>
                  </a:cubicBezTo>
                  <a:cubicBezTo>
                    <a:pt x="3183" y="7026"/>
                    <a:pt x="3309" y="7026"/>
                    <a:pt x="3372" y="6963"/>
                  </a:cubicBezTo>
                  <a:cubicBezTo>
                    <a:pt x="4096" y="6837"/>
                    <a:pt x="4600" y="6302"/>
                    <a:pt x="4758" y="5609"/>
                  </a:cubicBezTo>
                  <a:close/>
                  <a:moveTo>
                    <a:pt x="2426" y="1"/>
                  </a:moveTo>
                  <a:cubicBezTo>
                    <a:pt x="2237" y="1"/>
                    <a:pt x="2080" y="158"/>
                    <a:pt x="2080" y="347"/>
                  </a:cubicBezTo>
                  <a:lnTo>
                    <a:pt x="2080" y="725"/>
                  </a:lnTo>
                  <a:lnTo>
                    <a:pt x="1733" y="725"/>
                  </a:lnTo>
                  <a:cubicBezTo>
                    <a:pt x="1135" y="725"/>
                    <a:pt x="694" y="1198"/>
                    <a:pt x="694" y="1734"/>
                  </a:cubicBezTo>
                  <a:lnTo>
                    <a:pt x="694" y="2836"/>
                  </a:lnTo>
                  <a:cubicBezTo>
                    <a:pt x="316" y="2994"/>
                    <a:pt x="1" y="3340"/>
                    <a:pt x="1" y="3813"/>
                  </a:cubicBezTo>
                  <a:lnTo>
                    <a:pt x="1" y="5073"/>
                  </a:lnTo>
                  <a:lnTo>
                    <a:pt x="1" y="5231"/>
                  </a:lnTo>
                  <a:cubicBezTo>
                    <a:pt x="32" y="5924"/>
                    <a:pt x="284" y="6554"/>
                    <a:pt x="662" y="7058"/>
                  </a:cubicBezTo>
                  <a:cubicBezTo>
                    <a:pt x="1103" y="7656"/>
                    <a:pt x="1702" y="8035"/>
                    <a:pt x="2395" y="8224"/>
                  </a:cubicBezTo>
                  <a:cubicBezTo>
                    <a:pt x="2521" y="8287"/>
                    <a:pt x="2678" y="8287"/>
                    <a:pt x="2804" y="8318"/>
                  </a:cubicBezTo>
                  <a:lnTo>
                    <a:pt x="2804" y="8696"/>
                  </a:lnTo>
                  <a:cubicBezTo>
                    <a:pt x="2804" y="10429"/>
                    <a:pt x="4222" y="11815"/>
                    <a:pt x="5892" y="11815"/>
                  </a:cubicBezTo>
                  <a:cubicBezTo>
                    <a:pt x="7625" y="11815"/>
                    <a:pt x="9011" y="10397"/>
                    <a:pt x="9011" y="8696"/>
                  </a:cubicBezTo>
                  <a:lnTo>
                    <a:pt x="9011" y="6932"/>
                  </a:lnTo>
                  <a:cubicBezTo>
                    <a:pt x="9830" y="6837"/>
                    <a:pt x="10429" y="6176"/>
                    <a:pt x="10429" y="5325"/>
                  </a:cubicBezTo>
                  <a:cubicBezTo>
                    <a:pt x="10429" y="4380"/>
                    <a:pt x="9641" y="3592"/>
                    <a:pt x="8696" y="3592"/>
                  </a:cubicBezTo>
                  <a:cubicBezTo>
                    <a:pt x="7751" y="3592"/>
                    <a:pt x="6963" y="4380"/>
                    <a:pt x="6963" y="5325"/>
                  </a:cubicBezTo>
                  <a:cubicBezTo>
                    <a:pt x="6963" y="6144"/>
                    <a:pt x="7562" y="6837"/>
                    <a:pt x="8349" y="7026"/>
                  </a:cubicBezTo>
                  <a:lnTo>
                    <a:pt x="8349" y="8791"/>
                  </a:lnTo>
                  <a:cubicBezTo>
                    <a:pt x="8349" y="10114"/>
                    <a:pt x="7247" y="11216"/>
                    <a:pt x="5892" y="11216"/>
                  </a:cubicBezTo>
                  <a:cubicBezTo>
                    <a:pt x="4569" y="11216"/>
                    <a:pt x="3466" y="10114"/>
                    <a:pt x="3466" y="8791"/>
                  </a:cubicBezTo>
                  <a:lnTo>
                    <a:pt x="3466" y="8350"/>
                  </a:lnTo>
                  <a:cubicBezTo>
                    <a:pt x="4065" y="8287"/>
                    <a:pt x="4600" y="8066"/>
                    <a:pt x="5073" y="7688"/>
                  </a:cubicBezTo>
                  <a:cubicBezTo>
                    <a:pt x="5829" y="7089"/>
                    <a:pt x="6270" y="6176"/>
                    <a:pt x="6270" y="5231"/>
                  </a:cubicBezTo>
                  <a:lnTo>
                    <a:pt x="6270" y="3876"/>
                  </a:lnTo>
                  <a:cubicBezTo>
                    <a:pt x="6270" y="3435"/>
                    <a:pt x="5986" y="3025"/>
                    <a:pt x="5545" y="2868"/>
                  </a:cubicBezTo>
                  <a:lnTo>
                    <a:pt x="5545" y="1765"/>
                  </a:lnTo>
                  <a:cubicBezTo>
                    <a:pt x="5545" y="1198"/>
                    <a:pt x="5073" y="757"/>
                    <a:pt x="4537" y="757"/>
                  </a:cubicBezTo>
                  <a:lnTo>
                    <a:pt x="4159" y="757"/>
                  </a:lnTo>
                  <a:lnTo>
                    <a:pt x="4159" y="410"/>
                  </a:lnTo>
                  <a:cubicBezTo>
                    <a:pt x="4159" y="190"/>
                    <a:pt x="4002" y="32"/>
                    <a:pt x="3813" y="32"/>
                  </a:cubicBezTo>
                  <a:cubicBezTo>
                    <a:pt x="3624" y="32"/>
                    <a:pt x="3466" y="190"/>
                    <a:pt x="3466" y="410"/>
                  </a:cubicBezTo>
                  <a:lnTo>
                    <a:pt x="3466" y="1765"/>
                  </a:lnTo>
                  <a:cubicBezTo>
                    <a:pt x="3466" y="1986"/>
                    <a:pt x="3624" y="2143"/>
                    <a:pt x="3813" y="2143"/>
                  </a:cubicBezTo>
                  <a:cubicBezTo>
                    <a:pt x="4002" y="2143"/>
                    <a:pt x="4159" y="1986"/>
                    <a:pt x="4159" y="1765"/>
                  </a:cubicBezTo>
                  <a:lnTo>
                    <a:pt x="4159" y="1418"/>
                  </a:lnTo>
                  <a:lnTo>
                    <a:pt x="4537" y="1418"/>
                  </a:lnTo>
                  <a:cubicBezTo>
                    <a:pt x="4726" y="1418"/>
                    <a:pt x="4884" y="1576"/>
                    <a:pt x="4884" y="1765"/>
                  </a:cubicBezTo>
                  <a:lnTo>
                    <a:pt x="4884" y="2868"/>
                  </a:lnTo>
                  <a:cubicBezTo>
                    <a:pt x="4474" y="3025"/>
                    <a:pt x="4159" y="3403"/>
                    <a:pt x="4159" y="3876"/>
                  </a:cubicBezTo>
                  <a:lnTo>
                    <a:pt x="4159" y="5168"/>
                  </a:lnTo>
                  <a:cubicBezTo>
                    <a:pt x="4159" y="5703"/>
                    <a:pt x="3813" y="6176"/>
                    <a:pt x="3309" y="6270"/>
                  </a:cubicBezTo>
                  <a:lnTo>
                    <a:pt x="3151" y="6270"/>
                  </a:lnTo>
                  <a:cubicBezTo>
                    <a:pt x="2867" y="6270"/>
                    <a:pt x="2584" y="6144"/>
                    <a:pt x="2395" y="5955"/>
                  </a:cubicBezTo>
                  <a:cubicBezTo>
                    <a:pt x="2206" y="5766"/>
                    <a:pt x="2080" y="5483"/>
                    <a:pt x="2080" y="5199"/>
                  </a:cubicBezTo>
                  <a:lnTo>
                    <a:pt x="2080" y="3813"/>
                  </a:lnTo>
                  <a:cubicBezTo>
                    <a:pt x="2080" y="3403"/>
                    <a:pt x="1796" y="2994"/>
                    <a:pt x="1387" y="2836"/>
                  </a:cubicBezTo>
                  <a:lnTo>
                    <a:pt x="1387" y="1734"/>
                  </a:lnTo>
                  <a:cubicBezTo>
                    <a:pt x="1387" y="1545"/>
                    <a:pt x="1544" y="1387"/>
                    <a:pt x="1733" y="1387"/>
                  </a:cubicBezTo>
                  <a:lnTo>
                    <a:pt x="2080" y="1387"/>
                  </a:lnTo>
                  <a:lnTo>
                    <a:pt x="2080" y="1734"/>
                  </a:lnTo>
                  <a:cubicBezTo>
                    <a:pt x="2080" y="1923"/>
                    <a:pt x="2237" y="2080"/>
                    <a:pt x="2426" y="2080"/>
                  </a:cubicBezTo>
                  <a:cubicBezTo>
                    <a:pt x="2647" y="2080"/>
                    <a:pt x="2804" y="1923"/>
                    <a:pt x="2804" y="1734"/>
                  </a:cubicBezTo>
                  <a:lnTo>
                    <a:pt x="2804" y="347"/>
                  </a:lnTo>
                  <a:cubicBezTo>
                    <a:pt x="2804" y="158"/>
                    <a:pt x="2647" y="1"/>
                    <a:pt x="2426" y="1"/>
                  </a:cubicBezTo>
                  <a:close/>
                </a:path>
              </a:pathLst>
            </a:custGeom>
            <a:solidFill>
              <a:srgbClr val="03DA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41" name="Google Shape;811;p23">
              <a:extLst>
                <a:ext uri="{FF2B5EF4-FFF2-40B4-BE49-F238E27FC236}">
                  <a16:creationId xmlns:a16="http://schemas.microsoft.com/office/drawing/2014/main" id="{2E4A8E83-BC2F-8D40-AA05-F56F6BF279DD}"/>
                </a:ext>
              </a:extLst>
            </p:cNvPr>
            <p:cNvSpPr/>
            <p:nvPr/>
          </p:nvSpPr>
          <p:spPr>
            <a:xfrm>
              <a:off x="7142624" y="4903070"/>
              <a:ext cx="20745" cy="20745"/>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03DA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43" name="Google Shape;780;p23">
              <a:extLst>
                <a:ext uri="{FF2B5EF4-FFF2-40B4-BE49-F238E27FC236}">
                  <a16:creationId xmlns:a16="http://schemas.microsoft.com/office/drawing/2014/main" id="{C1516916-D6C1-5233-5C54-D93E4CF596AF}"/>
                </a:ext>
              </a:extLst>
            </p:cNvPr>
            <p:cNvSpPr/>
            <p:nvPr/>
          </p:nvSpPr>
          <p:spPr>
            <a:xfrm>
              <a:off x="6706026" y="4584541"/>
              <a:ext cx="685800" cy="685800"/>
            </a:xfrm>
            <a:prstGeom prst="ellipse">
              <a:avLst/>
            </a:prstGeom>
            <a:solidFill>
              <a:srgbClr val="FFFFFF"/>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pic>
          <p:nvPicPr>
            <p:cNvPr id="8" name="Graphic 7" descr="Long sleeve shirt with solid fill">
              <a:extLst>
                <a:ext uri="{FF2B5EF4-FFF2-40B4-BE49-F238E27FC236}">
                  <a16:creationId xmlns:a16="http://schemas.microsoft.com/office/drawing/2014/main" id="{26D83364-C1C9-B0FE-2AFD-4577485558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46663" y="4647604"/>
              <a:ext cx="531675" cy="531675"/>
            </a:xfrm>
            <a:prstGeom prst="rect">
              <a:avLst/>
            </a:prstGeom>
          </p:spPr>
        </p:pic>
        <p:pic>
          <p:nvPicPr>
            <p:cNvPr id="145" name="Graphic 144" descr="Long sleeve shirt with solid fill">
              <a:extLst>
                <a:ext uri="{FF2B5EF4-FFF2-40B4-BE49-F238E27FC236}">
                  <a16:creationId xmlns:a16="http://schemas.microsoft.com/office/drawing/2014/main" id="{329601A5-573D-25E5-C8A9-E1036E8B30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83049" y="4667400"/>
              <a:ext cx="531675" cy="531675"/>
            </a:xfrm>
            <a:prstGeom prst="rect">
              <a:avLst/>
            </a:prstGeom>
          </p:spPr>
        </p:pic>
      </p:grpSp>
      <p:grpSp>
        <p:nvGrpSpPr>
          <p:cNvPr id="12" name="Group 11">
            <a:extLst>
              <a:ext uri="{FF2B5EF4-FFF2-40B4-BE49-F238E27FC236}">
                <a16:creationId xmlns:a16="http://schemas.microsoft.com/office/drawing/2014/main" id="{0FC1C735-4AF2-8BAD-B396-68E844DD6991}"/>
              </a:ext>
            </a:extLst>
          </p:cNvPr>
          <p:cNvGrpSpPr/>
          <p:nvPr/>
        </p:nvGrpSpPr>
        <p:grpSpPr>
          <a:xfrm>
            <a:off x="1504329" y="1732225"/>
            <a:ext cx="8079105" cy="1039275"/>
            <a:chOff x="1647825" y="2088451"/>
            <a:chExt cx="8079105" cy="1039275"/>
          </a:xfrm>
        </p:grpSpPr>
        <p:sp>
          <p:nvSpPr>
            <p:cNvPr id="82" name="Google Shape;739;p23">
              <a:extLst>
                <a:ext uri="{FF2B5EF4-FFF2-40B4-BE49-F238E27FC236}">
                  <a16:creationId xmlns:a16="http://schemas.microsoft.com/office/drawing/2014/main" id="{888D74AE-356D-85D8-BB50-2141423A20A2}"/>
                </a:ext>
              </a:extLst>
            </p:cNvPr>
            <p:cNvSpPr/>
            <p:nvPr/>
          </p:nvSpPr>
          <p:spPr>
            <a:xfrm rot="10800000" flipH="1">
              <a:off x="4968800" y="2162788"/>
              <a:ext cx="1371000" cy="685800"/>
            </a:xfrm>
            <a:prstGeom prst="arc">
              <a:avLst>
                <a:gd name="adj1" fmla="val 16200000"/>
                <a:gd name="adj2" fmla="val 0"/>
              </a:avLst>
            </a:prstGeom>
            <a:noFill/>
            <a:ln w="152400" cap="flat" cmpd="sng">
              <a:solidFill>
                <a:srgbClr val="03DAC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83" name="Google Shape;740;p23">
              <a:extLst>
                <a:ext uri="{FF2B5EF4-FFF2-40B4-BE49-F238E27FC236}">
                  <a16:creationId xmlns:a16="http://schemas.microsoft.com/office/drawing/2014/main" id="{6AC8E8B0-D1A1-8CD2-8EF6-33A3DD660F81}"/>
                </a:ext>
              </a:extLst>
            </p:cNvPr>
            <p:cNvSpPr/>
            <p:nvPr/>
          </p:nvSpPr>
          <p:spPr>
            <a:xfrm flipH="1">
              <a:off x="6104250" y="2279288"/>
              <a:ext cx="3622680" cy="446100"/>
            </a:xfrm>
            <a:prstGeom prst="roundRect">
              <a:avLst>
                <a:gd name="adj" fmla="val 50000"/>
              </a:avLst>
            </a:prstGeom>
            <a:solidFill>
              <a:srgbClr val="F3F3F3"/>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84" name="Google Shape;742;p23">
              <a:extLst>
                <a:ext uri="{FF2B5EF4-FFF2-40B4-BE49-F238E27FC236}">
                  <a16:creationId xmlns:a16="http://schemas.microsoft.com/office/drawing/2014/main" id="{E8A33095-C827-075B-49EF-3C795331F994}"/>
                </a:ext>
              </a:extLst>
            </p:cNvPr>
            <p:cNvSpPr/>
            <p:nvPr/>
          </p:nvSpPr>
          <p:spPr>
            <a:xfrm flipH="1">
              <a:off x="6262100" y="2424538"/>
              <a:ext cx="162300" cy="162300"/>
            </a:xfrm>
            <a:prstGeom prst="ellipse">
              <a:avLst/>
            </a:prstGeom>
            <a:solidFill>
              <a:srgbClr val="03DAC4"/>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85" name="Google Shape;743;p23">
              <a:extLst>
                <a:ext uri="{FF2B5EF4-FFF2-40B4-BE49-F238E27FC236}">
                  <a16:creationId xmlns:a16="http://schemas.microsoft.com/office/drawing/2014/main" id="{EE40AE17-7925-116B-6B45-792DCA22CDA4}"/>
                </a:ext>
              </a:extLst>
            </p:cNvPr>
            <p:cNvSpPr/>
            <p:nvPr/>
          </p:nvSpPr>
          <p:spPr>
            <a:xfrm rot="10800000">
              <a:off x="4595875" y="2162788"/>
              <a:ext cx="1371000" cy="685800"/>
            </a:xfrm>
            <a:prstGeom prst="arc">
              <a:avLst>
                <a:gd name="adj1" fmla="val 16200000"/>
                <a:gd name="adj2" fmla="val 0"/>
              </a:avLst>
            </a:prstGeom>
            <a:noFill/>
            <a:ln w="152400" cap="flat" cmpd="sng">
              <a:solidFill>
                <a:srgbClr val="5A54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86" name="Google Shape;744;p23">
              <a:extLst>
                <a:ext uri="{FF2B5EF4-FFF2-40B4-BE49-F238E27FC236}">
                  <a16:creationId xmlns:a16="http://schemas.microsoft.com/office/drawing/2014/main" id="{DC2EB0C7-2009-FC77-0688-7233B75F15FA}"/>
                </a:ext>
              </a:extLst>
            </p:cNvPr>
            <p:cNvSpPr/>
            <p:nvPr/>
          </p:nvSpPr>
          <p:spPr>
            <a:xfrm>
              <a:off x="5177150" y="2546326"/>
              <a:ext cx="581400" cy="581400"/>
            </a:xfrm>
            <a:prstGeom prst="ellipse">
              <a:avLst/>
            </a:prstGeom>
            <a:solidFill>
              <a:srgbClr val="FFFFFF"/>
            </a:solidFill>
            <a:ln>
              <a:noFill/>
            </a:ln>
            <a:effectLst>
              <a:outerShdw blurRad="42863" dist="9525" dir="546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87" name="Google Shape;745;p23">
              <a:extLst>
                <a:ext uri="{FF2B5EF4-FFF2-40B4-BE49-F238E27FC236}">
                  <a16:creationId xmlns:a16="http://schemas.microsoft.com/office/drawing/2014/main" id="{7C0DACC6-6E92-2C58-A49A-A1B1729B4811}"/>
                </a:ext>
              </a:extLst>
            </p:cNvPr>
            <p:cNvSpPr/>
            <p:nvPr/>
          </p:nvSpPr>
          <p:spPr>
            <a:xfrm>
              <a:off x="5263713" y="2631713"/>
              <a:ext cx="408000" cy="408000"/>
            </a:xfrm>
            <a:prstGeom prst="arc">
              <a:avLst>
                <a:gd name="adj1" fmla="val 16200000"/>
                <a:gd name="adj2" fmla="val 16193819"/>
              </a:avLst>
            </a:prstGeom>
            <a:noFill/>
            <a:ln w="28575" cap="flat" cmpd="sng">
              <a:solidFill>
                <a:srgbClr val="5A54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88" name="Google Shape;746;p23">
              <a:extLst>
                <a:ext uri="{FF2B5EF4-FFF2-40B4-BE49-F238E27FC236}">
                  <a16:creationId xmlns:a16="http://schemas.microsoft.com/office/drawing/2014/main" id="{1DFD2EE5-0789-EA20-101E-1912016434DC}"/>
                </a:ext>
              </a:extLst>
            </p:cNvPr>
            <p:cNvSpPr/>
            <p:nvPr/>
          </p:nvSpPr>
          <p:spPr>
            <a:xfrm>
              <a:off x="1647825" y="2279288"/>
              <a:ext cx="3183600" cy="446100"/>
            </a:xfrm>
            <a:prstGeom prst="roundRect">
              <a:avLst>
                <a:gd name="adj" fmla="val 50000"/>
              </a:avLst>
            </a:prstGeom>
            <a:solidFill>
              <a:srgbClr val="F3F3F3"/>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89" name="Google Shape;748;p23">
              <a:extLst>
                <a:ext uri="{FF2B5EF4-FFF2-40B4-BE49-F238E27FC236}">
                  <a16:creationId xmlns:a16="http://schemas.microsoft.com/office/drawing/2014/main" id="{906E3685-EE60-B7EE-FDDB-BA289AAEBA8F}"/>
                </a:ext>
              </a:extLst>
            </p:cNvPr>
            <p:cNvSpPr/>
            <p:nvPr/>
          </p:nvSpPr>
          <p:spPr>
            <a:xfrm>
              <a:off x="5263713" y="2631713"/>
              <a:ext cx="408000" cy="408000"/>
            </a:xfrm>
            <a:prstGeom prst="arc">
              <a:avLst>
                <a:gd name="adj1" fmla="val 16200000"/>
                <a:gd name="adj2" fmla="val 5385913"/>
              </a:avLst>
            </a:prstGeom>
            <a:noFill/>
            <a:ln w="28575" cap="flat" cmpd="sng">
              <a:solidFill>
                <a:srgbClr val="03DAC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90" name="Google Shape;749;p23">
              <a:extLst>
                <a:ext uri="{FF2B5EF4-FFF2-40B4-BE49-F238E27FC236}">
                  <a16:creationId xmlns:a16="http://schemas.microsoft.com/office/drawing/2014/main" id="{13F1191F-8C07-4E54-8911-28C37498D2D5}"/>
                </a:ext>
              </a:extLst>
            </p:cNvPr>
            <p:cNvSpPr/>
            <p:nvPr/>
          </p:nvSpPr>
          <p:spPr>
            <a:xfrm>
              <a:off x="3511787" y="2088451"/>
              <a:ext cx="827700" cy="827700"/>
            </a:xfrm>
            <a:prstGeom prst="ellipse">
              <a:avLst/>
            </a:prstGeom>
            <a:solidFill>
              <a:srgbClr val="5A5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92" name="Google Shape;751;p23">
              <a:extLst>
                <a:ext uri="{FF2B5EF4-FFF2-40B4-BE49-F238E27FC236}">
                  <a16:creationId xmlns:a16="http://schemas.microsoft.com/office/drawing/2014/main" id="{32944486-DF30-6682-FCDC-C4A4A2941AFE}"/>
                </a:ext>
              </a:extLst>
            </p:cNvPr>
            <p:cNvSpPr/>
            <p:nvPr/>
          </p:nvSpPr>
          <p:spPr>
            <a:xfrm>
              <a:off x="4511275" y="2424538"/>
              <a:ext cx="162300" cy="162300"/>
            </a:xfrm>
            <a:prstGeom prst="ellipse">
              <a:avLst/>
            </a:prstGeom>
            <a:solidFill>
              <a:srgbClr val="5A54FF"/>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93" name="Google Shape;752;p23">
              <a:extLst>
                <a:ext uri="{FF2B5EF4-FFF2-40B4-BE49-F238E27FC236}">
                  <a16:creationId xmlns:a16="http://schemas.microsoft.com/office/drawing/2014/main" id="{88FBA580-3045-95A1-5605-F4BFBD93717F}"/>
                </a:ext>
              </a:extLst>
            </p:cNvPr>
            <p:cNvSpPr/>
            <p:nvPr/>
          </p:nvSpPr>
          <p:spPr>
            <a:xfrm>
              <a:off x="3582776" y="2159438"/>
              <a:ext cx="685800" cy="685800"/>
            </a:xfrm>
            <a:prstGeom prst="ellipse">
              <a:avLst/>
            </a:prstGeom>
            <a:solidFill>
              <a:srgbClr val="FFFFFF"/>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94" name="Google Shape;753;p23">
              <a:extLst>
                <a:ext uri="{FF2B5EF4-FFF2-40B4-BE49-F238E27FC236}">
                  <a16:creationId xmlns:a16="http://schemas.microsoft.com/office/drawing/2014/main" id="{6FB8B20A-6ADD-FADB-4CC9-2BE933030CDA}"/>
                </a:ext>
              </a:extLst>
            </p:cNvPr>
            <p:cNvSpPr/>
            <p:nvPr/>
          </p:nvSpPr>
          <p:spPr>
            <a:xfrm>
              <a:off x="6635037" y="2088451"/>
              <a:ext cx="827700" cy="827700"/>
            </a:xfrm>
            <a:prstGeom prst="ellipse">
              <a:avLst/>
            </a:prstGeom>
            <a:solidFill>
              <a:srgbClr val="03DA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95" name="Google Shape;754;p23">
              <a:extLst>
                <a:ext uri="{FF2B5EF4-FFF2-40B4-BE49-F238E27FC236}">
                  <a16:creationId xmlns:a16="http://schemas.microsoft.com/office/drawing/2014/main" id="{6C689752-C9B0-BCBD-AE96-83BAF173D132}"/>
                </a:ext>
              </a:extLst>
            </p:cNvPr>
            <p:cNvSpPr/>
            <p:nvPr/>
          </p:nvSpPr>
          <p:spPr>
            <a:xfrm>
              <a:off x="6706026" y="2159438"/>
              <a:ext cx="685800" cy="685800"/>
            </a:xfrm>
            <a:prstGeom prst="ellipse">
              <a:avLst/>
            </a:prstGeom>
            <a:solidFill>
              <a:srgbClr val="FFFFFF"/>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96" name="Google Shape;761;p23">
              <a:extLst>
                <a:ext uri="{FF2B5EF4-FFF2-40B4-BE49-F238E27FC236}">
                  <a16:creationId xmlns:a16="http://schemas.microsoft.com/office/drawing/2014/main" id="{7FCFB97E-6898-366E-8E2B-76E9DE6E4AFD}"/>
                </a:ext>
              </a:extLst>
            </p:cNvPr>
            <p:cNvSpPr txBox="1"/>
            <p:nvPr/>
          </p:nvSpPr>
          <p:spPr>
            <a:xfrm>
              <a:off x="5290425" y="2725388"/>
              <a:ext cx="354000" cy="2232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a:solidFill>
                    <a:srgbClr val="000000"/>
                  </a:solidFill>
                  <a:latin typeface="Fira Sans"/>
                  <a:ea typeface="Fira Sans"/>
                  <a:cs typeface="Fira Sans"/>
                  <a:sym typeface="Fira Sans"/>
                </a:rPr>
                <a:t>vs</a:t>
              </a:r>
              <a:endParaRPr sz="1200" b="1" kern="0" dirty="0">
                <a:solidFill>
                  <a:srgbClr val="000000"/>
                </a:solidFill>
                <a:latin typeface="Fira Sans"/>
                <a:ea typeface="Fira Sans"/>
                <a:cs typeface="Fira Sans"/>
                <a:sym typeface="Fira Sans"/>
              </a:endParaRPr>
            </a:p>
          </p:txBody>
        </p:sp>
        <p:sp>
          <p:nvSpPr>
            <p:cNvPr id="98" name="Google Shape;763;p23">
              <a:extLst>
                <a:ext uri="{FF2B5EF4-FFF2-40B4-BE49-F238E27FC236}">
                  <a16:creationId xmlns:a16="http://schemas.microsoft.com/office/drawing/2014/main" id="{248738B7-B3C6-4313-B670-A8EF68DB7794}"/>
                </a:ext>
              </a:extLst>
            </p:cNvPr>
            <p:cNvSpPr txBox="1"/>
            <p:nvPr/>
          </p:nvSpPr>
          <p:spPr>
            <a:xfrm>
              <a:off x="1784825" y="2274026"/>
              <a:ext cx="1689900" cy="4566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Order Total Amount Last Season</a:t>
              </a:r>
              <a:endParaRPr sz="1200" kern="0" dirty="0">
                <a:solidFill>
                  <a:srgbClr val="000000"/>
                </a:solidFill>
                <a:latin typeface="Fira Sans"/>
                <a:ea typeface="Fira Sans"/>
                <a:cs typeface="Fira Sans"/>
                <a:sym typeface="Fira Sans"/>
              </a:endParaRPr>
            </a:p>
          </p:txBody>
        </p:sp>
        <p:sp>
          <p:nvSpPr>
            <p:cNvPr id="99" name="Google Shape;764;p23">
              <a:extLst>
                <a:ext uri="{FF2B5EF4-FFF2-40B4-BE49-F238E27FC236}">
                  <a16:creationId xmlns:a16="http://schemas.microsoft.com/office/drawing/2014/main" id="{F3AF24CE-2C44-B194-0D60-A753DE273C59}"/>
                </a:ext>
              </a:extLst>
            </p:cNvPr>
            <p:cNvSpPr txBox="1"/>
            <p:nvPr/>
          </p:nvSpPr>
          <p:spPr>
            <a:xfrm>
              <a:off x="7529201" y="2277388"/>
              <a:ext cx="1634324" cy="4566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Total Amount of Current Order</a:t>
              </a:r>
              <a:endParaRPr sz="1200" kern="0" dirty="0">
                <a:solidFill>
                  <a:srgbClr val="000000"/>
                </a:solidFill>
                <a:latin typeface="Fira Sans"/>
                <a:ea typeface="Fira Sans"/>
                <a:cs typeface="Fira Sans"/>
                <a:sym typeface="Fira Sans"/>
              </a:endParaRPr>
            </a:p>
          </p:txBody>
        </p:sp>
        <p:sp>
          <p:nvSpPr>
            <p:cNvPr id="125" name="Google Shape;768;p23">
              <a:extLst>
                <a:ext uri="{FF2B5EF4-FFF2-40B4-BE49-F238E27FC236}">
                  <a16:creationId xmlns:a16="http://schemas.microsoft.com/office/drawing/2014/main" id="{5B6F2BB3-A85C-45E2-8430-2702E5C9C654}"/>
                </a:ext>
              </a:extLst>
            </p:cNvPr>
            <p:cNvSpPr/>
            <p:nvPr/>
          </p:nvSpPr>
          <p:spPr>
            <a:xfrm flipH="1">
              <a:off x="8955075" y="2332942"/>
              <a:ext cx="691650" cy="327000"/>
            </a:xfrm>
            <a:prstGeom prst="ellipse">
              <a:avLst/>
            </a:prstGeom>
            <a:solidFill>
              <a:srgbClr val="03DAC4"/>
            </a:solidFill>
            <a:ln>
              <a:noFill/>
            </a:ln>
            <a:effectLst>
              <a:outerShdw blurRad="28575" dist="9525" dir="5460000" algn="bl" rotWithShape="0">
                <a:srgbClr val="000000">
                  <a:alpha val="2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142" name="Google Shape;765;p23">
              <a:extLst>
                <a:ext uri="{FF2B5EF4-FFF2-40B4-BE49-F238E27FC236}">
                  <a16:creationId xmlns:a16="http://schemas.microsoft.com/office/drawing/2014/main" id="{A3C39F3E-6706-D3D1-CE5A-62AF6C760E76}"/>
                </a:ext>
              </a:extLst>
            </p:cNvPr>
            <p:cNvSpPr txBox="1"/>
            <p:nvPr/>
          </p:nvSpPr>
          <p:spPr>
            <a:xfrm>
              <a:off x="8956425" y="2368991"/>
              <a:ext cx="708660" cy="2232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dirty="0">
                  <a:solidFill>
                    <a:srgbClr val="000000"/>
                  </a:solidFill>
                  <a:latin typeface="Fira Sans"/>
                  <a:ea typeface="Fira Sans"/>
                  <a:cs typeface="Fira Sans"/>
                  <a:sym typeface="Fira Sans"/>
                </a:rPr>
                <a:t>+$500</a:t>
              </a:r>
              <a:endParaRPr sz="1200" b="1" kern="0" dirty="0">
                <a:solidFill>
                  <a:srgbClr val="000000"/>
                </a:solidFill>
                <a:latin typeface="Fira Sans"/>
                <a:ea typeface="Fira Sans"/>
                <a:cs typeface="Fira Sans"/>
                <a:sym typeface="Fira Sans"/>
              </a:endParaRPr>
            </a:p>
          </p:txBody>
        </p:sp>
        <p:pic>
          <p:nvPicPr>
            <p:cNvPr id="11" name="Graphic 10" descr="Register with solid fill">
              <a:extLst>
                <a:ext uri="{FF2B5EF4-FFF2-40B4-BE49-F238E27FC236}">
                  <a16:creationId xmlns:a16="http://schemas.microsoft.com/office/drawing/2014/main" id="{D2225525-8EAA-EB3B-3EF1-B6871DE549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0585" y="2237347"/>
              <a:ext cx="509624" cy="509624"/>
            </a:xfrm>
            <a:prstGeom prst="rect">
              <a:avLst/>
            </a:prstGeom>
          </p:spPr>
        </p:pic>
        <p:pic>
          <p:nvPicPr>
            <p:cNvPr id="146" name="Graphic 145" descr="Register with solid fill">
              <a:extLst>
                <a:ext uri="{FF2B5EF4-FFF2-40B4-BE49-F238E27FC236}">
                  <a16:creationId xmlns:a16="http://schemas.microsoft.com/office/drawing/2014/main" id="{E69E6EFC-A9BF-DCEB-6B04-063DB34349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97015" y="2227370"/>
              <a:ext cx="509624" cy="509624"/>
            </a:xfrm>
            <a:prstGeom prst="rect">
              <a:avLst/>
            </a:prstGeom>
          </p:spPr>
        </p:pic>
      </p:grpSp>
      <p:sp>
        <p:nvSpPr>
          <p:cNvPr id="149" name="Google Shape;318;p17">
            <a:extLst>
              <a:ext uri="{FF2B5EF4-FFF2-40B4-BE49-F238E27FC236}">
                <a16:creationId xmlns:a16="http://schemas.microsoft.com/office/drawing/2014/main" id="{223B31A9-A012-2889-D053-A9620B678A84}"/>
              </a:ext>
            </a:extLst>
          </p:cNvPr>
          <p:cNvSpPr txBox="1"/>
          <p:nvPr/>
        </p:nvSpPr>
        <p:spPr>
          <a:xfrm>
            <a:off x="1704354" y="1282800"/>
            <a:ext cx="1677021" cy="34534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100" b="1" kern="0" dirty="0">
                <a:solidFill>
                  <a:srgbClr val="000000"/>
                </a:solidFill>
                <a:latin typeface="Fira Sans"/>
                <a:ea typeface="Fira Sans"/>
                <a:cs typeface="Fira Sans"/>
                <a:sym typeface="Fira Sans"/>
              </a:rPr>
              <a:t>Published Metric </a:t>
            </a:r>
          </a:p>
          <a:p>
            <a:pPr algn="ctr" defTabSz="914400">
              <a:buClr>
                <a:srgbClr val="000000"/>
              </a:buClr>
              <a:buFont typeface="Arial"/>
              <a:buNone/>
            </a:pPr>
            <a:r>
              <a:rPr lang="en" sz="1100" b="1" kern="0" dirty="0">
                <a:solidFill>
                  <a:srgbClr val="000000"/>
                </a:solidFill>
                <a:latin typeface="Fira Sans"/>
                <a:ea typeface="Fira Sans"/>
                <a:cs typeface="Fira Sans"/>
                <a:sym typeface="Fira Sans"/>
              </a:rPr>
              <a:t>(Sold To Level)</a:t>
            </a:r>
            <a:endParaRPr sz="1100" b="1" kern="0" dirty="0">
              <a:solidFill>
                <a:srgbClr val="000000"/>
              </a:solidFill>
              <a:latin typeface="Fira Sans"/>
              <a:ea typeface="Fira Sans"/>
              <a:cs typeface="Fira Sans"/>
              <a:sym typeface="Fira Sans"/>
            </a:endParaRPr>
          </a:p>
        </p:txBody>
      </p:sp>
      <p:sp>
        <p:nvSpPr>
          <p:cNvPr id="150" name="Google Shape;318;p17">
            <a:extLst>
              <a:ext uri="{FF2B5EF4-FFF2-40B4-BE49-F238E27FC236}">
                <a16:creationId xmlns:a16="http://schemas.microsoft.com/office/drawing/2014/main" id="{3750D1AA-B17C-9A63-C696-EFBB481D94E2}"/>
              </a:ext>
            </a:extLst>
          </p:cNvPr>
          <p:cNvSpPr txBox="1"/>
          <p:nvPr/>
        </p:nvSpPr>
        <p:spPr>
          <a:xfrm>
            <a:off x="7306019" y="1282800"/>
            <a:ext cx="1437932" cy="315835"/>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100" b="1" kern="0" dirty="0">
                <a:solidFill>
                  <a:srgbClr val="000000"/>
                </a:solidFill>
                <a:latin typeface="Fira Sans"/>
                <a:ea typeface="Fira Sans"/>
                <a:cs typeface="Fira Sans"/>
                <a:sym typeface="Fira Sans"/>
              </a:rPr>
              <a:t>Comparison Value </a:t>
            </a:r>
          </a:p>
          <a:p>
            <a:pPr algn="ctr" defTabSz="914400">
              <a:buClr>
                <a:srgbClr val="000000"/>
              </a:buClr>
              <a:buFont typeface="Arial"/>
              <a:buNone/>
            </a:pPr>
            <a:r>
              <a:rPr lang="en" sz="1100" b="1" kern="0" dirty="0">
                <a:solidFill>
                  <a:srgbClr val="000000"/>
                </a:solidFill>
                <a:latin typeface="Fira Sans"/>
                <a:ea typeface="Fira Sans"/>
                <a:cs typeface="Fira Sans"/>
                <a:sym typeface="Fira Sans"/>
              </a:rPr>
              <a:t>(Order or Product Group Level)</a:t>
            </a:r>
            <a:endParaRPr sz="1100" b="1" kern="0" dirty="0">
              <a:solidFill>
                <a:srgbClr val="000000"/>
              </a:solidFill>
              <a:latin typeface="Fira Sans"/>
              <a:ea typeface="Fira Sans"/>
              <a:cs typeface="Fira Sans"/>
              <a:sym typeface="Fira Sans"/>
            </a:endParaRPr>
          </a:p>
        </p:txBody>
      </p:sp>
      <p:sp>
        <p:nvSpPr>
          <p:cNvPr id="151" name="Google Shape;318;p17">
            <a:extLst>
              <a:ext uri="{FF2B5EF4-FFF2-40B4-BE49-F238E27FC236}">
                <a16:creationId xmlns:a16="http://schemas.microsoft.com/office/drawing/2014/main" id="{3AE6EA96-5935-D75C-3AC6-FDF3CB9E49C4}"/>
              </a:ext>
            </a:extLst>
          </p:cNvPr>
          <p:cNvSpPr txBox="1"/>
          <p:nvPr/>
        </p:nvSpPr>
        <p:spPr>
          <a:xfrm>
            <a:off x="8668388" y="1282800"/>
            <a:ext cx="1085212" cy="315835"/>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100" b="1" kern="0" dirty="0">
                <a:solidFill>
                  <a:srgbClr val="000000"/>
                </a:solidFill>
                <a:latin typeface="Fira Sans"/>
                <a:ea typeface="Fira Sans"/>
                <a:cs typeface="Fira Sans"/>
                <a:sym typeface="Fira Sans"/>
              </a:rPr>
              <a:t>Increase to Qualify</a:t>
            </a:r>
          </a:p>
          <a:p>
            <a:pPr algn="ctr" defTabSz="914400">
              <a:buClr>
                <a:srgbClr val="000000"/>
              </a:buClr>
              <a:buFont typeface="Arial"/>
              <a:buNone/>
            </a:pPr>
            <a:r>
              <a:rPr lang="en" sz="1100" b="1" kern="0" dirty="0">
                <a:solidFill>
                  <a:srgbClr val="000000"/>
                </a:solidFill>
                <a:latin typeface="Fira Sans"/>
                <a:ea typeface="Fira Sans"/>
                <a:cs typeface="Fira Sans"/>
                <a:sym typeface="Fira Sans"/>
              </a:rPr>
              <a:t>(%</a:t>
            </a:r>
            <a:r>
              <a:rPr lang="en" sz="1100" b="1" kern="0" dirty="0">
                <a:solidFill>
                  <a:schemeClr val="bg1">
                    <a:lumMod val="50000"/>
                  </a:schemeClr>
                </a:solidFill>
                <a:latin typeface="Fira Sans"/>
                <a:ea typeface="Fira Sans"/>
                <a:cs typeface="Fira Sans"/>
                <a:sym typeface="Fira Sans"/>
              </a:rPr>
              <a:t>/</a:t>
            </a:r>
            <a:r>
              <a:rPr lang="en" sz="1100" b="1" kern="0" dirty="0">
                <a:solidFill>
                  <a:srgbClr val="000000"/>
                </a:solidFill>
                <a:latin typeface="Fira Sans"/>
                <a:ea typeface="Fira Sans"/>
                <a:cs typeface="Fira Sans"/>
                <a:sym typeface="Fira Sans"/>
              </a:rPr>
              <a:t>$</a:t>
            </a:r>
            <a:r>
              <a:rPr lang="en" sz="1100" b="1" kern="0" dirty="0">
                <a:solidFill>
                  <a:schemeClr val="bg1">
                    <a:lumMod val="50000"/>
                  </a:schemeClr>
                </a:solidFill>
                <a:latin typeface="Fira Sans"/>
                <a:ea typeface="Fira Sans"/>
                <a:cs typeface="Fira Sans"/>
                <a:sym typeface="Fira Sans"/>
              </a:rPr>
              <a:t>/</a:t>
            </a:r>
            <a:r>
              <a:rPr lang="en" sz="1100" b="1" kern="0" dirty="0">
                <a:solidFill>
                  <a:srgbClr val="000000"/>
                </a:solidFill>
                <a:latin typeface="Fira Sans"/>
                <a:ea typeface="Fira Sans"/>
                <a:cs typeface="Fira Sans"/>
                <a:sym typeface="Fira Sans"/>
              </a:rPr>
              <a:t>Units)</a:t>
            </a:r>
            <a:endParaRPr sz="1100" b="1" kern="0" dirty="0">
              <a:solidFill>
                <a:srgbClr val="000000"/>
              </a:solidFill>
              <a:latin typeface="Fira Sans"/>
              <a:ea typeface="Fira Sans"/>
              <a:cs typeface="Fira Sans"/>
              <a:sym typeface="Fira Sans"/>
            </a:endParaRPr>
          </a:p>
        </p:txBody>
      </p:sp>
      <p:sp>
        <p:nvSpPr>
          <p:cNvPr id="153" name="TextBox 152">
            <a:extLst>
              <a:ext uri="{FF2B5EF4-FFF2-40B4-BE49-F238E27FC236}">
                <a16:creationId xmlns:a16="http://schemas.microsoft.com/office/drawing/2014/main" id="{7359DCEE-8629-A146-1871-4380740F0805}"/>
              </a:ext>
            </a:extLst>
          </p:cNvPr>
          <p:cNvSpPr txBox="1"/>
          <p:nvPr/>
        </p:nvSpPr>
        <p:spPr>
          <a:xfrm>
            <a:off x="2030861" y="4912601"/>
            <a:ext cx="3025750" cy="584775"/>
          </a:xfrm>
          <a:prstGeom prst="rect">
            <a:avLst/>
          </a:prstGeom>
          <a:noFill/>
        </p:spPr>
        <p:txBody>
          <a:bodyPr wrap="square">
            <a:spAutoFit/>
          </a:bodyPr>
          <a:lstStyle/>
          <a:p>
            <a:r>
              <a:rPr lang="en-US" sz="1800" b="1" i="1" dirty="0">
                <a:latin typeface="Fira Sans Extra Condensed Medium"/>
                <a:sym typeface="Fira Sans"/>
              </a:rPr>
              <a:t>Example Sales Metrics File:</a:t>
            </a:r>
          </a:p>
          <a:p>
            <a:r>
              <a:rPr lang="en-US" sz="1400" i="1" dirty="0">
                <a:solidFill>
                  <a:schemeClr val="bg1">
                    <a:lumMod val="50000"/>
                  </a:schemeClr>
                </a:solidFill>
                <a:latin typeface="Fira Sans Extra Condensed Medium"/>
                <a:sym typeface="Fira Sans"/>
              </a:rPr>
              <a:t>(customer_amount_per_season.csv)</a:t>
            </a:r>
            <a:endParaRPr lang="en-US" sz="1400" dirty="0"/>
          </a:p>
        </p:txBody>
      </p:sp>
      <p:pic>
        <p:nvPicPr>
          <p:cNvPr id="157" name="Picture 156">
            <a:extLst>
              <a:ext uri="{FF2B5EF4-FFF2-40B4-BE49-F238E27FC236}">
                <a16:creationId xmlns:a16="http://schemas.microsoft.com/office/drawing/2014/main" id="{A8B38FF7-D72F-E55B-18E4-C6DD90612193}"/>
              </a:ext>
            </a:extLst>
          </p:cNvPr>
          <p:cNvPicPr>
            <a:picLocks noChangeAspect="1"/>
          </p:cNvPicPr>
          <p:nvPr/>
        </p:nvPicPr>
        <p:blipFill>
          <a:blip r:embed="rId11"/>
          <a:stretch>
            <a:fillRect/>
          </a:stretch>
        </p:blipFill>
        <p:spPr>
          <a:xfrm>
            <a:off x="5137878" y="5005845"/>
            <a:ext cx="3780952" cy="1590476"/>
          </a:xfrm>
          <a:prstGeom prst="rect">
            <a:avLst/>
          </a:prstGeom>
        </p:spPr>
      </p:pic>
    </p:spTree>
    <p:extLst>
      <p:ext uri="{BB962C8B-B14F-4D97-AF65-F5344CB8AC3E}">
        <p14:creationId xmlns:p14="http://schemas.microsoft.com/office/powerpoint/2010/main" val="25058922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32318" y="296003"/>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Rules – New Categories for Account</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6" name="Graphic 15" descr="Search Inventory with solid fill">
            <a:extLst>
              <a:ext uri="{FF2B5EF4-FFF2-40B4-BE49-F238E27FC236}">
                <a16:creationId xmlns:a16="http://schemas.microsoft.com/office/drawing/2014/main" id="{881C8CBE-6C38-78C0-D670-D980372D4A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7754" y="249243"/>
            <a:ext cx="627464" cy="627464"/>
          </a:xfrm>
          <a:prstGeom prst="rect">
            <a:avLst/>
          </a:prstGeom>
        </p:spPr>
      </p:pic>
      <p:sp>
        <p:nvSpPr>
          <p:cNvPr id="14" name="TextBox 13">
            <a:extLst>
              <a:ext uri="{FF2B5EF4-FFF2-40B4-BE49-F238E27FC236}">
                <a16:creationId xmlns:a16="http://schemas.microsoft.com/office/drawing/2014/main" id="{7B30E88B-896F-4EEF-B4D1-D608A9099A47}"/>
              </a:ext>
            </a:extLst>
          </p:cNvPr>
          <p:cNvSpPr txBox="1"/>
          <p:nvPr/>
        </p:nvSpPr>
        <p:spPr>
          <a:xfrm>
            <a:off x="1132318" y="3481751"/>
            <a:ext cx="3025750" cy="584775"/>
          </a:xfrm>
          <a:prstGeom prst="rect">
            <a:avLst/>
          </a:prstGeom>
          <a:noFill/>
        </p:spPr>
        <p:txBody>
          <a:bodyPr wrap="square">
            <a:spAutoFit/>
          </a:bodyPr>
          <a:lstStyle/>
          <a:p>
            <a:r>
              <a:rPr lang="en-US" sz="1800" b="1" i="1" dirty="0">
                <a:latin typeface="Fira Sans Extra Condensed Medium"/>
                <a:sym typeface="Fira Sans"/>
              </a:rPr>
              <a:t>Example New Category File:</a:t>
            </a:r>
          </a:p>
          <a:p>
            <a:r>
              <a:rPr lang="en-US" sz="1400" i="1" dirty="0">
                <a:solidFill>
                  <a:schemeClr val="bg1">
                    <a:lumMod val="50000"/>
                  </a:schemeClr>
                </a:solidFill>
                <a:latin typeface="Fira Sans Extra Condensed Medium"/>
                <a:sym typeface="Fira Sans"/>
              </a:rPr>
              <a:t>(new_catagories_per_customers.csv)</a:t>
            </a:r>
            <a:endParaRPr lang="en-US" sz="1400" dirty="0"/>
          </a:p>
        </p:txBody>
      </p:sp>
      <p:sp>
        <p:nvSpPr>
          <p:cNvPr id="18" name="Google Shape;657;p25">
            <a:extLst>
              <a:ext uri="{FF2B5EF4-FFF2-40B4-BE49-F238E27FC236}">
                <a16:creationId xmlns:a16="http://schemas.microsoft.com/office/drawing/2014/main" id="{2D219CF1-715F-9A0E-51AD-E8C983E7B571}"/>
              </a:ext>
            </a:extLst>
          </p:cNvPr>
          <p:cNvSpPr/>
          <p:nvPr/>
        </p:nvSpPr>
        <p:spPr>
          <a:xfrm>
            <a:off x="4643494" y="1931937"/>
            <a:ext cx="606900" cy="606900"/>
          </a:xfrm>
          <a:prstGeom prst="roundRect">
            <a:avLst>
              <a:gd name="adj" fmla="val 23282"/>
            </a:avLst>
          </a:pr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659;p25">
            <a:extLst>
              <a:ext uri="{FF2B5EF4-FFF2-40B4-BE49-F238E27FC236}">
                <a16:creationId xmlns:a16="http://schemas.microsoft.com/office/drawing/2014/main" id="{2BD99233-E8BC-31AA-3050-306591FE9338}"/>
              </a:ext>
            </a:extLst>
          </p:cNvPr>
          <p:cNvSpPr/>
          <p:nvPr/>
        </p:nvSpPr>
        <p:spPr>
          <a:xfrm flipH="1">
            <a:off x="1137612" y="1892102"/>
            <a:ext cx="3257528" cy="1352975"/>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Compare product categories on the current order against the list of “new” categories for the customer as published in the metrics file</a:t>
            </a:r>
            <a:endParaRPr sz="2400" dirty="0">
              <a:solidFill>
                <a:srgbClr val="FFFFFF"/>
              </a:solidFill>
              <a:latin typeface="Fira Sans"/>
              <a:ea typeface="Fira Sans"/>
              <a:cs typeface="Fira Sans"/>
              <a:sym typeface="Fira Sans"/>
            </a:endParaRPr>
          </a:p>
        </p:txBody>
      </p:sp>
      <p:grpSp>
        <p:nvGrpSpPr>
          <p:cNvPr id="24" name="Google Shape;660;p25">
            <a:extLst>
              <a:ext uri="{FF2B5EF4-FFF2-40B4-BE49-F238E27FC236}">
                <a16:creationId xmlns:a16="http://schemas.microsoft.com/office/drawing/2014/main" id="{07A01119-11E1-11B4-BB1A-A5866D57EF82}"/>
              </a:ext>
            </a:extLst>
          </p:cNvPr>
          <p:cNvGrpSpPr/>
          <p:nvPr/>
        </p:nvGrpSpPr>
        <p:grpSpPr>
          <a:xfrm>
            <a:off x="5336986" y="1931886"/>
            <a:ext cx="2946831" cy="607001"/>
            <a:chOff x="4867216" y="1369498"/>
            <a:chExt cx="2946831" cy="607001"/>
          </a:xfrm>
        </p:grpSpPr>
        <p:grpSp>
          <p:nvGrpSpPr>
            <p:cNvPr id="34" name="Google Shape;661;p25">
              <a:extLst>
                <a:ext uri="{FF2B5EF4-FFF2-40B4-BE49-F238E27FC236}">
                  <a16:creationId xmlns:a16="http://schemas.microsoft.com/office/drawing/2014/main" id="{01B468EC-CD54-5B9E-0930-E9A400A08CAA}"/>
                </a:ext>
              </a:extLst>
            </p:cNvPr>
            <p:cNvGrpSpPr/>
            <p:nvPr/>
          </p:nvGrpSpPr>
          <p:grpSpPr>
            <a:xfrm>
              <a:off x="4867216" y="1369498"/>
              <a:ext cx="2946831" cy="607001"/>
              <a:chOff x="4627447" y="1369498"/>
              <a:chExt cx="2946831" cy="607001"/>
            </a:xfrm>
          </p:grpSpPr>
          <p:sp>
            <p:nvSpPr>
              <p:cNvPr id="36" name="Google Shape;662;p25">
                <a:extLst>
                  <a:ext uri="{FF2B5EF4-FFF2-40B4-BE49-F238E27FC236}">
                    <a16:creationId xmlns:a16="http://schemas.microsoft.com/office/drawing/2014/main" id="{C5ED5844-28D0-EEA8-9209-5261354B7897}"/>
                  </a:ext>
                </a:extLst>
              </p:cNvPr>
              <p:cNvSpPr/>
              <p:nvPr/>
            </p:nvSpPr>
            <p:spPr>
              <a:xfrm>
                <a:off x="4627447" y="1369498"/>
                <a:ext cx="2946831" cy="607001"/>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37" name="Google Shape;663;p25">
                <a:extLst>
                  <a:ext uri="{FF2B5EF4-FFF2-40B4-BE49-F238E27FC236}">
                    <a16:creationId xmlns:a16="http://schemas.microsoft.com/office/drawing/2014/main" id="{7F72C19E-B09F-F857-4D7B-A1E2E2FA30FF}"/>
                  </a:ext>
                </a:extLst>
              </p:cNvPr>
              <p:cNvSpPr/>
              <p:nvPr/>
            </p:nvSpPr>
            <p:spPr>
              <a:xfrm>
                <a:off x="6889847" y="1455532"/>
                <a:ext cx="394157" cy="394157"/>
              </a:xfrm>
              <a:custGeom>
                <a:avLst/>
                <a:gdLst/>
                <a:ahLst/>
                <a:cxnLst/>
                <a:rect l="l" t="t" r="r" b="b"/>
                <a:pathLst>
                  <a:path w="30626" h="30626" extrusionOk="0">
                    <a:moveTo>
                      <a:pt x="9068" y="0"/>
                    </a:moveTo>
                    <a:cubicBezTo>
                      <a:pt x="4048" y="0"/>
                      <a:pt x="1" y="4203"/>
                      <a:pt x="1" y="9223"/>
                    </a:cubicBezTo>
                    <a:lnTo>
                      <a:pt x="1" y="21558"/>
                    </a:lnTo>
                    <a:cubicBezTo>
                      <a:pt x="1" y="26578"/>
                      <a:pt x="4048" y="30625"/>
                      <a:pt x="9068" y="30625"/>
                    </a:cubicBezTo>
                    <a:lnTo>
                      <a:pt x="21403" y="30625"/>
                    </a:lnTo>
                    <a:cubicBezTo>
                      <a:pt x="26423" y="30625"/>
                      <a:pt x="30626" y="26578"/>
                      <a:pt x="30626" y="21558"/>
                    </a:cubicBezTo>
                    <a:lnTo>
                      <a:pt x="30626" y="9223"/>
                    </a:lnTo>
                    <a:cubicBezTo>
                      <a:pt x="30626" y="4203"/>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38" name="Google Shape;664;p25">
                <a:extLst>
                  <a:ext uri="{FF2B5EF4-FFF2-40B4-BE49-F238E27FC236}">
                    <a16:creationId xmlns:a16="http://schemas.microsoft.com/office/drawing/2014/main" id="{DE72A4A2-4784-03A4-2EAA-2E26C4F170EF}"/>
                  </a:ext>
                </a:extLst>
              </p:cNvPr>
              <p:cNvSpPr/>
              <p:nvPr/>
            </p:nvSpPr>
            <p:spPr>
              <a:xfrm>
                <a:off x="6919502" y="1531467"/>
                <a:ext cx="334818" cy="242257"/>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latin typeface="Fira Sans"/>
                  <a:ea typeface="Fira Sans"/>
                  <a:cs typeface="Fira Sans"/>
                  <a:sym typeface="Fira Sans"/>
                </a:endParaRPr>
              </a:p>
            </p:txBody>
          </p:sp>
        </p:grpSp>
        <p:sp>
          <p:nvSpPr>
            <p:cNvPr id="35" name="Google Shape;665;p25">
              <a:extLst>
                <a:ext uri="{FF2B5EF4-FFF2-40B4-BE49-F238E27FC236}">
                  <a16:creationId xmlns:a16="http://schemas.microsoft.com/office/drawing/2014/main" id="{A251AA3B-5DD0-A15E-394C-158E5EBFA8FD}"/>
                </a:ext>
              </a:extLst>
            </p:cNvPr>
            <p:cNvSpPr/>
            <p:nvPr/>
          </p:nvSpPr>
          <p:spPr>
            <a:xfrm flipH="1">
              <a:off x="5104564" y="1464048"/>
              <a:ext cx="1746676" cy="423935"/>
            </a:xfrm>
            <a:custGeom>
              <a:avLst/>
              <a:gdLst/>
              <a:ahLst/>
              <a:cxnLst/>
              <a:rect l="l" t="t" r="r" b="b"/>
              <a:pathLst>
                <a:path w="28885" h="17419" extrusionOk="0">
                  <a:moveTo>
                    <a:pt x="0" y="0"/>
                  </a:moveTo>
                  <a:lnTo>
                    <a:pt x="0" y="17419"/>
                  </a:lnTo>
                  <a:lnTo>
                    <a:pt x="28885" y="17419"/>
                  </a:lnTo>
                  <a:lnTo>
                    <a:pt x="28885" y="0"/>
                  </a:lnTo>
                  <a:close/>
                </a:path>
              </a:pathLst>
            </a:custGeom>
            <a:no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Soccer</a:t>
              </a:r>
              <a:endParaRPr sz="1200" dirty="0">
                <a:solidFill>
                  <a:srgbClr val="FFFFFF"/>
                </a:solidFill>
                <a:latin typeface="Fira Sans Extra Condensed"/>
                <a:ea typeface="Fira Sans Extra Condensed"/>
                <a:cs typeface="Fira Sans Extra Condensed"/>
                <a:sym typeface="Fira Sans Extra Condensed"/>
              </a:endParaRPr>
            </a:p>
          </p:txBody>
        </p:sp>
      </p:grpSp>
      <p:grpSp>
        <p:nvGrpSpPr>
          <p:cNvPr id="41" name="Google Shape;676;p25">
            <a:extLst>
              <a:ext uri="{FF2B5EF4-FFF2-40B4-BE49-F238E27FC236}">
                <a16:creationId xmlns:a16="http://schemas.microsoft.com/office/drawing/2014/main" id="{AB3BC524-7F86-81B2-074E-3E566409F051}"/>
              </a:ext>
            </a:extLst>
          </p:cNvPr>
          <p:cNvGrpSpPr/>
          <p:nvPr/>
        </p:nvGrpSpPr>
        <p:grpSpPr>
          <a:xfrm>
            <a:off x="5336986" y="2614609"/>
            <a:ext cx="2946831" cy="607001"/>
            <a:chOff x="5172016" y="2074183"/>
            <a:chExt cx="2946831" cy="607001"/>
          </a:xfrm>
        </p:grpSpPr>
        <p:grpSp>
          <p:nvGrpSpPr>
            <p:cNvPr id="43" name="Google Shape;677;p25">
              <a:extLst>
                <a:ext uri="{FF2B5EF4-FFF2-40B4-BE49-F238E27FC236}">
                  <a16:creationId xmlns:a16="http://schemas.microsoft.com/office/drawing/2014/main" id="{47565F3F-43B7-934C-B518-0A2B79CA7194}"/>
                </a:ext>
              </a:extLst>
            </p:cNvPr>
            <p:cNvGrpSpPr/>
            <p:nvPr/>
          </p:nvGrpSpPr>
          <p:grpSpPr>
            <a:xfrm>
              <a:off x="5172016" y="2074183"/>
              <a:ext cx="2946831" cy="607001"/>
              <a:chOff x="4225376" y="2058806"/>
              <a:chExt cx="2946831" cy="607001"/>
            </a:xfrm>
          </p:grpSpPr>
          <p:sp>
            <p:nvSpPr>
              <p:cNvPr id="45" name="Google Shape;678;p25">
                <a:extLst>
                  <a:ext uri="{FF2B5EF4-FFF2-40B4-BE49-F238E27FC236}">
                    <a16:creationId xmlns:a16="http://schemas.microsoft.com/office/drawing/2014/main" id="{EBA8AF87-0169-93ED-E148-D16495E7D664}"/>
                  </a:ext>
                </a:extLst>
              </p:cNvPr>
              <p:cNvSpPr/>
              <p:nvPr/>
            </p:nvSpPr>
            <p:spPr>
              <a:xfrm>
                <a:off x="4225376" y="2058806"/>
                <a:ext cx="2946831" cy="607001"/>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46" name="Google Shape;679;p25">
                <a:extLst>
                  <a:ext uri="{FF2B5EF4-FFF2-40B4-BE49-F238E27FC236}">
                    <a16:creationId xmlns:a16="http://schemas.microsoft.com/office/drawing/2014/main" id="{2F744CDB-FACD-955F-8DB4-CAD87AA5DA6C}"/>
                  </a:ext>
                </a:extLst>
              </p:cNvPr>
              <p:cNvSpPr/>
              <p:nvPr/>
            </p:nvSpPr>
            <p:spPr>
              <a:xfrm>
                <a:off x="6487777" y="2161593"/>
                <a:ext cx="394157" cy="394157"/>
              </a:xfrm>
              <a:custGeom>
                <a:avLst/>
                <a:gdLst/>
                <a:ahLst/>
                <a:cxnLst/>
                <a:rect l="l" t="t" r="r" b="b"/>
                <a:pathLst>
                  <a:path w="30626" h="30626" extrusionOk="0">
                    <a:moveTo>
                      <a:pt x="9068" y="0"/>
                    </a:moveTo>
                    <a:cubicBezTo>
                      <a:pt x="4048" y="0"/>
                      <a:pt x="1" y="4203"/>
                      <a:pt x="1" y="9223"/>
                    </a:cubicBezTo>
                    <a:lnTo>
                      <a:pt x="1" y="21558"/>
                    </a:lnTo>
                    <a:cubicBezTo>
                      <a:pt x="1" y="26578"/>
                      <a:pt x="4048" y="30625"/>
                      <a:pt x="9068" y="30625"/>
                    </a:cubicBezTo>
                    <a:lnTo>
                      <a:pt x="21403" y="30625"/>
                    </a:lnTo>
                    <a:cubicBezTo>
                      <a:pt x="26423" y="30625"/>
                      <a:pt x="30626" y="26578"/>
                      <a:pt x="30626" y="21558"/>
                    </a:cubicBezTo>
                    <a:lnTo>
                      <a:pt x="30626" y="9223"/>
                    </a:lnTo>
                    <a:cubicBezTo>
                      <a:pt x="30626" y="4203"/>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47" name="Google Shape;680;p25">
                <a:extLst>
                  <a:ext uri="{FF2B5EF4-FFF2-40B4-BE49-F238E27FC236}">
                    <a16:creationId xmlns:a16="http://schemas.microsoft.com/office/drawing/2014/main" id="{DB2B1073-1A1D-B2AA-4FA3-AEC600DE67C2}"/>
                  </a:ext>
                </a:extLst>
              </p:cNvPr>
              <p:cNvSpPr/>
              <p:nvPr/>
            </p:nvSpPr>
            <p:spPr>
              <a:xfrm>
                <a:off x="6517431" y="2252992"/>
                <a:ext cx="334818" cy="242257"/>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latin typeface="Fira Sans"/>
                  <a:ea typeface="Fira Sans"/>
                  <a:cs typeface="Fira Sans"/>
                  <a:sym typeface="Fira Sans"/>
                </a:endParaRPr>
              </a:p>
            </p:txBody>
          </p:sp>
        </p:grpSp>
        <p:sp>
          <p:nvSpPr>
            <p:cNvPr id="44" name="Google Shape;681;p25">
              <a:extLst>
                <a:ext uri="{FF2B5EF4-FFF2-40B4-BE49-F238E27FC236}">
                  <a16:creationId xmlns:a16="http://schemas.microsoft.com/office/drawing/2014/main" id="{340BAED6-5A76-D82B-44D9-2E5B6C4AB8B0}"/>
                </a:ext>
              </a:extLst>
            </p:cNvPr>
            <p:cNvSpPr/>
            <p:nvPr/>
          </p:nvSpPr>
          <p:spPr>
            <a:xfrm flipH="1">
              <a:off x="5409364" y="2165716"/>
              <a:ext cx="1746676" cy="423935"/>
            </a:xfrm>
            <a:custGeom>
              <a:avLst/>
              <a:gdLst/>
              <a:ahLst/>
              <a:cxnLst/>
              <a:rect l="l" t="t" r="r" b="b"/>
              <a:pathLst>
                <a:path w="28885" h="17419" extrusionOk="0">
                  <a:moveTo>
                    <a:pt x="0" y="0"/>
                  </a:moveTo>
                  <a:lnTo>
                    <a:pt x="0" y="17419"/>
                  </a:lnTo>
                  <a:lnTo>
                    <a:pt x="28885" y="17419"/>
                  </a:lnTo>
                  <a:lnTo>
                    <a:pt x="28885" y="0"/>
                  </a:lnTo>
                  <a:close/>
                </a:path>
              </a:pathLst>
            </a:custGeom>
            <a:no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dirty="0">
                  <a:solidFill>
                    <a:srgbClr val="FFFFFF"/>
                  </a:solidFill>
                  <a:latin typeface="Fira Sans Extra Condensed Medium"/>
                  <a:ea typeface="Fira Sans Extra Condensed"/>
                  <a:cs typeface="Fira Sans Extra Condensed"/>
                  <a:sym typeface="Fira Sans Extra Condensed Medium"/>
                </a:rPr>
                <a:t>Golf</a:t>
              </a:r>
              <a:endParaRPr sz="1200" dirty="0">
                <a:solidFill>
                  <a:srgbClr val="FFFFFF"/>
                </a:solidFill>
                <a:latin typeface="Fira Sans Extra Condensed"/>
                <a:ea typeface="Fira Sans Extra Condensed"/>
                <a:cs typeface="Fira Sans Extra Condensed"/>
                <a:sym typeface="Fira Sans Extra Condensed"/>
              </a:endParaRPr>
            </a:p>
          </p:txBody>
        </p:sp>
      </p:grpSp>
      <p:sp>
        <p:nvSpPr>
          <p:cNvPr id="42" name="Google Shape;682;p25">
            <a:extLst>
              <a:ext uri="{FF2B5EF4-FFF2-40B4-BE49-F238E27FC236}">
                <a16:creationId xmlns:a16="http://schemas.microsoft.com/office/drawing/2014/main" id="{4E964C75-425C-0A9A-8E65-3EC3CBEC9DA7}"/>
              </a:ext>
            </a:extLst>
          </p:cNvPr>
          <p:cNvSpPr/>
          <p:nvPr/>
        </p:nvSpPr>
        <p:spPr>
          <a:xfrm>
            <a:off x="4643495" y="2614659"/>
            <a:ext cx="606900" cy="606900"/>
          </a:xfrm>
          <a:prstGeom prst="roundRect">
            <a:avLst>
              <a:gd name="adj" fmla="val 23282"/>
            </a:avLst>
          </a:pr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51" name="Google Shape;686;p25">
            <a:extLst>
              <a:ext uri="{FF2B5EF4-FFF2-40B4-BE49-F238E27FC236}">
                <a16:creationId xmlns:a16="http://schemas.microsoft.com/office/drawing/2014/main" id="{37A6A0A7-97BE-DC92-0892-4B1381F40644}"/>
              </a:ext>
            </a:extLst>
          </p:cNvPr>
          <p:cNvSpPr/>
          <p:nvPr/>
        </p:nvSpPr>
        <p:spPr>
          <a:xfrm>
            <a:off x="4643494" y="3304769"/>
            <a:ext cx="606900" cy="606900"/>
          </a:xfrm>
          <a:prstGeom prst="roundRect">
            <a:avLst>
              <a:gd name="adj" fmla="val 23282"/>
            </a:avLst>
          </a:pr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 name="Google Shape;689;p25">
            <a:extLst>
              <a:ext uri="{FF2B5EF4-FFF2-40B4-BE49-F238E27FC236}">
                <a16:creationId xmlns:a16="http://schemas.microsoft.com/office/drawing/2014/main" id="{0B7DC694-2AD3-090C-A559-9F649CC660D1}"/>
              </a:ext>
            </a:extLst>
          </p:cNvPr>
          <p:cNvGrpSpPr/>
          <p:nvPr/>
        </p:nvGrpSpPr>
        <p:grpSpPr>
          <a:xfrm>
            <a:off x="5336986" y="3297331"/>
            <a:ext cx="2946831" cy="607001"/>
            <a:chOff x="5172016" y="2764647"/>
            <a:chExt cx="2946831" cy="607001"/>
          </a:xfrm>
        </p:grpSpPr>
        <p:grpSp>
          <p:nvGrpSpPr>
            <p:cNvPr id="59" name="Google Shape;690;p25">
              <a:extLst>
                <a:ext uri="{FF2B5EF4-FFF2-40B4-BE49-F238E27FC236}">
                  <a16:creationId xmlns:a16="http://schemas.microsoft.com/office/drawing/2014/main" id="{6E905181-4C9F-5AEB-9CBE-4FE5324EAAA3}"/>
                </a:ext>
              </a:extLst>
            </p:cNvPr>
            <p:cNvGrpSpPr/>
            <p:nvPr/>
          </p:nvGrpSpPr>
          <p:grpSpPr>
            <a:xfrm>
              <a:off x="5172016" y="2764647"/>
              <a:ext cx="2946831" cy="607001"/>
              <a:chOff x="3834474" y="2745255"/>
              <a:chExt cx="2946831" cy="607001"/>
            </a:xfrm>
          </p:grpSpPr>
          <p:sp>
            <p:nvSpPr>
              <p:cNvPr id="61" name="Google Shape;691;p25">
                <a:extLst>
                  <a:ext uri="{FF2B5EF4-FFF2-40B4-BE49-F238E27FC236}">
                    <a16:creationId xmlns:a16="http://schemas.microsoft.com/office/drawing/2014/main" id="{60CDA50F-DDA8-E3E4-FB75-5B440EB515A8}"/>
                  </a:ext>
                </a:extLst>
              </p:cNvPr>
              <p:cNvSpPr/>
              <p:nvPr/>
            </p:nvSpPr>
            <p:spPr>
              <a:xfrm>
                <a:off x="3834474" y="2745255"/>
                <a:ext cx="2946831" cy="607001"/>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62" name="Google Shape;692;p25">
                <a:extLst>
                  <a:ext uri="{FF2B5EF4-FFF2-40B4-BE49-F238E27FC236}">
                    <a16:creationId xmlns:a16="http://schemas.microsoft.com/office/drawing/2014/main" id="{9AB0D790-F82A-A0BF-2AB9-F598FE52A1A4}"/>
                  </a:ext>
                </a:extLst>
              </p:cNvPr>
              <p:cNvSpPr/>
              <p:nvPr/>
            </p:nvSpPr>
            <p:spPr>
              <a:xfrm>
                <a:off x="6096874" y="2852186"/>
                <a:ext cx="394157" cy="394157"/>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63" name="Google Shape;693;p25">
                <a:extLst>
                  <a:ext uri="{FF2B5EF4-FFF2-40B4-BE49-F238E27FC236}">
                    <a16:creationId xmlns:a16="http://schemas.microsoft.com/office/drawing/2014/main" id="{C1660777-470E-05E6-F2B0-1A7A2482ACE1}"/>
                  </a:ext>
                </a:extLst>
              </p:cNvPr>
              <p:cNvSpPr/>
              <p:nvPr/>
            </p:nvSpPr>
            <p:spPr>
              <a:xfrm>
                <a:off x="6126529" y="2930062"/>
                <a:ext cx="334818" cy="242257"/>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latin typeface="Fira Sans"/>
                  <a:ea typeface="Fira Sans"/>
                  <a:cs typeface="Fira Sans"/>
                  <a:sym typeface="Fira Sans"/>
                </a:endParaRPr>
              </a:p>
            </p:txBody>
          </p:sp>
        </p:grpSp>
        <p:sp>
          <p:nvSpPr>
            <p:cNvPr id="60" name="Google Shape;694;p25">
              <a:extLst>
                <a:ext uri="{FF2B5EF4-FFF2-40B4-BE49-F238E27FC236}">
                  <a16:creationId xmlns:a16="http://schemas.microsoft.com/office/drawing/2014/main" id="{EA12C937-0C08-8490-F381-900A182741DA}"/>
                </a:ext>
              </a:extLst>
            </p:cNvPr>
            <p:cNvSpPr/>
            <p:nvPr/>
          </p:nvSpPr>
          <p:spPr>
            <a:xfrm flipH="1">
              <a:off x="5409364" y="2856180"/>
              <a:ext cx="1746676" cy="423935"/>
            </a:xfrm>
            <a:custGeom>
              <a:avLst/>
              <a:gdLst/>
              <a:ahLst/>
              <a:cxnLst/>
              <a:rect l="l" t="t" r="r" b="b"/>
              <a:pathLst>
                <a:path w="28885" h="17419" extrusionOk="0">
                  <a:moveTo>
                    <a:pt x="0" y="0"/>
                  </a:moveTo>
                  <a:lnTo>
                    <a:pt x="0" y="17419"/>
                  </a:lnTo>
                  <a:lnTo>
                    <a:pt x="28885" y="17419"/>
                  </a:lnTo>
                  <a:lnTo>
                    <a:pt x="28885" y="0"/>
                  </a:lnTo>
                  <a:close/>
                </a:path>
              </a:pathLst>
            </a:custGeom>
            <a:no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Tennis</a:t>
              </a:r>
              <a:endParaRPr sz="1200" dirty="0">
                <a:solidFill>
                  <a:srgbClr val="FFFFFF"/>
                </a:solidFill>
                <a:latin typeface="Fira Sans Extra Condensed"/>
                <a:ea typeface="Fira Sans Extra Condensed"/>
                <a:cs typeface="Fira Sans Extra Condensed"/>
                <a:sym typeface="Fira Sans Extra Condensed"/>
              </a:endParaRPr>
            </a:p>
          </p:txBody>
        </p:sp>
      </p:grpSp>
      <p:sp>
        <p:nvSpPr>
          <p:cNvPr id="64" name="Google Shape;699;p25">
            <a:extLst>
              <a:ext uri="{FF2B5EF4-FFF2-40B4-BE49-F238E27FC236}">
                <a16:creationId xmlns:a16="http://schemas.microsoft.com/office/drawing/2014/main" id="{29B512EE-FD33-7404-2FE4-EE144798E73D}"/>
              </a:ext>
            </a:extLst>
          </p:cNvPr>
          <p:cNvSpPr/>
          <p:nvPr/>
        </p:nvSpPr>
        <p:spPr>
          <a:xfrm>
            <a:off x="4643494" y="3986550"/>
            <a:ext cx="606900" cy="606900"/>
          </a:xfrm>
          <a:prstGeom prst="roundRect">
            <a:avLst>
              <a:gd name="adj" fmla="val 23282"/>
            </a:avLst>
          </a:pr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7" name="Google Shape;702;p25">
            <a:extLst>
              <a:ext uri="{FF2B5EF4-FFF2-40B4-BE49-F238E27FC236}">
                <a16:creationId xmlns:a16="http://schemas.microsoft.com/office/drawing/2014/main" id="{C1087E85-7F41-02EB-6B1D-63350208FB01}"/>
              </a:ext>
            </a:extLst>
          </p:cNvPr>
          <p:cNvGrpSpPr/>
          <p:nvPr/>
        </p:nvGrpSpPr>
        <p:grpSpPr>
          <a:xfrm>
            <a:off x="5336986" y="3980053"/>
            <a:ext cx="2946831" cy="607001"/>
            <a:chOff x="5172016" y="3446428"/>
            <a:chExt cx="2946831" cy="607001"/>
          </a:xfrm>
        </p:grpSpPr>
        <p:grpSp>
          <p:nvGrpSpPr>
            <p:cNvPr id="69" name="Google Shape;703;p25">
              <a:extLst>
                <a:ext uri="{FF2B5EF4-FFF2-40B4-BE49-F238E27FC236}">
                  <a16:creationId xmlns:a16="http://schemas.microsoft.com/office/drawing/2014/main" id="{371839D4-BD0B-A13B-09E2-9BFACB5B9918}"/>
                </a:ext>
              </a:extLst>
            </p:cNvPr>
            <p:cNvGrpSpPr/>
            <p:nvPr/>
          </p:nvGrpSpPr>
          <p:grpSpPr>
            <a:xfrm>
              <a:off x="5172016" y="3446428"/>
              <a:ext cx="2946831" cy="607001"/>
              <a:chOff x="4236545" y="3436607"/>
              <a:chExt cx="2946831" cy="607001"/>
            </a:xfrm>
          </p:grpSpPr>
          <p:sp>
            <p:nvSpPr>
              <p:cNvPr id="71" name="Google Shape;704;p25">
                <a:extLst>
                  <a:ext uri="{FF2B5EF4-FFF2-40B4-BE49-F238E27FC236}">
                    <a16:creationId xmlns:a16="http://schemas.microsoft.com/office/drawing/2014/main" id="{913105BF-3105-5C2B-D548-E7EAFE5066EA}"/>
                  </a:ext>
                </a:extLst>
              </p:cNvPr>
              <p:cNvSpPr/>
              <p:nvPr/>
            </p:nvSpPr>
            <p:spPr>
              <a:xfrm>
                <a:off x="4236545" y="3436607"/>
                <a:ext cx="2946831" cy="607001"/>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72" name="Google Shape;705;p25">
                <a:extLst>
                  <a:ext uri="{FF2B5EF4-FFF2-40B4-BE49-F238E27FC236}">
                    <a16:creationId xmlns:a16="http://schemas.microsoft.com/office/drawing/2014/main" id="{3BB743B1-F03A-6EED-133D-933B82B3C1E9}"/>
                  </a:ext>
                </a:extLst>
              </p:cNvPr>
              <p:cNvSpPr/>
              <p:nvPr/>
            </p:nvSpPr>
            <p:spPr>
              <a:xfrm>
                <a:off x="6498945" y="3542779"/>
                <a:ext cx="394157" cy="394659"/>
              </a:xfrm>
              <a:custGeom>
                <a:avLst/>
                <a:gdLst/>
                <a:ahLst/>
                <a:cxnLst/>
                <a:rect l="l" t="t" r="r" b="b"/>
                <a:pathLst>
                  <a:path w="30626" h="30665" extrusionOk="0">
                    <a:moveTo>
                      <a:pt x="9068" y="0"/>
                    </a:moveTo>
                    <a:cubicBezTo>
                      <a:pt x="4048" y="0"/>
                      <a:pt x="1" y="4047"/>
                      <a:pt x="1" y="9067"/>
                    </a:cubicBezTo>
                    <a:lnTo>
                      <a:pt x="1" y="21403"/>
                    </a:lnTo>
                    <a:cubicBezTo>
                      <a:pt x="1" y="26422"/>
                      <a:pt x="4048" y="30664"/>
                      <a:pt x="9068" y="30664"/>
                    </a:cubicBezTo>
                    <a:lnTo>
                      <a:pt x="21403" y="30664"/>
                    </a:lnTo>
                    <a:cubicBezTo>
                      <a:pt x="26423" y="30664"/>
                      <a:pt x="30626" y="26422"/>
                      <a:pt x="30626" y="21403"/>
                    </a:cubicBezTo>
                    <a:lnTo>
                      <a:pt x="30626" y="9067"/>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73" name="Google Shape;706;p25">
                <a:extLst>
                  <a:ext uri="{FF2B5EF4-FFF2-40B4-BE49-F238E27FC236}">
                    <a16:creationId xmlns:a16="http://schemas.microsoft.com/office/drawing/2014/main" id="{52081141-617C-4326-A297-79948E689DAA}"/>
                  </a:ext>
                </a:extLst>
              </p:cNvPr>
              <p:cNvSpPr/>
              <p:nvPr/>
            </p:nvSpPr>
            <p:spPr>
              <a:xfrm>
                <a:off x="6574120" y="3623656"/>
                <a:ext cx="243760" cy="232862"/>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latin typeface="Fira Sans"/>
                  <a:ea typeface="Fira Sans"/>
                  <a:cs typeface="Fira Sans"/>
                  <a:sym typeface="Fira Sans"/>
                </a:endParaRPr>
              </a:p>
            </p:txBody>
          </p:sp>
        </p:grpSp>
        <p:sp>
          <p:nvSpPr>
            <p:cNvPr id="70" name="Google Shape;707;p25">
              <a:extLst>
                <a:ext uri="{FF2B5EF4-FFF2-40B4-BE49-F238E27FC236}">
                  <a16:creationId xmlns:a16="http://schemas.microsoft.com/office/drawing/2014/main" id="{F2B021BC-CA93-3004-5610-C43588CD30C4}"/>
                </a:ext>
              </a:extLst>
            </p:cNvPr>
            <p:cNvSpPr/>
            <p:nvPr/>
          </p:nvSpPr>
          <p:spPr>
            <a:xfrm flipH="1">
              <a:off x="5409364" y="3528140"/>
              <a:ext cx="1746676" cy="423935"/>
            </a:xfrm>
            <a:custGeom>
              <a:avLst/>
              <a:gdLst/>
              <a:ahLst/>
              <a:cxnLst/>
              <a:rect l="l" t="t" r="r" b="b"/>
              <a:pathLst>
                <a:path w="28885" h="17419" extrusionOk="0">
                  <a:moveTo>
                    <a:pt x="0" y="0"/>
                  </a:moveTo>
                  <a:lnTo>
                    <a:pt x="0" y="17419"/>
                  </a:lnTo>
                  <a:lnTo>
                    <a:pt x="28885" y="17419"/>
                  </a:lnTo>
                  <a:lnTo>
                    <a:pt x="28885" y="0"/>
                  </a:lnTo>
                  <a:close/>
                </a:path>
              </a:pathLst>
            </a:custGeom>
            <a:no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Baseball</a:t>
              </a:r>
              <a:endParaRPr sz="1200" dirty="0">
                <a:solidFill>
                  <a:srgbClr val="FFFFFF"/>
                </a:solidFill>
                <a:latin typeface="Fira Sans Extra Condensed"/>
                <a:ea typeface="Fira Sans Extra Condensed"/>
                <a:cs typeface="Fira Sans Extra Condensed"/>
                <a:sym typeface="Fira Sans Extra Condensed"/>
              </a:endParaRPr>
            </a:p>
          </p:txBody>
        </p:sp>
      </p:grpSp>
      <p:sp>
        <p:nvSpPr>
          <p:cNvPr id="74" name="Google Shape;709;p25">
            <a:extLst>
              <a:ext uri="{FF2B5EF4-FFF2-40B4-BE49-F238E27FC236}">
                <a16:creationId xmlns:a16="http://schemas.microsoft.com/office/drawing/2014/main" id="{94718F8D-C764-F1F1-1F7F-0CB293E70339}"/>
              </a:ext>
            </a:extLst>
          </p:cNvPr>
          <p:cNvSpPr/>
          <p:nvPr/>
        </p:nvSpPr>
        <p:spPr>
          <a:xfrm>
            <a:off x="4643494" y="4662825"/>
            <a:ext cx="606900" cy="606900"/>
          </a:xfrm>
          <a:prstGeom prst="roundRect">
            <a:avLst>
              <a:gd name="adj" fmla="val 23282"/>
            </a:avLst>
          </a:prstGeom>
          <a:solidFill>
            <a:srgbClr val="1E5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 name="Google Shape;711;p25">
            <a:extLst>
              <a:ext uri="{FF2B5EF4-FFF2-40B4-BE49-F238E27FC236}">
                <a16:creationId xmlns:a16="http://schemas.microsoft.com/office/drawing/2014/main" id="{90F7E9B9-BBAB-7811-9355-C6D99E2AC5ED}"/>
              </a:ext>
            </a:extLst>
          </p:cNvPr>
          <p:cNvGrpSpPr/>
          <p:nvPr/>
        </p:nvGrpSpPr>
        <p:grpSpPr>
          <a:xfrm>
            <a:off x="5336986" y="4662768"/>
            <a:ext cx="2946831" cy="607014"/>
            <a:chOff x="5172016" y="4122696"/>
            <a:chExt cx="2946831" cy="607014"/>
          </a:xfrm>
        </p:grpSpPr>
        <p:grpSp>
          <p:nvGrpSpPr>
            <p:cNvPr id="82" name="Google Shape;712;p25">
              <a:extLst>
                <a:ext uri="{FF2B5EF4-FFF2-40B4-BE49-F238E27FC236}">
                  <a16:creationId xmlns:a16="http://schemas.microsoft.com/office/drawing/2014/main" id="{84CA186A-44CE-0401-B067-AA9F2B196370}"/>
                </a:ext>
              </a:extLst>
            </p:cNvPr>
            <p:cNvGrpSpPr/>
            <p:nvPr/>
          </p:nvGrpSpPr>
          <p:grpSpPr>
            <a:xfrm>
              <a:off x="5172016" y="4122696"/>
              <a:ext cx="2946831" cy="607014"/>
              <a:chOff x="4638616" y="4125192"/>
              <a:chExt cx="2946831" cy="607014"/>
            </a:xfrm>
          </p:grpSpPr>
          <p:sp>
            <p:nvSpPr>
              <p:cNvPr id="84" name="Google Shape;713;p25">
                <a:extLst>
                  <a:ext uri="{FF2B5EF4-FFF2-40B4-BE49-F238E27FC236}">
                    <a16:creationId xmlns:a16="http://schemas.microsoft.com/office/drawing/2014/main" id="{C94C1E7F-ECA1-B55A-4601-01F69A6CD068}"/>
                  </a:ext>
                </a:extLst>
              </p:cNvPr>
              <p:cNvSpPr/>
              <p:nvPr/>
            </p:nvSpPr>
            <p:spPr>
              <a:xfrm>
                <a:off x="4638616" y="4125192"/>
                <a:ext cx="2946831" cy="607014"/>
              </a:xfrm>
              <a:custGeom>
                <a:avLst/>
                <a:gdLst/>
                <a:ahLst/>
                <a:cxnLst/>
                <a:rect l="l" t="t" r="r" b="b"/>
                <a:pathLst>
                  <a:path w="228969" h="47165" extrusionOk="0">
                    <a:moveTo>
                      <a:pt x="12648" y="1"/>
                    </a:moveTo>
                    <a:cubicBezTo>
                      <a:pt x="5682" y="1"/>
                      <a:pt x="1" y="5643"/>
                      <a:pt x="1" y="12648"/>
                    </a:cubicBezTo>
                    <a:lnTo>
                      <a:pt x="1" y="34517"/>
                    </a:lnTo>
                    <a:cubicBezTo>
                      <a:pt x="1" y="41483"/>
                      <a:pt x="5682" y="47164"/>
                      <a:pt x="12648" y="47164"/>
                    </a:cubicBezTo>
                    <a:lnTo>
                      <a:pt x="216322" y="47164"/>
                    </a:lnTo>
                    <a:cubicBezTo>
                      <a:pt x="223287" y="47164"/>
                      <a:pt x="228968" y="41483"/>
                      <a:pt x="228968" y="34517"/>
                    </a:cubicBezTo>
                    <a:lnTo>
                      <a:pt x="228968" y="12648"/>
                    </a:lnTo>
                    <a:cubicBezTo>
                      <a:pt x="228968" y="5643"/>
                      <a:pt x="223287" y="1"/>
                      <a:pt x="216322" y="1"/>
                    </a:cubicBezTo>
                    <a:close/>
                  </a:path>
                </a:pathLst>
              </a:custGeom>
              <a:solidFill>
                <a:srgbClr val="1E5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85" name="Google Shape;714;p25">
                <a:extLst>
                  <a:ext uri="{FF2B5EF4-FFF2-40B4-BE49-F238E27FC236}">
                    <a16:creationId xmlns:a16="http://schemas.microsoft.com/office/drawing/2014/main" id="{EBF3A8B1-1E76-BF82-F8D3-F651E805D1A7}"/>
                  </a:ext>
                </a:extLst>
              </p:cNvPr>
              <p:cNvSpPr/>
              <p:nvPr/>
            </p:nvSpPr>
            <p:spPr>
              <a:xfrm>
                <a:off x="6901016" y="4231364"/>
                <a:ext cx="394157" cy="394659"/>
              </a:xfrm>
              <a:custGeom>
                <a:avLst/>
                <a:gdLst/>
                <a:ahLst/>
                <a:cxnLst/>
                <a:rect l="l" t="t" r="r" b="b"/>
                <a:pathLst>
                  <a:path w="30626" h="30665" extrusionOk="0">
                    <a:moveTo>
                      <a:pt x="9068" y="0"/>
                    </a:moveTo>
                    <a:cubicBezTo>
                      <a:pt x="4048" y="0"/>
                      <a:pt x="1" y="4047"/>
                      <a:pt x="1" y="9262"/>
                    </a:cubicBezTo>
                    <a:lnTo>
                      <a:pt x="1" y="21403"/>
                    </a:lnTo>
                    <a:cubicBezTo>
                      <a:pt x="1" y="26578"/>
                      <a:pt x="4048" y="30664"/>
                      <a:pt x="9068" y="30664"/>
                    </a:cubicBezTo>
                    <a:lnTo>
                      <a:pt x="21403" y="30664"/>
                    </a:lnTo>
                    <a:cubicBezTo>
                      <a:pt x="26423" y="30664"/>
                      <a:pt x="30626" y="26578"/>
                      <a:pt x="30626" y="21403"/>
                    </a:cubicBezTo>
                    <a:lnTo>
                      <a:pt x="30626" y="9262"/>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86" name="Google Shape;715;p25">
                <a:extLst>
                  <a:ext uri="{FF2B5EF4-FFF2-40B4-BE49-F238E27FC236}">
                    <a16:creationId xmlns:a16="http://schemas.microsoft.com/office/drawing/2014/main" id="{189AC0AD-7A18-D5DB-9A27-551848E14A36}"/>
                  </a:ext>
                </a:extLst>
              </p:cNvPr>
              <p:cNvSpPr/>
              <p:nvPr/>
            </p:nvSpPr>
            <p:spPr>
              <a:xfrm>
                <a:off x="6976198" y="4312231"/>
                <a:ext cx="243760" cy="232862"/>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1E5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latin typeface="Fira Sans"/>
                  <a:ea typeface="Fira Sans"/>
                  <a:cs typeface="Fira Sans"/>
                  <a:sym typeface="Fira Sans"/>
                </a:endParaRPr>
              </a:p>
            </p:txBody>
          </p:sp>
        </p:grpSp>
        <p:sp>
          <p:nvSpPr>
            <p:cNvPr id="83" name="Google Shape;716;p25">
              <a:extLst>
                <a:ext uri="{FF2B5EF4-FFF2-40B4-BE49-F238E27FC236}">
                  <a16:creationId xmlns:a16="http://schemas.microsoft.com/office/drawing/2014/main" id="{985C0CE1-08A0-59A6-02A6-F6B71DC50DAB}"/>
                </a:ext>
              </a:extLst>
            </p:cNvPr>
            <p:cNvSpPr/>
            <p:nvPr/>
          </p:nvSpPr>
          <p:spPr>
            <a:xfrm flipH="1">
              <a:off x="5409364" y="4214236"/>
              <a:ext cx="1746676" cy="423935"/>
            </a:xfrm>
            <a:custGeom>
              <a:avLst/>
              <a:gdLst/>
              <a:ahLst/>
              <a:cxnLst/>
              <a:rect l="l" t="t" r="r" b="b"/>
              <a:pathLst>
                <a:path w="28885" h="17419" extrusionOk="0">
                  <a:moveTo>
                    <a:pt x="0" y="0"/>
                  </a:moveTo>
                  <a:lnTo>
                    <a:pt x="0" y="17419"/>
                  </a:lnTo>
                  <a:lnTo>
                    <a:pt x="28885" y="17419"/>
                  </a:lnTo>
                  <a:lnTo>
                    <a:pt x="28885" y="0"/>
                  </a:lnTo>
                  <a:close/>
                </a:path>
              </a:pathLst>
            </a:custGeom>
            <a:no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Basketball</a:t>
              </a:r>
              <a:endParaRPr sz="1200" dirty="0">
                <a:solidFill>
                  <a:srgbClr val="FFFFFF"/>
                </a:solidFill>
                <a:latin typeface="Fira Sans Extra Condensed"/>
                <a:ea typeface="Fira Sans Extra Condensed"/>
                <a:cs typeface="Fira Sans Extra Condensed"/>
                <a:sym typeface="Fira Sans Extra Condensed"/>
              </a:endParaRPr>
            </a:p>
          </p:txBody>
        </p:sp>
      </p:grpSp>
      <p:pic>
        <p:nvPicPr>
          <p:cNvPr id="87" name="Graphic 86" descr="Tennis racket and ball with solid fill">
            <a:extLst>
              <a:ext uri="{FF2B5EF4-FFF2-40B4-BE49-F238E27FC236}">
                <a16:creationId xmlns:a16="http://schemas.microsoft.com/office/drawing/2014/main" id="{91ADAF65-E621-49A5-AB85-E50A580ADE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47024" y="3392257"/>
            <a:ext cx="399839" cy="399839"/>
          </a:xfrm>
          <a:prstGeom prst="rect">
            <a:avLst/>
          </a:prstGeom>
        </p:spPr>
      </p:pic>
      <p:pic>
        <p:nvPicPr>
          <p:cNvPr id="89" name="Graphic 88" descr="Baseball bat and ball with solid fill">
            <a:extLst>
              <a:ext uri="{FF2B5EF4-FFF2-40B4-BE49-F238E27FC236}">
                <a16:creationId xmlns:a16="http://schemas.microsoft.com/office/drawing/2014/main" id="{05038CAD-D22A-9FCE-94F7-3566B84319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1525" y="4085861"/>
            <a:ext cx="399839" cy="399839"/>
          </a:xfrm>
          <a:prstGeom prst="rect">
            <a:avLst/>
          </a:prstGeom>
        </p:spPr>
      </p:pic>
      <p:pic>
        <p:nvPicPr>
          <p:cNvPr id="91" name="Graphic 90" descr="Soccer Goal with solid fill">
            <a:extLst>
              <a:ext uri="{FF2B5EF4-FFF2-40B4-BE49-F238E27FC236}">
                <a16:creationId xmlns:a16="http://schemas.microsoft.com/office/drawing/2014/main" id="{45DC8942-BAF2-6B13-3B03-E229F6DC91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55828" y="2054945"/>
            <a:ext cx="399839" cy="399839"/>
          </a:xfrm>
          <a:prstGeom prst="rect">
            <a:avLst/>
          </a:prstGeom>
        </p:spPr>
      </p:pic>
      <p:pic>
        <p:nvPicPr>
          <p:cNvPr id="93" name="Graphic 92" descr="Golf clubs with solid fill">
            <a:extLst>
              <a:ext uri="{FF2B5EF4-FFF2-40B4-BE49-F238E27FC236}">
                <a16:creationId xmlns:a16="http://schemas.microsoft.com/office/drawing/2014/main" id="{7C98402D-9FE9-E727-3858-779F55FFFA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54255" y="2699897"/>
            <a:ext cx="399839" cy="399839"/>
          </a:xfrm>
          <a:prstGeom prst="rect">
            <a:avLst/>
          </a:prstGeom>
        </p:spPr>
      </p:pic>
      <p:pic>
        <p:nvPicPr>
          <p:cNvPr id="95" name="Graphic 94" descr="Basketball Hoop with solid fill">
            <a:extLst>
              <a:ext uri="{FF2B5EF4-FFF2-40B4-BE49-F238E27FC236}">
                <a16:creationId xmlns:a16="http://schemas.microsoft.com/office/drawing/2014/main" id="{9374E2FF-340D-8EA6-4ED9-E26CD03B9B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31525" y="4778404"/>
            <a:ext cx="399839" cy="399839"/>
          </a:xfrm>
          <a:prstGeom prst="rect">
            <a:avLst/>
          </a:prstGeom>
        </p:spPr>
      </p:pic>
      <p:pic>
        <p:nvPicPr>
          <p:cNvPr id="98" name="Picture 97">
            <a:extLst>
              <a:ext uri="{FF2B5EF4-FFF2-40B4-BE49-F238E27FC236}">
                <a16:creationId xmlns:a16="http://schemas.microsoft.com/office/drawing/2014/main" id="{5223CE29-AC60-9987-F437-F3058EB1E317}"/>
              </a:ext>
            </a:extLst>
          </p:cNvPr>
          <p:cNvPicPr>
            <a:picLocks noChangeAspect="1"/>
          </p:cNvPicPr>
          <p:nvPr/>
        </p:nvPicPr>
        <p:blipFill>
          <a:blip r:embed="rId15"/>
          <a:stretch>
            <a:fillRect/>
          </a:stretch>
        </p:blipFill>
        <p:spPr>
          <a:xfrm>
            <a:off x="1258698" y="4174294"/>
            <a:ext cx="2229161" cy="1200318"/>
          </a:xfrm>
          <a:prstGeom prst="rect">
            <a:avLst/>
          </a:prstGeom>
        </p:spPr>
      </p:pic>
      <p:sp>
        <p:nvSpPr>
          <p:cNvPr id="100" name="Right Brace 99">
            <a:extLst>
              <a:ext uri="{FF2B5EF4-FFF2-40B4-BE49-F238E27FC236}">
                <a16:creationId xmlns:a16="http://schemas.microsoft.com/office/drawing/2014/main" id="{DE3F69E0-B752-9AA4-8515-AE5B2EBAAB08}"/>
              </a:ext>
            </a:extLst>
          </p:cNvPr>
          <p:cNvSpPr/>
          <p:nvPr/>
        </p:nvSpPr>
        <p:spPr>
          <a:xfrm>
            <a:off x="8380947" y="1943039"/>
            <a:ext cx="514350" cy="196863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01" name="Right Brace 100">
            <a:extLst>
              <a:ext uri="{FF2B5EF4-FFF2-40B4-BE49-F238E27FC236}">
                <a16:creationId xmlns:a16="http://schemas.microsoft.com/office/drawing/2014/main" id="{C01F9730-A543-AD9E-424D-BF69B6E57668}"/>
              </a:ext>
            </a:extLst>
          </p:cNvPr>
          <p:cNvSpPr/>
          <p:nvPr/>
        </p:nvSpPr>
        <p:spPr>
          <a:xfrm>
            <a:off x="3533414" y="4768879"/>
            <a:ext cx="191794" cy="584775"/>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02" name="Google Shape;659;p25">
            <a:extLst>
              <a:ext uri="{FF2B5EF4-FFF2-40B4-BE49-F238E27FC236}">
                <a16:creationId xmlns:a16="http://schemas.microsoft.com/office/drawing/2014/main" id="{A1A81EA1-16B6-A9CF-BF61-A790D30E7C25}"/>
              </a:ext>
            </a:extLst>
          </p:cNvPr>
          <p:cNvSpPr/>
          <p:nvPr/>
        </p:nvSpPr>
        <p:spPr>
          <a:xfrm flipH="1">
            <a:off x="8992425" y="1892959"/>
            <a:ext cx="2542349" cy="3376766"/>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b="1" dirty="0">
                <a:solidFill>
                  <a:srgbClr val="000000"/>
                </a:solidFill>
                <a:latin typeface="Fira Sans"/>
                <a:ea typeface="Fira Sans"/>
                <a:cs typeface="Fira Sans"/>
                <a:sym typeface="Fira Sans"/>
              </a:rPr>
              <a:t>New Groups is At Least</a:t>
            </a:r>
          </a:p>
          <a:p>
            <a:pPr marL="0" lvl="0" indent="0" rtl="0">
              <a:spcBef>
                <a:spcPts val="60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Minimum # of “new for account” categories to qualify for sales program</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600" b="1" dirty="0">
                <a:solidFill>
                  <a:srgbClr val="000000"/>
                </a:solidFill>
                <a:latin typeface="Fira Sans"/>
                <a:ea typeface="Fira Sans"/>
                <a:cs typeface="Fira Sans"/>
                <a:sym typeface="Fira Sans"/>
              </a:rPr>
              <a:t>New Groups is At Most</a:t>
            </a:r>
          </a:p>
          <a:p>
            <a:pPr>
              <a:spcBef>
                <a:spcPts val="600"/>
              </a:spcBef>
              <a:buClr>
                <a:srgbClr val="000000"/>
              </a:buClr>
              <a:buSzPts val="1100"/>
            </a:pPr>
            <a:r>
              <a:rPr lang="en" sz="1600" dirty="0">
                <a:solidFill>
                  <a:srgbClr val="000000"/>
                </a:solidFill>
                <a:latin typeface="Fira Sans"/>
                <a:ea typeface="Fira Sans"/>
                <a:cs typeface="Fira Sans"/>
                <a:sym typeface="Fira Sans"/>
              </a:rPr>
              <a:t>Maximum # of “new for account” categories that will still qualify for sales program</a:t>
            </a:r>
          </a:p>
          <a:p>
            <a:pPr marL="0" lvl="0" indent="0" rtl="0">
              <a:spcBef>
                <a:spcPts val="0"/>
              </a:spcBef>
              <a:spcAft>
                <a:spcPts val="0"/>
              </a:spcAft>
              <a:buClr>
                <a:srgbClr val="000000"/>
              </a:buClr>
              <a:buSzPts val="1100"/>
              <a:buFont typeface="Arial"/>
              <a:buNone/>
            </a:pPr>
            <a:endParaRPr sz="2400" b="1" dirty="0">
              <a:solidFill>
                <a:srgbClr val="FFFFFF"/>
              </a:solidFill>
              <a:latin typeface="Fira Sans"/>
              <a:ea typeface="Fira Sans"/>
              <a:cs typeface="Fira Sans"/>
              <a:sym typeface="Fira Sans"/>
            </a:endParaRPr>
          </a:p>
        </p:txBody>
      </p:sp>
    </p:spTree>
    <p:extLst>
      <p:ext uri="{BB962C8B-B14F-4D97-AF65-F5344CB8AC3E}">
        <p14:creationId xmlns:p14="http://schemas.microsoft.com/office/powerpoint/2010/main" val="32745895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Rules – New Products for Account</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6" name="Graphic 15" descr="Search Inventory with solid fill">
            <a:extLst>
              <a:ext uri="{FF2B5EF4-FFF2-40B4-BE49-F238E27FC236}">
                <a16:creationId xmlns:a16="http://schemas.microsoft.com/office/drawing/2014/main" id="{881C8CBE-6C38-78C0-D670-D980372D4A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7754" y="249243"/>
            <a:ext cx="627464" cy="627464"/>
          </a:xfrm>
          <a:prstGeom prst="rect">
            <a:avLst/>
          </a:prstGeom>
        </p:spPr>
      </p:pic>
      <p:sp>
        <p:nvSpPr>
          <p:cNvPr id="13" name="TextBox 12">
            <a:extLst>
              <a:ext uri="{FF2B5EF4-FFF2-40B4-BE49-F238E27FC236}">
                <a16:creationId xmlns:a16="http://schemas.microsoft.com/office/drawing/2014/main" id="{4195E8FA-183C-2549-0E9B-13073A6B1F36}"/>
              </a:ext>
            </a:extLst>
          </p:cNvPr>
          <p:cNvSpPr txBox="1"/>
          <p:nvPr/>
        </p:nvSpPr>
        <p:spPr>
          <a:xfrm>
            <a:off x="1133373" y="3377897"/>
            <a:ext cx="3025750" cy="584775"/>
          </a:xfrm>
          <a:prstGeom prst="rect">
            <a:avLst/>
          </a:prstGeom>
          <a:noFill/>
        </p:spPr>
        <p:txBody>
          <a:bodyPr wrap="square">
            <a:spAutoFit/>
          </a:bodyPr>
          <a:lstStyle/>
          <a:p>
            <a:r>
              <a:rPr lang="en-US" sz="1800" b="1" i="1" dirty="0">
                <a:latin typeface="Fira Sans Extra Condensed Medium"/>
                <a:sym typeface="Fira Sans"/>
              </a:rPr>
              <a:t>Example New Product File:</a:t>
            </a:r>
          </a:p>
          <a:p>
            <a:r>
              <a:rPr lang="en-US" sz="1400" i="1" dirty="0">
                <a:solidFill>
                  <a:schemeClr val="bg1">
                    <a:lumMod val="50000"/>
                  </a:schemeClr>
                </a:solidFill>
                <a:latin typeface="Fira Sans Extra Condensed Medium"/>
                <a:sym typeface="Fira Sans"/>
              </a:rPr>
              <a:t>(new_products_per_customers.csv)</a:t>
            </a:r>
            <a:endParaRPr lang="en-US" sz="1400" dirty="0"/>
          </a:p>
        </p:txBody>
      </p:sp>
      <p:pic>
        <p:nvPicPr>
          <p:cNvPr id="3" name="Picture 2">
            <a:extLst>
              <a:ext uri="{FF2B5EF4-FFF2-40B4-BE49-F238E27FC236}">
                <a16:creationId xmlns:a16="http://schemas.microsoft.com/office/drawing/2014/main" id="{7C1D6DC7-AB52-1526-4D98-BD4B8EAA9816}"/>
              </a:ext>
            </a:extLst>
          </p:cNvPr>
          <p:cNvPicPr>
            <a:picLocks noChangeAspect="1"/>
          </p:cNvPicPr>
          <p:nvPr/>
        </p:nvPicPr>
        <p:blipFill>
          <a:blip r:embed="rId5"/>
          <a:stretch>
            <a:fillRect/>
          </a:stretch>
        </p:blipFill>
        <p:spPr>
          <a:xfrm>
            <a:off x="1240270" y="3995652"/>
            <a:ext cx="1638529" cy="1562318"/>
          </a:xfrm>
          <a:prstGeom prst="rect">
            <a:avLst/>
          </a:prstGeom>
        </p:spPr>
      </p:pic>
      <p:sp>
        <p:nvSpPr>
          <p:cNvPr id="4" name="TextBox 3">
            <a:extLst>
              <a:ext uri="{FF2B5EF4-FFF2-40B4-BE49-F238E27FC236}">
                <a16:creationId xmlns:a16="http://schemas.microsoft.com/office/drawing/2014/main" id="{8442EB78-94F8-F4D5-EC70-6F10EAF02FA3}"/>
              </a:ext>
            </a:extLst>
          </p:cNvPr>
          <p:cNvSpPr txBox="1"/>
          <p:nvPr/>
        </p:nvSpPr>
        <p:spPr>
          <a:xfrm>
            <a:off x="1877564" y="4673024"/>
            <a:ext cx="176330" cy="307777"/>
          </a:xfrm>
          <a:prstGeom prst="rect">
            <a:avLst/>
          </a:prstGeom>
          <a:noFill/>
        </p:spPr>
        <p:txBody>
          <a:bodyPr wrap="none" lIns="0" tIns="0" rIns="0" bIns="0" rtlCol="0">
            <a:spAutoFit/>
          </a:bodyPr>
          <a:lstStyle/>
          <a:p>
            <a:pPr algn="l"/>
            <a:r>
              <a:rPr lang="en-US" sz="2000" dirty="0">
                <a:latin typeface="Avenir Light" panose="020B0402020203020204" pitchFamily="34" charset="77"/>
              </a:rPr>
              <a:t>…</a:t>
            </a:r>
          </a:p>
        </p:txBody>
      </p:sp>
      <p:sp>
        <p:nvSpPr>
          <p:cNvPr id="14" name="Google Shape;659;p25">
            <a:extLst>
              <a:ext uri="{FF2B5EF4-FFF2-40B4-BE49-F238E27FC236}">
                <a16:creationId xmlns:a16="http://schemas.microsoft.com/office/drawing/2014/main" id="{B3A1CA48-EF12-C6D1-95D5-8297FE2FACE6}"/>
              </a:ext>
            </a:extLst>
          </p:cNvPr>
          <p:cNvSpPr/>
          <p:nvPr/>
        </p:nvSpPr>
        <p:spPr>
          <a:xfrm flipH="1">
            <a:off x="1118562" y="1720652"/>
            <a:ext cx="3257528" cy="1352975"/>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Compare styles on the current order against the list of “new” styles for the Sold</a:t>
            </a:r>
            <a:r>
              <a:rPr lang="en-US" sz="1600" dirty="0">
                <a:solidFill>
                  <a:srgbClr val="000000"/>
                </a:solidFill>
                <a:latin typeface="Fira Sans"/>
                <a:ea typeface="Fira Sans"/>
                <a:cs typeface="Fira Sans"/>
                <a:sym typeface="Fira Sans"/>
              </a:rPr>
              <a:t> To</a:t>
            </a:r>
            <a:r>
              <a:rPr lang="en" sz="1600" dirty="0">
                <a:solidFill>
                  <a:srgbClr val="000000"/>
                </a:solidFill>
                <a:latin typeface="Fira Sans"/>
                <a:ea typeface="Fira Sans"/>
                <a:cs typeface="Fira Sans"/>
                <a:sym typeface="Fira Sans"/>
              </a:rPr>
              <a:t> customer as published in the metrics file</a:t>
            </a:r>
            <a:endParaRPr sz="2400" dirty="0">
              <a:solidFill>
                <a:srgbClr val="FFFFFF"/>
              </a:solidFill>
              <a:latin typeface="Fira Sans"/>
              <a:ea typeface="Fira Sans"/>
              <a:cs typeface="Fira Sans"/>
              <a:sym typeface="Fira Sans"/>
            </a:endParaRPr>
          </a:p>
        </p:txBody>
      </p:sp>
      <p:grpSp>
        <p:nvGrpSpPr>
          <p:cNvPr id="15" name="Google Shape;660;p25">
            <a:extLst>
              <a:ext uri="{FF2B5EF4-FFF2-40B4-BE49-F238E27FC236}">
                <a16:creationId xmlns:a16="http://schemas.microsoft.com/office/drawing/2014/main" id="{1E48F4BA-08B1-45D9-CCC5-56B1B58573AD}"/>
              </a:ext>
            </a:extLst>
          </p:cNvPr>
          <p:cNvGrpSpPr/>
          <p:nvPr/>
        </p:nvGrpSpPr>
        <p:grpSpPr>
          <a:xfrm>
            <a:off x="4613086" y="1722336"/>
            <a:ext cx="2946831" cy="607001"/>
            <a:chOff x="4867216" y="1369498"/>
            <a:chExt cx="2946831" cy="607001"/>
          </a:xfrm>
        </p:grpSpPr>
        <p:grpSp>
          <p:nvGrpSpPr>
            <p:cNvPr id="17" name="Google Shape;661;p25">
              <a:extLst>
                <a:ext uri="{FF2B5EF4-FFF2-40B4-BE49-F238E27FC236}">
                  <a16:creationId xmlns:a16="http://schemas.microsoft.com/office/drawing/2014/main" id="{B40F7612-666A-90AE-E238-3F35A33729FF}"/>
                </a:ext>
              </a:extLst>
            </p:cNvPr>
            <p:cNvGrpSpPr/>
            <p:nvPr/>
          </p:nvGrpSpPr>
          <p:grpSpPr>
            <a:xfrm>
              <a:off x="4867216" y="1369498"/>
              <a:ext cx="2946831" cy="607001"/>
              <a:chOff x="4627447" y="1369498"/>
              <a:chExt cx="2946831" cy="607001"/>
            </a:xfrm>
          </p:grpSpPr>
          <p:sp>
            <p:nvSpPr>
              <p:cNvPr id="19" name="Google Shape;662;p25">
                <a:extLst>
                  <a:ext uri="{FF2B5EF4-FFF2-40B4-BE49-F238E27FC236}">
                    <a16:creationId xmlns:a16="http://schemas.microsoft.com/office/drawing/2014/main" id="{3A58F113-A849-07DF-1F83-937A5958D660}"/>
                  </a:ext>
                </a:extLst>
              </p:cNvPr>
              <p:cNvSpPr/>
              <p:nvPr/>
            </p:nvSpPr>
            <p:spPr>
              <a:xfrm>
                <a:off x="4627447" y="1369498"/>
                <a:ext cx="2946831" cy="607001"/>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20" name="Google Shape;663;p25">
                <a:extLst>
                  <a:ext uri="{FF2B5EF4-FFF2-40B4-BE49-F238E27FC236}">
                    <a16:creationId xmlns:a16="http://schemas.microsoft.com/office/drawing/2014/main" id="{A43F208D-71FE-806A-BA25-23711E7A97C8}"/>
                  </a:ext>
                </a:extLst>
              </p:cNvPr>
              <p:cNvSpPr/>
              <p:nvPr/>
            </p:nvSpPr>
            <p:spPr>
              <a:xfrm>
                <a:off x="6889847" y="1455532"/>
                <a:ext cx="394157" cy="394157"/>
              </a:xfrm>
              <a:custGeom>
                <a:avLst/>
                <a:gdLst/>
                <a:ahLst/>
                <a:cxnLst/>
                <a:rect l="l" t="t" r="r" b="b"/>
                <a:pathLst>
                  <a:path w="30626" h="30626" extrusionOk="0">
                    <a:moveTo>
                      <a:pt x="9068" y="0"/>
                    </a:moveTo>
                    <a:cubicBezTo>
                      <a:pt x="4048" y="0"/>
                      <a:pt x="1" y="4203"/>
                      <a:pt x="1" y="9223"/>
                    </a:cubicBezTo>
                    <a:lnTo>
                      <a:pt x="1" y="21558"/>
                    </a:lnTo>
                    <a:cubicBezTo>
                      <a:pt x="1" y="26578"/>
                      <a:pt x="4048" y="30625"/>
                      <a:pt x="9068" y="30625"/>
                    </a:cubicBezTo>
                    <a:lnTo>
                      <a:pt x="21403" y="30625"/>
                    </a:lnTo>
                    <a:cubicBezTo>
                      <a:pt x="26423" y="30625"/>
                      <a:pt x="30626" y="26578"/>
                      <a:pt x="30626" y="21558"/>
                    </a:cubicBezTo>
                    <a:lnTo>
                      <a:pt x="30626" y="9223"/>
                    </a:lnTo>
                    <a:cubicBezTo>
                      <a:pt x="30626" y="4203"/>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21" name="Google Shape;664;p25">
                <a:extLst>
                  <a:ext uri="{FF2B5EF4-FFF2-40B4-BE49-F238E27FC236}">
                    <a16:creationId xmlns:a16="http://schemas.microsoft.com/office/drawing/2014/main" id="{123844C6-4DA7-6E0D-3DD7-BA268E020148}"/>
                  </a:ext>
                </a:extLst>
              </p:cNvPr>
              <p:cNvSpPr/>
              <p:nvPr/>
            </p:nvSpPr>
            <p:spPr>
              <a:xfrm>
                <a:off x="6919502" y="1531467"/>
                <a:ext cx="334818" cy="242257"/>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latin typeface="Fira Sans"/>
                  <a:ea typeface="Fira Sans"/>
                  <a:cs typeface="Fira Sans"/>
                  <a:sym typeface="Fira Sans"/>
                </a:endParaRPr>
              </a:p>
            </p:txBody>
          </p:sp>
        </p:grpSp>
        <p:sp>
          <p:nvSpPr>
            <p:cNvPr id="18" name="Google Shape;665;p25">
              <a:extLst>
                <a:ext uri="{FF2B5EF4-FFF2-40B4-BE49-F238E27FC236}">
                  <a16:creationId xmlns:a16="http://schemas.microsoft.com/office/drawing/2014/main" id="{48D53C32-E5FE-FED2-3ED8-7E7F16844E4A}"/>
                </a:ext>
              </a:extLst>
            </p:cNvPr>
            <p:cNvSpPr/>
            <p:nvPr/>
          </p:nvSpPr>
          <p:spPr>
            <a:xfrm flipH="1">
              <a:off x="5104564" y="1464048"/>
              <a:ext cx="1746676" cy="423935"/>
            </a:xfrm>
            <a:custGeom>
              <a:avLst/>
              <a:gdLst/>
              <a:ahLst/>
              <a:cxnLst/>
              <a:rect l="l" t="t" r="r" b="b"/>
              <a:pathLst>
                <a:path w="28885" h="17419" extrusionOk="0">
                  <a:moveTo>
                    <a:pt x="0" y="0"/>
                  </a:moveTo>
                  <a:lnTo>
                    <a:pt x="0" y="17419"/>
                  </a:lnTo>
                  <a:lnTo>
                    <a:pt x="28885" y="17419"/>
                  </a:lnTo>
                  <a:lnTo>
                    <a:pt x="28885" y="0"/>
                  </a:lnTo>
                  <a:close/>
                </a:path>
              </a:pathLst>
            </a:custGeom>
            <a:no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Style 1023</a:t>
              </a:r>
              <a:endParaRPr sz="1200" dirty="0">
                <a:solidFill>
                  <a:srgbClr val="FFFFFF"/>
                </a:solidFill>
                <a:latin typeface="Fira Sans Extra Condensed"/>
                <a:ea typeface="Fira Sans Extra Condensed"/>
                <a:cs typeface="Fira Sans Extra Condensed"/>
                <a:sym typeface="Fira Sans Extra Condensed"/>
              </a:endParaRPr>
            </a:p>
          </p:txBody>
        </p:sp>
      </p:grpSp>
      <p:grpSp>
        <p:nvGrpSpPr>
          <p:cNvPr id="22" name="Google Shape;676;p25">
            <a:extLst>
              <a:ext uri="{FF2B5EF4-FFF2-40B4-BE49-F238E27FC236}">
                <a16:creationId xmlns:a16="http://schemas.microsoft.com/office/drawing/2014/main" id="{C21BB6AC-5926-81CC-6456-C30856F0FD1C}"/>
              </a:ext>
            </a:extLst>
          </p:cNvPr>
          <p:cNvGrpSpPr/>
          <p:nvPr/>
        </p:nvGrpSpPr>
        <p:grpSpPr>
          <a:xfrm>
            <a:off x="4613086" y="2405059"/>
            <a:ext cx="2946831" cy="607001"/>
            <a:chOff x="5172016" y="2074183"/>
            <a:chExt cx="2946831" cy="607001"/>
          </a:xfrm>
        </p:grpSpPr>
        <p:grpSp>
          <p:nvGrpSpPr>
            <p:cNvPr id="23" name="Google Shape;677;p25">
              <a:extLst>
                <a:ext uri="{FF2B5EF4-FFF2-40B4-BE49-F238E27FC236}">
                  <a16:creationId xmlns:a16="http://schemas.microsoft.com/office/drawing/2014/main" id="{F1EE3CB0-B189-2E9E-129D-2B8D7B2840C6}"/>
                </a:ext>
              </a:extLst>
            </p:cNvPr>
            <p:cNvGrpSpPr/>
            <p:nvPr/>
          </p:nvGrpSpPr>
          <p:grpSpPr>
            <a:xfrm>
              <a:off x="5172016" y="2074183"/>
              <a:ext cx="2946831" cy="607001"/>
              <a:chOff x="4225376" y="2058806"/>
              <a:chExt cx="2946831" cy="607001"/>
            </a:xfrm>
          </p:grpSpPr>
          <p:sp>
            <p:nvSpPr>
              <p:cNvPr id="25" name="Google Shape;678;p25">
                <a:extLst>
                  <a:ext uri="{FF2B5EF4-FFF2-40B4-BE49-F238E27FC236}">
                    <a16:creationId xmlns:a16="http://schemas.microsoft.com/office/drawing/2014/main" id="{3595A367-06C1-B5BE-7D34-313FC76B22F8}"/>
                  </a:ext>
                </a:extLst>
              </p:cNvPr>
              <p:cNvSpPr/>
              <p:nvPr/>
            </p:nvSpPr>
            <p:spPr>
              <a:xfrm>
                <a:off x="4225376" y="2058806"/>
                <a:ext cx="2946831" cy="607001"/>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26" name="Google Shape;679;p25">
                <a:extLst>
                  <a:ext uri="{FF2B5EF4-FFF2-40B4-BE49-F238E27FC236}">
                    <a16:creationId xmlns:a16="http://schemas.microsoft.com/office/drawing/2014/main" id="{85CE72FA-43B0-9671-1AB9-C30E195C4756}"/>
                  </a:ext>
                </a:extLst>
              </p:cNvPr>
              <p:cNvSpPr/>
              <p:nvPr/>
            </p:nvSpPr>
            <p:spPr>
              <a:xfrm>
                <a:off x="6487777" y="2161593"/>
                <a:ext cx="394157" cy="394157"/>
              </a:xfrm>
              <a:custGeom>
                <a:avLst/>
                <a:gdLst/>
                <a:ahLst/>
                <a:cxnLst/>
                <a:rect l="l" t="t" r="r" b="b"/>
                <a:pathLst>
                  <a:path w="30626" h="30626" extrusionOk="0">
                    <a:moveTo>
                      <a:pt x="9068" y="0"/>
                    </a:moveTo>
                    <a:cubicBezTo>
                      <a:pt x="4048" y="0"/>
                      <a:pt x="1" y="4203"/>
                      <a:pt x="1" y="9223"/>
                    </a:cubicBezTo>
                    <a:lnTo>
                      <a:pt x="1" y="21558"/>
                    </a:lnTo>
                    <a:cubicBezTo>
                      <a:pt x="1" y="26578"/>
                      <a:pt x="4048" y="30625"/>
                      <a:pt x="9068" y="30625"/>
                    </a:cubicBezTo>
                    <a:lnTo>
                      <a:pt x="21403" y="30625"/>
                    </a:lnTo>
                    <a:cubicBezTo>
                      <a:pt x="26423" y="30625"/>
                      <a:pt x="30626" y="26578"/>
                      <a:pt x="30626" y="21558"/>
                    </a:cubicBezTo>
                    <a:lnTo>
                      <a:pt x="30626" y="9223"/>
                    </a:lnTo>
                    <a:cubicBezTo>
                      <a:pt x="30626" y="4203"/>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27" name="Google Shape;680;p25">
                <a:extLst>
                  <a:ext uri="{FF2B5EF4-FFF2-40B4-BE49-F238E27FC236}">
                    <a16:creationId xmlns:a16="http://schemas.microsoft.com/office/drawing/2014/main" id="{7D0EA0EB-0FCE-ECD4-B0CE-8D6E0385DF03}"/>
                  </a:ext>
                </a:extLst>
              </p:cNvPr>
              <p:cNvSpPr/>
              <p:nvPr/>
            </p:nvSpPr>
            <p:spPr>
              <a:xfrm>
                <a:off x="6517431" y="2252992"/>
                <a:ext cx="334818" cy="242257"/>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latin typeface="Fira Sans"/>
                  <a:ea typeface="Fira Sans"/>
                  <a:cs typeface="Fira Sans"/>
                  <a:sym typeface="Fira Sans"/>
                </a:endParaRPr>
              </a:p>
            </p:txBody>
          </p:sp>
        </p:grpSp>
        <p:sp>
          <p:nvSpPr>
            <p:cNvPr id="24" name="Google Shape;681;p25">
              <a:extLst>
                <a:ext uri="{FF2B5EF4-FFF2-40B4-BE49-F238E27FC236}">
                  <a16:creationId xmlns:a16="http://schemas.microsoft.com/office/drawing/2014/main" id="{10C83298-D2D1-DE96-4DD1-94A3B8C01197}"/>
                </a:ext>
              </a:extLst>
            </p:cNvPr>
            <p:cNvSpPr/>
            <p:nvPr/>
          </p:nvSpPr>
          <p:spPr>
            <a:xfrm flipH="1">
              <a:off x="5409364" y="2165716"/>
              <a:ext cx="1746676" cy="423935"/>
            </a:xfrm>
            <a:custGeom>
              <a:avLst/>
              <a:gdLst/>
              <a:ahLst/>
              <a:cxnLst/>
              <a:rect l="l" t="t" r="r" b="b"/>
              <a:pathLst>
                <a:path w="28885" h="17419" extrusionOk="0">
                  <a:moveTo>
                    <a:pt x="0" y="0"/>
                  </a:moveTo>
                  <a:lnTo>
                    <a:pt x="0" y="17419"/>
                  </a:lnTo>
                  <a:lnTo>
                    <a:pt x="28885" y="17419"/>
                  </a:lnTo>
                  <a:lnTo>
                    <a:pt x="28885" y="0"/>
                  </a:lnTo>
                  <a:close/>
                </a:path>
              </a:pathLst>
            </a:custGeom>
            <a:no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dirty="0">
                  <a:solidFill>
                    <a:srgbClr val="FFFFFF"/>
                  </a:solidFill>
                  <a:latin typeface="Fira Sans Extra Condensed Medium"/>
                  <a:ea typeface="Fira Sans Extra Condensed"/>
                  <a:cs typeface="Fira Sans Extra Condensed"/>
                  <a:sym typeface="Fira Sans Extra Condensed Medium"/>
                </a:rPr>
                <a:t>Style 1044</a:t>
              </a:r>
              <a:endParaRPr sz="1200" dirty="0">
                <a:solidFill>
                  <a:srgbClr val="FFFFFF"/>
                </a:solidFill>
                <a:latin typeface="Fira Sans Extra Condensed"/>
                <a:ea typeface="Fira Sans Extra Condensed"/>
                <a:cs typeface="Fira Sans Extra Condensed"/>
                <a:sym typeface="Fira Sans Extra Condensed"/>
              </a:endParaRPr>
            </a:p>
          </p:txBody>
        </p:sp>
      </p:grpSp>
      <p:grpSp>
        <p:nvGrpSpPr>
          <p:cNvPr id="30" name="Google Shape;689;p25">
            <a:extLst>
              <a:ext uri="{FF2B5EF4-FFF2-40B4-BE49-F238E27FC236}">
                <a16:creationId xmlns:a16="http://schemas.microsoft.com/office/drawing/2014/main" id="{BBB10779-9EF6-7938-7DF7-F24D9204B600}"/>
              </a:ext>
            </a:extLst>
          </p:cNvPr>
          <p:cNvGrpSpPr/>
          <p:nvPr/>
        </p:nvGrpSpPr>
        <p:grpSpPr>
          <a:xfrm>
            <a:off x="4613086" y="3087781"/>
            <a:ext cx="2946831" cy="607001"/>
            <a:chOff x="5172016" y="2764647"/>
            <a:chExt cx="2946831" cy="607001"/>
          </a:xfrm>
        </p:grpSpPr>
        <p:grpSp>
          <p:nvGrpSpPr>
            <p:cNvPr id="31" name="Google Shape;690;p25">
              <a:extLst>
                <a:ext uri="{FF2B5EF4-FFF2-40B4-BE49-F238E27FC236}">
                  <a16:creationId xmlns:a16="http://schemas.microsoft.com/office/drawing/2014/main" id="{41F0A501-657E-D05F-9A09-1B0846C822F2}"/>
                </a:ext>
              </a:extLst>
            </p:cNvPr>
            <p:cNvGrpSpPr/>
            <p:nvPr/>
          </p:nvGrpSpPr>
          <p:grpSpPr>
            <a:xfrm>
              <a:off x="5172016" y="2764647"/>
              <a:ext cx="2946831" cy="607001"/>
              <a:chOff x="3834474" y="2745255"/>
              <a:chExt cx="2946831" cy="607001"/>
            </a:xfrm>
          </p:grpSpPr>
          <p:sp>
            <p:nvSpPr>
              <p:cNvPr id="33" name="Google Shape;691;p25">
                <a:extLst>
                  <a:ext uri="{FF2B5EF4-FFF2-40B4-BE49-F238E27FC236}">
                    <a16:creationId xmlns:a16="http://schemas.microsoft.com/office/drawing/2014/main" id="{B865020C-E231-8B24-EEA4-292B4CFEBAAB}"/>
                  </a:ext>
                </a:extLst>
              </p:cNvPr>
              <p:cNvSpPr/>
              <p:nvPr/>
            </p:nvSpPr>
            <p:spPr>
              <a:xfrm>
                <a:off x="3834474" y="2745255"/>
                <a:ext cx="2946831" cy="607001"/>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34" name="Google Shape;692;p25">
                <a:extLst>
                  <a:ext uri="{FF2B5EF4-FFF2-40B4-BE49-F238E27FC236}">
                    <a16:creationId xmlns:a16="http://schemas.microsoft.com/office/drawing/2014/main" id="{72FEC914-6171-1A27-4286-413D086F8796}"/>
                  </a:ext>
                </a:extLst>
              </p:cNvPr>
              <p:cNvSpPr/>
              <p:nvPr/>
            </p:nvSpPr>
            <p:spPr>
              <a:xfrm>
                <a:off x="6096874" y="2852186"/>
                <a:ext cx="394157" cy="394157"/>
              </a:xfrm>
              <a:custGeom>
                <a:avLst/>
                <a:gdLst/>
                <a:ahLst/>
                <a:cxnLst/>
                <a:rect l="l" t="t" r="r" b="b"/>
                <a:pathLst>
                  <a:path w="30626" h="30626" extrusionOk="0">
                    <a:moveTo>
                      <a:pt x="9068" y="0"/>
                    </a:moveTo>
                    <a:cubicBezTo>
                      <a:pt x="4048" y="0"/>
                      <a:pt x="1" y="4047"/>
                      <a:pt x="1" y="9223"/>
                    </a:cubicBezTo>
                    <a:lnTo>
                      <a:pt x="1" y="21403"/>
                    </a:lnTo>
                    <a:cubicBezTo>
                      <a:pt x="1" y="26578"/>
                      <a:pt x="4048" y="30625"/>
                      <a:pt x="9068" y="30625"/>
                    </a:cubicBezTo>
                    <a:lnTo>
                      <a:pt x="21403" y="30625"/>
                    </a:lnTo>
                    <a:cubicBezTo>
                      <a:pt x="26423" y="30625"/>
                      <a:pt x="30626" y="26578"/>
                      <a:pt x="30626" y="21403"/>
                    </a:cubicBezTo>
                    <a:lnTo>
                      <a:pt x="30626" y="9223"/>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35" name="Google Shape;693;p25">
                <a:extLst>
                  <a:ext uri="{FF2B5EF4-FFF2-40B4-BE49-F238E27FC236}">
                    <a16:creationId xmlns:a16="http://schemas.microsoft.com/office/drawing/2014/main" id="{054DDF99-AD08-4E47-8CF3-E17C0C5B1C36}"/>
                  </a:ext>
                </a:extLst>
              </p:cNvPr>
              <p:cNvSpPr/>
              <p:nvPr/>
            </p:nvSpPr>
            <p:spPr>
              <a:xfrm>
                <a:off x="6126529" y="2930062"/>
                <a:ext cx="334818" cy="242257"/>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latin typeface="Fira Sans"/>
                  <a:ea typeface="Fira Sans"/>
                  <a:cs typeface="Fira Sans"/>
                  <a:sym typeface="Fira Sans"/>
                </a:endParaRPr>
              </a:p>
            </p:txBody>
          </p:sp>
        </p:grpSp>
        <p:sp>
          <p:nvSpPr>
            <p:cNvPr id="32" name="Google Shape;694;p25">
              <a:extLst>
                <a:ext uri="{FF2B5EF4-FFF2-40B4-BE49-F238E27FC236}">
                  <a16:creationId xmlns:a16="http://schemas.microsoft.com/office/drawing/2014/main" id="{435B8AE2-F7E4-5CCB-462D-1511B7D815FC}"/>
                </a:ext>
              </a:extLst>
            </p:cNvPr>
            <p:cNvSpPr/>
            <p:nvPr/>
          </p:nvSpPr>
          <p:spPr>
            <a:xfrm flipH="1">
              <a:off x="5409364" y="2856180"/>
              <a:ext cx="1746676" cy="423935"/>
            </a:xfrm>
            <a:custGeom>
              <a:avLst/>
              <a:gdLst/>
              <a:ahLst/>
              <a:cxnLst/>
              <a:rect l="l" t="t" r="r" b="b"/>
              <a:pathLst>
                <a:path w="28885" h="17419" extrusionOk="0">
                  <a:moveTo>
                    <a:pt x="0" y="0"/>
                  </a:moveTo>
                  <a:lnTo>
                    <a:pt x="0" y="17419"/>
                  </a:lnTo>
                  <a:lnTo>
                    <a:pt x="28885" y="17419"/>
                  </a:lnTo>
                  <a:lnTo>
                    <a:pt x="28885" y="0"/>
                  </a:lnTo>
                  <a:close/>
                </a:path>
              </a:pathLst>
            </a:custGeom>
            <a:no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Style 1051</a:t>
              </a:r>
              <a:endParaRPr sz="1200" dirty="0">
                <a:solidFill>
                  <a:srgbClr val="FFFFFF"/>
                </a:solidFill>
                <a:latin typeface="Fira Sans Extra Condensed"/>
                <a:ea typeface="Fira Sans Extra Condensed"/>
                <a:cs typeface="Fira Sans Extra Condensed"/>
                <a:sym typeface="Fira Sans Extra Condensed"/>
              </a:endParaRPr>
            </a:p>
          </p:txBody>
        </p:sp>
      </p:grpSp>
      <p:grpSp>
        <p:nvGrpSpPr>
          <p:cNvPr id="37" name="Google Shape;702;p25">
            <a:extLst>
              <a:ext uri="{FF2B5EF4-FFF2-40B4-BE49-F238E27FC236}">
                <a16:creationId xmlns:a16="http://schemas.microsoft.com/office/drawing/2014/main" id="{964EF4DF-3A1E-7F1A-D550-89FD7E44424C}"/>
              </a:ext>
            </a:extLst>
          </p:cNvPr>
          <p:cNvGrpSpPr/>
          <p:nvPr/>
        </p:nvGrpSpPr>
        <p:grpSpPr>
          <a:xfrm>
            <a:off x="4613086" y="3770503"/>
            <a:ext cx="2946831" cy="607001"/>
            <a:chOff x="5172016" y="3446428"/>
            <a:chExt cx="2946831" cy="607001"/>
          </a:xfrm>
        </p:grpSpPr>
        <p:grpSp>
          <p:nvGrpSpPr>
            <p:cNvPr id="38" name="Google Shape;703;p25">
              <a:extLst>
                <a:ext uri="{FF2B5EF4-FFF2-40B4-BE49-F238E27FC236}">
                  <a16:creationId xmlns:a16="http://schemas.microsoft.com/office/drawing/2014/main" id="{04889A51-7C01-252C-4952-509896C3FE38}"/>
                </a:ext>
              </a:extLst>
            </p:cNvPr>
            <p:cNvGrpSpPr/>
            <p:nvPr/>
          </p:nvGrpSpPr>
          <p:grpSpPr>
            <a:xfrm>
              <a:off x="5172016" y="3446428"/>
              <a:ext cx="2946831" cy="607001"/>
              <a:chOff x="4236545" y="3436607"/>
              <a:chExt cx="2946831" cy="607001"/>
            </a:xfrm>
          </p:grpSpPr>
          <p:sp>
            <p:nvSpPr>
              <p:cNvPr id="40" name="Google Shape;704;p25">
                <a:extLst>
                  <a:ext uri="{FF2B5EF4-FFF2-40B4-BE49-F238E27FC236}">
                    <a16:creationId xmlns:a16="http://schemas.microsoft.com/office/drawing/2014/main" id="{8BC4A6A2-8C06-8BFC-A0A7-50F7244AA70E}"/>
                  </a:ext>
                </a:extLst>
              </p:cNvPr>
              <p:cNvSpPr/>
              <p:nvPr/>
            </p:nvSpPr>
            <p:spPr>
              <a:xfrm>
                <a:off x="4236545" y="3436607"/>
                <a:ext cx="2946831" cy="607001"/>
              </a:xfrm>
              <a:custGeom>
                <a:avLst/>
                <a:gdLst/>
                <a:ahLst/>
                <a:cxnLst/>
                <a:rect l="l" t="t" r="r" b="b"/>
                <a:pathLst>
                  <a:path w="228969" h="47164" extrusionOk="0">
                    <a:moveTo>
                      <a:pt x="12648" y="0"/>
                    </a:moveTo>
                    <a:cubicBezTo>
                      <a:pt x="5682" y="0"/>
                      <a:pt x="1" y="5643"/>
                      <a:pt x="1" y="12647"/>
                    </a:cubicBezTo>
                    <a:lnTo>
                      <a:pt x="1" y="34361"/>
                    </a:lnTo>
                    <a:cubicBezTo>
                      <a:pt x="1" y="41482"/>
                      <a:pt x="5682" y="47164"/>
                      <a:pt x="12648" y="47164"/>
                    </a:cubicBezTo>
                    <a:lnTo>
                      <a:pt x="216322" y="47164"/>
                    </a:lnTo>
                    <a:cubicBezTo>
                      <a:pt x="223287" y="47164"/>
                      <a:pt x="228968" y="41482"/>
                      <a:pt x="228968" y="34361"/>
                    </a:cubicBezTo>
                    <a:lnTo>
                      <a:pt x="228968" y="12647"/>
                    </a:lnTo>
                    <a:cubicBezTo>
                      <a:pt x="228968" y="5643"/>
                      <a:pt x="223287" y="0"/>
                      <a:pt x="216322"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41" name="Google Shape;705;p25">
                <a:extLst>
                  <a:ext uri="{FF2B5EF4-FFF2-40B4-BE49-F238E27FC236}">
                    <a16:creationId xmlns:a16="http://schemas.microsoft.com/office/drawing/2014/main" id="{37F466DD-45AD-DA47-4339-F922F6291A42}"/>
                  </a:ext>
                </a:extLst>
              </p:cNvPr>
              <p:cNvSpPr/>
              <p:nvPr/>
            </p:nvSpPr>
            <p:spPr>
              <a:xfrm>
                <a:off x="6498945" y="3542779"/>
                <a:ext cx="394157" cy="394659"/>
              </a:xfrm>
              <a:custGeom>
                <a:avLst/>
                <a:gdLst/>
                <a:ahLst/>
                <a:cxnLst/>
                <a:rect l="l" t="t" r="r" b="b"/>
                <a:pathLst>
                  <a:path w="30626" h="30665" extrusionOk="0">
                    <a:moveTo>
                      <a:pt x="9068" y="0"/>
                    </a:moveTo>
                    <a:cubicBezTo>
                      <a:pt x="4048" y="0"/>
                      <a:pt x="1" y="4047"/>
                      <a:pt x="1" y="9067"/>
                    </a:cubicBezTo>
                    <a:lnTo>
                      <a:pt x="1" y="21403"/>
                    </a:lnTo>
                    <a:cubicBezTo>
                      <a:pt x="1" y="26422"/>
                      <a:pt x="4048" y="30664"/>
                      <a:pt x="9068" y="30664"/>
                    </a:cubicBezTo>
                    <a:lnTo>
                      <a:pt x="21403" y="30664"/>
                    </a:lnTo>
                    <a:cubicBezTo>
                      <a:pt x="26423" y="30664"/>
                      <a:pt x="30626" y="26422"/>
                      <a:pt x="30626" y="21403"/>
                    </a:cubicBezTo>
                    <a:lnTo>
                      <a:pt x="30626" y="9067"/>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42" name="Google Shape;706;p25">
                <a:extLst>
                  <a:ext uri="{FF2B5EF4-FFF2-40B4-BE49-F238E27FC236}">
                    <a16:creationId xmlns:a16="http://schemas.microsoft.com/office/drawing/2014/main" id="{2A55BA03-075D-7B1D-E819-8E6697BA4158}"/>
                  </a:ext>
                </a:extLst>
              </p:cNvPr>
              <p:cNvSpPr/>
              <p:nvPr/>
            </p:nvSpPr>
            <p:spPr>
              <a:xfrm>
                <a:off x="6574120" y="3623656"/>
                <a:ext cx="243760" cy="232862"/>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latin typeface="Fira Sans"/>
                  <a:ea typeface="Fira Sans"/>
                  <a:cs typeface="Fira Sans"/>
                  <a:sym typeface="Fira Sans"/>
                </a:endParaRPr>
              </a:p>
            </p:txBody>
          </p:sp>
        </p:grpSp>
        <p:sp>
          <p:nvSpPr>
            <p:cNvPr id="39" name="Google Shape;707;p25">
              <a:extLst>
                <a:ext uri="{FF2B5EF4-FFF2-40B4-BE49-F238E27FC236}">
                  <a16:creationId xmlns:a16="http://schemas.microsoft.com/office/drawing/2014/main" id="{DB6E81D4-2D2E-0AB1-3D87-2ECB576D6152}"/>
                </a:ext>
              </a:extLst>
            </p:cNvPr>
            <p:cNvSpPr/>
            <p:nvPr/>
          </p:nvSpPr>
          <p:spPr>
            <a:xfrm flipH="1">
              <a:off x="5409364" y="3528140"/>
              <a:ext cx="1746676" cy="423935"/>
            </a:xfrm>
            <a:custGeom>
              <a:avLst/>
              <a:gdLst/>
              <a:ahLst/>
              <a:cxnLst/>
              <a:rect l="l" t="t" r="r" b="b"/>
              <a:pathLst>
                <a:path w="28885" h="17419" extrusionOk="0">
                  <a:moveTo>
                    <a:pt x="0" y="0"/>
                  </a:moveTo>
                  <a:lnTo>
                    <a:pt x="0" y="17419"/>
                  </a:lnTo>
                  <a:lnTo>
                    <a:pt x="28885" y="17419"/>
                  </a:lnTo>
                  <a:lnTo>
                    <a:pt x="28885" y="0"/>
                  </a:lnTo>
                  <a:close/>
                </a:path>
              </a:pathLst>
            </a:custGeom>
            <a:no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Style 1024</a:t>
              </a:r>
              <a:endParaRPr sz="1200" dirty="0">
                <a:solidFill>
                  <a:srgbClr val="FFFFFF"/>
                </a:solidFill>
                <a:latin typeface="Fira Sans Extra Condensed"/>
                <a:ea typeface="Fira Sans Extra Condensed"/>
                <a:cs typeface="Fira Sans Extra Condensed"/>
                <a:sym typeface="Fira Sans Extra Condensed"/>
              </a:endParaRPr>
            </a:p>
          </p:txBody>
        </p:sp>
      </p:grpSp>
      <p:grpSp>
        <p:nvGrpSpPr>
          <p:cNvPr id="44" name="Google Shape;711;p25">
            <a:extLst>
              <a:ext uri="{FF2B5EF4-FFF2-40B4-BE49-F238E27FC236}">
                <a16:creationId xmlns:a16="http://schemas.microsoft.com/office/drawing/2014/main" id="{6E5ECD3A-BCE7-150A-C280-A5F7CCBB47E2}"/>
              </a:ext>
            </a:extLst>
          </p:cNvPr>
          <p:cNvGrpSpPr/>
          <p:nvPr/>
        </p:nvGrpSpPr>
        <p:grpSpPr>
          <a:xfrm>
            <a:off x="4613086" y="4453218"/>
            <a:ext cx="2946831" cy="607014"/>
            <a:chOff x="5172016" y="4122696"/>
            <a:chExt cx="2946831" cy="607014"/>
          </a:xfrm>
        </p:grpSpPr>
        <p:grpSp>
          <p:nvGrpSpPr>
            <p:cNvPr id="45" name="Google Shape;712;p25">
              <a:extLst>
                <a:ext uri="{FF2B5EF4-FFF2-40B4-BE49-F238E27FC236}">
                  <a16:creationId xmlns:a16="http://schemas.microsoft.com/office/drawing/2014/main" id="{E5F2EAB2-8859-92AF-4098-115F1269987F}"/>
                </a:ext>
              </a:extLst>
            </p:cNvPr>
            <p:cNvGrpSpPr/>
            <p:nvPr/>
          </p:nvGrpSpPr>
          <p:grpSpPr>
            <a:xfrm>
              <a:off x="5172016" y="4122696"/>
              <a:ext cx="2946831" cy="607014"/>
              <a:chOff x="4638616" y="4125192"/>
              <a:chExt cx="2946831" cy="607014"/>
            </a:xfrm>
          </p:grpSpPr>
          <p:sp>
            <p:nvSpPr>
              <p:cNvPr id="47" name="Google Shape;713;p25">
                <a:extLst>
                  <a:ext uri="{FF2B5EF4-FFF2-40B4-BE49-F238E27FC236}">
                    <a16:creationId xmlns:a16="http://schemas.microsoft.com/office/drawing/2014/main" id="{4852F12A-3057-CA95-9D26-DC813C1C299A}"/>
                  </a:ext>
                </a:extLst>
              </p:cNvPr>
              <p:cNvSpPr/>
              <p:nvPr/>
            </p:nvSpPr>
            <p:spPr>
              <a:xfrm>
                <a:off x="4638616" y="4125192"/>
                <a:ext cx="2946831" cy="607014"/>
              </a:xfrm>
              <a:custGeom>
                <a:avLst/>
                <a:gdLst/>
                <a:ahLst/>
                <a:cxnLst/>
                <a:rect l="l" t="t" r="r" b="b"/>
                <a:pathLst>
                  <a:path w="228969" h="47165" extrusionOk="0">
                    <a:moveTo>
                      <a:pt x="12648" y="1"/>
                    </a:moveTo>
                    <a:cubicBezTo>
                      <a:pt x="5682" y="1"/>
                      <a:pt x="1" y="5643"/>
                      <a:pt x="1" y="12648"/>
                    </a:cubicBezTo>
                    <a:lnTo>
                      <a:pt x="1" y="34517"/>
                    </a:lnTo>
                    <a:cubicBezTo>
                      <a:pt x="1" y="41483"/>
                      <a:pt x="5682" y="47164"/>
                      <a:pt x="12648" y="47164"/>
                    </a:cubicBezTo>
                    <a:lnTo>
                      <a:pt x="216322" y="47164"/>
                    </a:lnTo>
                    <a:cubicBezTo>
                      <a:pt x="223287" y="47164"/>
                      <a:pt x="228968" y="41483"/>
                      <a:pt x="228968" y="34517"/>
                    </a:cubicBezTo>
                    <a:lnTo>
                      <a:pt x="228968" y="12648"/>
                    </a:lnTo>
                    <a:cubicBezTo>
                      <a:pt x="228968" y="5643"/>
                      <a:pt x="223287" y="1"/>
                      <a:pt x="216322" y="1"/>
                    </a:cubicBezTo>
                    <a:close/>
                  </a:path>
                </a:pathLst>
              </a:custGeom>
              <a:solidFill>
                <a:srgbClr val="1E5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48" name="Google Shape;714;p25">
                <a:extLst>
                  <a:ext uri="{FF2B5EF4-FFF2-40B4-BE49-F238E27FC236}">
                    <a16:creationId xmlns:a16="http://schemas.microsoft.com/office/drawing/2014/main" id="{7A1B0763-F587-C25A-1DE8-9AE4D3FC5F30}"/>
                  </a:ext>
                </a:extLst>
              </p:cNvPr>
              <p:cNvSpPr/>
              <p:nvPr/>
            </p:nvSpPr>
            <p:spPr>
              <a:xfrm>
                <a:off x="6901016" y="4231364"/>
                <a:ext cx="394157" cy="394659"/>
              </a:xfrm>
              <a:custGeom>
                <a:avLst/>
                <a:gdLst/>
                <a:ahLst/>
                <a:cxnLst/>
                <a:rect l="l" t="t" r="r" b="b"/>
                <a:pathLst>
                  <a:path w="30626" h="30665" extrusionOk="0">
                    <a:moveTo>
                      <a:pt x="9068" y="0"/>
                    </a:moveTo>
                    <a:cubicBezTo>
                      <a:pt x="4048" y="0"/>
                      <a:pt x="1" y="4047"/>
                      <a:pt x="1" y="9262"/>
                    </a:cubicBezTo>
                    <a:lnTo>
                      <a:pt x="1" y="21403"/>
                    </a:lnTo>
                    <a:cubicBezTo>
                      <a:pt x="1" y="26578"/>
                      <a:pt x="4048" y="30664"/>
                      <a:pt x="9068" y="30664"/>
                    </a:cubicBezTo>
                    <a:lnTo>
                      <a:pt x="21403" y="30664"/>
                    </a:lnTo>
                    <a:cubicBezTo>
                      <a:pt x="26423" y="30664"/>
                      <a:pt x="30626" y="26578"/>
                      <a:pt x="30626" y="21403"/>
                    </a:cubicBezTo>
                    <a:lnTo>
                      <a:pt x="30626" y="9262"/>
                    </a:lnTo>
                    <a:cubicBezTo>
                      <a:pt x="30626" y="4047"/>
                      <a:pt x="26423" y="0"/>
                      <a:pt x="2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49" name="Google Shape;715;p25">
                <a:extLst>
                  <a:ext uri="{FF2B5EF4-FFF2-40B4-BE49-F238E27FC236}">
                    <a16:creationId xmlns:a16="http://schemas.microsoft.com/office/drawing/2014/main" id="{2B914997-34D4-F354-D9F3-279D4F78DF2B}"/>
                  </a:ext>
                </a:extLst>
              </p:cNvPr>
              <p:cNvSpPr/>
              <p:nvPr/>
            </p:nvSpPr>
            <p:spPr>
              <a:xfrm>
                <a:off x="6976198" y="4312231"/>
                <a:ext cx="243760" cy="232862"/>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1E5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latin typeface="Fira Sans"/>
                  <a:ea typeface="Fira Sans"/>
                  <a:cs typeface="Fira Sans"/>
                  <a:sym typeface="Fira Sans"/>
                </a:endParaRPr>
              </a:p>
            </p:txBody>
          </p:sp>
        </p:grpSp>
        <p:sp>
          <p:nvSpPr>
            <p:cNvPr id="46" name="Google Shape;716;p25">
              <a:extLst>
                <a:ext uri="{FF2B5EF4-FFF2-40B4-BE49-F238E27FC236}">
                  <a16:creationId xmlns:a16="http://schemas.microsoft.com/office/drawing/2014/main" id="{C80EC27D-F6B2-DDCD-2C60-1050DE791612}"/>
                </a:ext>
              </a:extLst>
            </p:cNvPr>
            <p:cNvSpPr/>
            <p:nvPr/>
          </p:nvSpPr>
          <p:spPr>
            <a:xfrm flipH="1">
              <a:off x="5409364" y="4214236"/>
              <a:ext cx="1746676" cy="423935"/>
            </a:xfrm>
            <a:custGeom>
              <a:avLst/>
              <a:gdLst/>
              <a:ahLst/>
              <a:cxnLst/>
              <a:rect l="l" t="t" r="r" b="b"/>
              <a:pathLst>
                <a:path w="28885" h="17419" extrusionOk="0">
                  <a:moveTo>
                    <a:pt x="0" y="0"/>
                  </a:moveTo>
                  <a:lnTo>
                    <a:pt x="0" y="17419"/>
                  </a:lnTo>
                  <a:lnTo>
                    <a:pt x="28885" y="17419"/>
                  </a:lnTo>
                  <a:lnTo>
                    <a:pt x="28885" y="0"/>
                  </a:lnTo>
                  <a:close/>
                </a:path>
              </a:pathLst>
            </a:custGeom>
            <a:noFill/>
            <a:ln>
              <a:noFill/>
            </a:ln>
          </p:spPr>
          <p:txBody>
            <a:bodyPr spcFirstLastPara="1" wrap="square" lIns="18287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700" dirty="0">
                  <a:solidFill>
                    <a:srgbClr val="FFFFFF"/>
                  </a:solidFill>
                  <a:latin typeface="Fira Sans Extra Condensed Medium"/>
                  <a:ea typeface="Fira Sans Extra Condensed Medium"/>
                  <a:cs typeface="Fira Sans Extra Condensed Medium"/>
                  <a:sym typeface="Fira Sans Extra Condensed Medium"/>
                </a:rPr>
                <a:t>Style 1029</a:t>
              </a:r>
              <a:endParaRPr sz="1200" dirty="0">
                <a:solidFill>
                  <a:srgbClr val="FFFFFF"/>
                </a:solidFill>
                <a:latin typeface="Fira Sans Extra Condensed"/>
                <a:ea typeface="Fira Sans Extra Condensed"/>
                <a:cs typeface="Fira Sans Extra Condensed"/>
                <a:sym typeface="Fira Sans Extra Condensed"/>
              </a:endParaRPr>
            </a:p>
          </p:txBody>
        </p:sp>
      </p:grpSp>
      <p:sp>
        <p:nvSpPr>
          <p:cNvPr id="56" name="Right Brace 55">
            <a:extLst>
              <a:ext uri="{FF2B5EF4-FFF2-40B4-BE49-F238E27FC236}">
                <a16:creationId xmlns:a16="http://schemas.microsoft.com/office/drawing/2014/main" id="{670503D9-7726-7207-3B95-586DF8F5BA57}"/>
              </a:ext>
            </a:extLst>
          </p:cNvPr>
          <p:cNvSpPr/>
          <p:nvPr/>
        </p:nvSpPr>
        <p:spPr>
          <a:xfrm>
            <a:off x="7657047" y="1733489"/>
            <a:ext cx="514350" cy="196863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7" name="Right Brace 56">
            <a:extLst>
              <a:ext uri="{FF2B5EF4-FFF2-40B4-BE49-F238E27FC236}">
                <a16:creationId xmlns:a16="http://schemas.microsoft.com/office/drawing/2014/main" id="{B6FDAB54-7844-3DD3-4BB0-A615927941C0}"/>
              </a:ext>
            </a:extLst>
          </p:cNvPr>
          <p:cNvSpPr/>
          <p:nvPr/>
        </p:nvSpPr>
        <p:spPr>
          <a:xfrm>
            <a:off x="2905589" y="4967161"/>
            <a:ext cx="191794" cy="584775"/>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8" name="Google Shape;659;p25">
            <a:extLst>
              <a:ext uri="{FF2B5EF4-FFF2-40B4-BE49-F238E27FC236}">
                <a16:creationId xmlns:a16="http://schemas.microsoft.com/office/drawing/2014/main" id="{B2AF9EC0-64E6-9ADA-2167-6F12F74B91A4}"/>
              </a:ext>
            </a:extLst>
          </p:cNvPr>
          <p:cNvSpPr/>
          <p:nvPr/>
        </p:nvSpPr>
        <p:spPr>
          <a:xfrm flipH="1">
            <a:off x="8268524" y="1683408"/>
            <a:ext cx="2763638" cy="4860257"/>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b="1" dirty="0">
                <a:solidFill>
                  <a:srgbClr val="000000"/>
                </a:solidFill>
                <a:latin typeface="Fira Sans"/>
                <a:ea typeface="Fira Sans"/>
                <a:cs typeface="Fira Sans"/>
                <a:sym typeface="Fira Sans"/>
              </a:rPr>
              <a:t>New Products is At Least</a:t>
            </a:r>
          </a:p>
          <a:p>
            <a:pPr marL="0" lvl="0" indent="0" rtl="0">
              <a:spcBef>
                <a:spcPts val="60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Minimum # of “new for account” products to qualify for sales program</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600" b="1" dirty="0">
                <a:solidFill>
                  <a:srgbClr val="000000"/>
                </a:solidFill>
                <a:latin typeface="Fira Sans"/>
                <a:ea typeface="Fira Sans"/>
                <a:cs typeface="Fira Sans"/>
                <a:sym typeface="Fira Sans"/>
              </a:rPr>
              <a:t>New Products is At Most</a:t>
            </a:r>
          </a:p>
          <a:p>
            <a:pPr>
              <a:spcBef>
                <a:spcPts val="600"/>
              </a:spcBef>
              <a:buClr>
                <a:srgbClr val="000000"/>
              </a:buClr>
              <a:buSzPts val="1100"/>
            </a:pPr>
            <a:r>
              <a:rPr lang="en" sz="1600" dirty="0">
                <a:solidFill>
                  <a:srgbClr val="000000"/>
                </a:solidFill>
                <a:latin typeface="Fira Sans"/>
                <a:ea typeface="Fira Sans"/>
                <a:cs typeface="Fira Sans"/>
                <a:sym typeface="Fira Sans"/>
              </a:rPr>
              <a:t>Maximum # of “new for account” products that will still qualify for sales program</a:t>
            </a:r>
          </a:p>
          <a:p>
            <a:pPr marL="0" lvl="0" indent="0" rtl="0">
              <a:spcBef>
                <a:spcPts val="0"/>
              </a:spcBef>
              <a:spcAft>
                <a:spcPts val="0"/>
              </a:spcAft>
              <a:buClr>
                <a:srgbClr val="000000"/>
              </a:buClr>
              <a:buSzPts val="1100"/>
              <a:buFont typeface="Arial"/>
              <a:buNone/>
            </a:pPr>
            <a:endParaRPr lang="en-US" sz="1600" b="1" dirty="0">
              <a:solidFill>
                <a:srgbClr val="FFFFFF"/>
              </a:solidFill>
              <a:latin typeface="Fira Sans"/>
              <a:ea typeface="Fira Sans"/>
              <a:cs typeface="Fira Sans"/>
              <a:sym typeface="Fira Sans"/>
            </a:endParaRPr>
          </a:p>
          <a:p>
            <a:pPr>
              <a:buClr>
                <a:srgbClr val="000000"/>
              </a:buClr>
              <a:buSzPts val="1100"/>
            </a:pPr>
            <a:r>
              <a:rPr lang="en" sz="1600" b="1" dirty="0">
                <a:solidFill>
                  <a:srgbClr val="000000"/>
                </a:solidFill>
                <a:latin typeface="Fira Sans"/>
                <a:sym typeface="Fira Sans"/>
              </a:rPr>
              <a:t>New Products with a Total Amount at Least</a:t>
            </a:r>
          </a:p>
          <a:p>
            <a:pPr marL="0" lvl="0" indent="0" rtl="0">
              <a:spcBef>
                <a:spcPts val="60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Minimum value of “new for account” products on the order to qualify for sales program</a:t>
            </a:r>
          </a:p>
        </p:txBody>
      </p:sp>
    </p:spTree>
    <p:extLst>
      <p:ext uri="{BB962C8B-B14F-4D97-AF65-F5344CB8AC3E}">
        <p14:creationId xmlns:p14="http://schemas.microsoft.com/office/powerpoint/2010/main" val="35621705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1">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88825"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C7F5EAB-CD16-423D-BE63-70B674A1078B}"/>
              </a:ext>
            </a:extLst>
          </p:cNvPr>
          <p:cNvSpPr txBox="1"/>
          <p:nvPr/>
        </p:nvSpPr>
        <p:spPr>
          <a:xfrm>
            <a:off x="949930" y="5649449"/>
            <a:ext cx="9705383" cy="73988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600" b="1" dirty="0">
                <a:latin typeface="+mj-lt"/>
                <a:ea typeface="+mj-ea"/>
                <a:cs typeface="+mj-cs"/>
              </a:rPr>
              <a:t>Sales Program Awards</a:t>
            </a:r>
          </a:p>
        </p:txBody>
      </p:sp>
      <p:pic>
        <p:nvPicPr>
          <p:cNvPr id="7" name="Picture 6" descr="Logo, company name&#10;&#10;Description automatically generated">
            <a:extLst>
              <a:ext uri="{FF2B5EF4-FFF2-40B4-BE49-F238E27FC236}">
                <a16:creationId xmlns:a16="http://schemas.microsoft.com/office/drawing/2014/main" id="{F392760A-41D3-D5C1-B278-ABDF09E25D0C}"/>
              </a:ext>
            </a:extLst>
          </p:cNvPr>
          <p:cNvPicPr>
            <a:picLocks noChangeAspect="1"/>
          </p:cNvPicPr>
          <p:nvPr/>
        </p:nvPicPr>
        <p:blipFill>
          <a:blip r:embed="rId2"/>
          <a:stretch>
            <a:fillRect/>
          </a:stretch>
        </p:blipFill>
        <p:spPr>
          <a:xfrm>
            <a:off x="3654423" y="1540092"/>
            <a:ext cx="4532584" cy="2186972"/>
          </a:xfrm>
          <a:prstGeom prst="rect">
            <a:avLst/>
          </a:prstGeom>
        </p:spPr>
      </p:pic>
    </p:spTree>
    <p:extLst>
      <p:ext uri="{BB962C8B-B14F-4D97-AF65-F5344CB8AC3E}">
        <p14:creationId xmlns:p14="http://schemas.microsoft.com/office/powerpoint/2010/main" val="13774687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200" b="1" dirty="0">
                <a:latin typeface="Helvetica Neue"/>
                <a:ea typeface="Helvetica Neue"/>
                <a:cs typeface="Helvetica Neue"/>
                <a:sym typeface="Helvetica Neue"/>
              </a:rPr>
              <a:t>Awards – Percent or Amount</a:t>
            </a:r>
            <a:endParaRPr lang="en-US" sz="32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3" name="Graphic 12" descr="Piggy Bank with solid fill">
            <a:extLst>
              <a:ext uri="{FF2B5EF4-FFF2-40B4-BE49-F238E27FC236}">
                <a16:creationId xmlns:a16="http://schemas.microsoft.com/office/drawing/2014/main" id="{2A7E2ADA-4AD1-CFA7-1C27-7AADC7D69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733" y="243401"/>
            <a:ext cx="667206" cy="667206"/>
          </a:xfrm>
          <a:prstGeom prst="rect">
            <a:avLst/>
          </a:prstGeom>
        </p:spPr>
      </p:pic>
      <p:grpSp>
        <p:nvGrpSpPr>
          <p:cNvPr id="14" name="Group 13">
            <a:extLst>
              <a:ext uri="{FF2B5EF4-FFF2-40B4-BE49-F238E27FC236}">
                <a16:creationId xmlns:a16="http://schemas.microsoft.com/office/drawing/2014/main" id="{777CA578-4982-B261-8878-4CDA3162B1F1}"/>
              </a:ext>
            </a:extLst>
          </p:cNvPr>
          <p:cNvGrpSpPr/>
          <p:nvPr/>
        </p:nvGrpSpPr>
        <p:grpSpPr>
          <a:xfrm>
            <a:off x="4246026" y="2085615"/>
            <a:ext cx="1754718" cy="3033693"/>
            <a:chOff x="1198032" y="1676039"/>
            <a:chExt cx="1754718" cy="3033693"/>
          </a:xfrm>
        </p:grpSpPr>
        <p:grpSp>
          <p:nvGrpSpPr>
            <p:cNvPr id="18" name="Google Shape;152;p17">
              <a:extLst>
                <a:ext uri="{FF2B5EF4-FFF2-40B4-BE49-F238E27FC236}">
                  <a16:creationId xmlns:a16="http://schemas.microsoft.com/office/drawing/2014/main" id="{512037F6-F96C-569B-BDB8-85A98032A3E6}"/>
                </a:ext>
              </a:extLst>
            </p:cNvPr>
            <p:cNvGrpSpPr/>
            <p:nvPr/>
          </p:nvGrpSpPr>
          <p:grpSpPr>
            <a:xfrm>
              <a:off x="1198032" y="1676039"/>
              <a:ext cx="1754718" cy="3033693"/>
              <a:chOff x="1198032" y="1676039"/>
              <a:chExt cx="1490136" cy="3033693"/>
            </a:xfrm>
          </p:grpSpPr>
          <p:grpSp>
            <p:nvGrpSpPr>
              <p:cNvPr id="25" name="Google Shape;153;p17">
                <a:extLst>
                  <a:ext uri="{FF2B5EF4-FFF2-40B4-BE49-F238E27FC236}">
                    <a16:creationId xmlns:a16="http://schemas.microsoft.com/office/drawing/2014/main" id="{83A8C373-9C7B-A733-3196-4DA34B03CD0D}"/>
                  </a:ext>
                </a:extLst>
              </p:cNvPr>
              <p:cNvGrpSpPr/>
              <p:nvPr/>
            </p:nvGrpSpPr>
            <p:grpSpPr>
              <a:xfrm>
                <a:off x="1198032" y="1676039"/>
                <a:ext cx="1490136" cy="3033693"/>
                <a:chOff x="1198032" y="1676039"/>
                <a:chExt cx="1490136" cy="3033693"/>
              </a:xfrm>
            </p:grpSpPr>
            <p:sp>
              <p:nvSpPr>
                <p:cNvPr id="28" name="Google Shape;154;p17">
                  <a:extLst>
                    <a:ext uri="{FF2B5EF4-FFF2-40B4-BE49-F238E27FC236}">
                      <a16:creationId xmlns:a16="http://schemas.microsoft.com/office/drawing/2014/main" id="{2F06162D-BD89-F791-43A7-F585B7A1252C}"/>
                    </a:ext>
                  </a:extLst>
                </p:cNvPr>
                <p:cNvSpPr/>
                <p:nvPr/>
              </p:nvSpPr>
              <p:spPr>
                <a:xfrm>
                  <a:off x="1198032" y="1676039"/>
                  <a:ext cx="1490136" cy="3033693"/>
                </a:xfrm>
                <a:custGeom>
                  <a:avLst/>
                  <a:gdLst/>
                  <a:ahLst/>
                  <a:cxnLst/>
                  <a:rect l="l" t="t" r="r" b="b"/>
                  <a:pathLst>
                    <a:path w="90517" h="184279" extrusionOk="0">
                      <a:moveTo>
                        <a:pt x="43488" y="0"/>
                      </a:moveTo>
                      <a:cubicBezTo>
                        <a:pt x="19512" y="0"/>
                        <a:pt x="0" y="19365"/>
                        <a:pt x="0" y="43488"/>
                      </a:cubicBezTo>
                      <a:lnTo>
                        <a:pt x="0" y="184278"/>
                      </a:lnTo>
                      <a:lnTo>
                        <a:pt x="90517" y="184278"/>
                      </a:lnTo>
                      <a:lnTo>
                        <a:pt x="90517" y="0"/>
                      </a:ln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55;p17">
                  <a:extLst>
                    <a:ext uri="{FF2B5EF4-FFF2-40B4-BE49-F238E27FC236}">
                      <a16:creationId xmlns:a16="http://schemas.microsoft.com/office/drawing/2014/main" id="{5C442A28-3AA9-E7CE-8899-7709D60F08DF}"/>
                    </a:ext>
                  </a:extLst>
                </p:cNvPr>
                <p:cNvSpPr/>
                <p:nvPr/>
              </p:nvSpPr>
              <p:spPr>
                <a:xfrm>
                  <a:off x="1248424"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57;p17">
                  <a:extLst>
                    <a:ext uri="{FF2B5EF4-FFF2-40B4-BE49-F238E27FC236}">
                      <a16:creationId xmlns:a16="http://schemas.microsoft.com/office/drawing/2014/main" id="{D03ECA69-C486-0ECB-6322-9FDF4D9B5073}"/>
                    </a:ext>
                  </a:extLst>
                </p:cNvPr>
                <p:cNvSpPr/>
                <p:nvPr/>
              </p:nvSpPr>
              <p:spPr>
                <a:xfrm flipH="1">
                  <a:off x="1635600" y="3803375"/>
                  <a:ext cx="615000" cy="721200"/>
                </a:xfrm>
                <a:prstGeom prst="round1Rect">
                  <a:avLst>
                    <a:gd name="adj" fmla="val 43277"/>
                  </a:avLst>
                </a:pr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162;p17">
                <a:extLst>
                  <a:ext uri="{FF2B5EF4-FFF2-40B4-BE49-F238E27FC236}">
                    <a16:creationId xmlns:a16="http://schemas.microsoft.com/office/drawing/2014/main" id="{B1FD1504-B24B-119B-FD9D-D9F8D2B0FE62}"/>
                  </a:ext>
                </a:extLst>
              </p:cNvPr>
              <p:cNvSpPr/>
              <p:nvPr/>
            </p:nvSpPr>
            <p:spPr>
              <a:xfrm>
                <a:off x="13601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 name="Google Shape;163;p17">
              <a:extLst>
                <a:ext uri="{FF2B5EF4-FFF2-40B4-BE49-F238E27FC236}">
                  <a16:creationId xmlns:a16="http://schemas.microsoft.com/office/drawing/2014/main" id="{1C61D913-AEBB-27CC-EA35-208CB3727159}"/>
                </a:ext>
              </a:extLst>
            </p:cNvPr>
            <p:cNvGrpSpPr/>
            <p:nvPr/>
          </p:nvGrpSpPr>
          <p:grpSpPr>
            <a:xfrm>
              <a:off x="1278421" y="1977988"/>
              <a:ext cx="1593939" cy="1617950"/>
              <a:chOff x="1266300" y="1977988"/>
              <a:chExt cx="1353600" cy="1617950"/>
            </a:xfrm>
          </p:grpSpPr>
          <p:sp>
            <p:nvSpPr>
              <p:cNvPr id="20" name="Google Shape;164;p17">
                <a:extLst>
                  <a:ext uri="{FF2B5EF4-FFF2-40B4-BE49-F238E27FC236}">
                    <a16:creationId xmlns:a16="http://schemas.microsoft.com/office/drawing/2014/main" id="{4DC08068-866F-EFD3-84B9-B907FDF32589}"/>
                  </a:ext>
                </a:extLst>
              </p:cNvPr>
              <p:cNvSpPr/>
              <p:nvPr/>
            </p:nvSpPr>
            <p:spPr>
              <a:xfrm>
                <a:off x="12663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451E7B"/>
                    </a:solidFill>
                    <a:latin typeface="Fira Sans Extra Condensed Medium"/>
                    <a:ea typeface="Fira Sans Extra Condensed Medium"/>
                    <a:cs typeface="Fira Sans Extra Condensed Medium"/>
                    <a:sym typeface="Fira Sans Extra Condensed Medium"/>
                  </a:rPr>
                  <a:t>Value</a:t>
                </a:r>
                <a:endParaRPr sz="1600" dirty="0">
                  <a:solidFill>
                    <a:srgbClr val="451E7B"/>
                  </a:solidFill>
                </a:endParaRPr>
              </a:p>
            </p:txBody>
          </p:sp>
          <p:sp>
            <p:nvSpPr>
              <p:cNvPr id="24" name="Google Shape;165;p17">
                <a:extLst>
                  <a:ext uri="{FF2B5EF4-FFF2-40B4-BE49-F238E27FC236}">
                    <a16:creationId xmlns:a16="http://schemas.microsoft.com/office/drawing/2014/main" id="{EF4DFD8D-D985-C613-9E2B-46DD4AD9E1E8}"/>
                  </a:ext>
                </a:extLst>
              </p:cNvPr>
              <p:cNvSpPr txBox="1"/>
              <p:nvPr/>
            </p:nvSpPr>
            <p:spPr>
              <a:xfrm>
                <a:off x="1266300" y="2789838"/>
                <a:ext cx="1353600" cy="806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dirty="0">
                    <a:solidFill>
                      <a:srgbClr val="000000"/>
                    </a:solidFill>
                    <a:latin typeface="Fira Sans"/>
                    <a:ea typeface="Fira Sans"/>
                    <a:cs typeface="Fira Sans"/>
                    <a:sym typeface="Fira Sans"/>
                  </a:rPr>
                  <a:t>Value of the Discount </a:t>
                </a:r>
              </a:p>
              <a:p>
                <a:pPr marL="0" lvl="0" indent="0" rtl="0">
                  <a:spcBef>
                    <a:spcPts val="0"/>
                  </a:spcBef>
                  <a:spcAft>
                    <a:spcPts val="0"/>
                  </a:spcAft>
                  <a:buNone/>
                </a:pPr>
                <a:r>
                  <a:rPr lang="en" sz="1100" dirty="0">
                    <a:solidFill>
                      <a:srgbClr val="000000"/>
                    </a:solidFill>
                    <a:latin typeface="Fira Sans"/>
                    <a:ea typeface="Fira Sans"/>
                    <a:cs typeface="Fira Sans"/>
                    <a:sym typeface="Fira Sans"/>
                  </a:rPr>
                  <a:t>(e.g., 2 for $2.00 </a:t>
                </a:r>
              </a:p>
              <a:p>
                <a:pPr marL="0" lvl="0" indent="0" rtl="0">
                  <a:spcBef>
                    <a:spcPts val="0"/>
                  </a:spcBef>
                  <a:spcAft>
                    <a:spcPts val="0"/>
                  </a:spcAft>
                  <a:buNone/>
                </a:pPr>
                <a:r>
                  <a:rPr lang="en" sz="1100" dirty="0">
                    <a:solidFill>
                      <a:srgbClr val="000000"/>
                    </a:solidFill>
                    <a:latin typeface="Fira Sans"/>
                    <a:ea typeface="Fira Sans"/>
                    <a:cs typeface="Fira Sans"/>
                    <a:sym typeface="Fira Sans"/>
                  </a:rPr>
                  <a:t>or 20 for 20%)</a:t>
                </a:r>
                <a:endParaRPr sz="1100" dirty="0">
                  <a:solidFill>
                    <a:srgbClr val="000000"/>
                  </a:solidFill>
                  <a:latin typeface="Fira Sans"/>
                  <a:ea typeface="Fira Sans"/>
                  <a:cs typeface="Fira Sans"/>
                  <a:sym typeface="Fira Sans"/>
                </a:endParaRPr>
              </a:p>
            </p:txBody>
          </p:sp>
        </p:grpSp>
      </p:grpSp>
      <p:grpSp>
        <p:nvGrpSpPr>
          <p:cNvPr id="35" name="Group 34">
            <a:extLst>
              <a:ext uri="{FF2B5EF4-FFF2-40B4-BE49-F238E27FC236}">
                <a16:creationId xmlns:a16="http://schemas.microsoft.com/office/drawing/2014/main" id="{F519FC4E-68C8-969A-949E-8F1D62A04F4A}"/>
              </a:ext>
            </a:extLst>
          </p:cNvPr>
          <p:cNvGrpSpPr/>
          <p:nvPr/>
        </p:nvGrpSpPr>
        <p:grpSpPr>
          <a:xfrm>
            <a:off x="6113663" y="2085615"/>
            <a:ext cx="1754718" cy="3033693"/>
            <a:chOff x="2950626" y="1676039"/>
            <a:chExt cx="1754718" cy="3033693"/>
          </a:xfrm>
        </p:grpSpPr>
        <p:grpSp>
          <p:nvGrpSpPr>
            <p:cNvPr id="36" name="Google Shape;168;p17">
              <a:extLst>
                <a:ext uri="{FF2B5EF4-FFF2-40B4-BE49-F238E27FC236}">
                  <a16:creationId xmlns:a16="http://schemas.microsoft.com/office/drawing/2014/main" id="{760DCDDA-4B16-4AEF-1712-1D83833EDDC6}"/>
                </a:ext>
              </a:extLst>
            </p:cNvPr>
            <p:cNvGrpSpPr/>
            <p:nvPr/>
          </p:nvGrpSpPr>
          <p:grpSpPr>
            <a:xfrm>
              <a:off x="2950626" y="1676039"/>
              <a:ext cx="1754718" cy="3033693"/>
              <a:chOff x="2947923" y="1676039"/>
              <a:chExt cx="1490136" cy="3033693"/>
            </a:xfrm>
          </p:grpSpPr>
          <p:sp>
            <p:nvSpPr>
              <p:cNvPr id="40" name="Google Shape;169;p17">
                <a:extLst>
                  <a:ext uri="{FF2B5EF4-FFF2-40B4-BE49-F238E27FC236}">
                    <a16:creationId xmlns:a16="http://schemas.microsoft.com/office/drawing/2014/main" id="{1607302A-B215-DBDB-9AF9-D463753264FE}"/>
                  </a:ext>
                </a:extLst>
              </p:cNvPr>
              <p:cNvSpPr/>
              <p:nvPr/>
            </p:nvSpPr>
            <p:spPr>
              <a:xfrm>
                <a:off x="2947923" y="1676039"/>
                <a:ext cx="1490136" cy="3033693"/>
              </a:xfrm>
              <a:custGeom>
                <a:avLst/>
                <a:gdLst/>
                <a:ahLst/>
                <a:cxnLst/>
                <a:rect l="l" t="t" r="r" b="b"/>
                <a:pathLst>
                  <a:path w="90517" h="184279" extrusionOk="0">
                    <a:moveTo>
                      <a:pt x="43488" y="0"/>
                    </a:moveTo>
                    <a:cubicBezTo>
                      <a:pt x="19365" y="0"/>
                      <a:pt x="0" y="19365"/>
                      <a:pt x="0" y="43488"/>
                    </a:cubicBezTo>
                    <a:lnTo>
                      <a:pt x="0" y="184278"/>
                    </a:lnTo>
                    <a:lnTo>
                      <a:pt x="90517" y="184278"/>
                    </a:lnTo>
                    <a:lnTo>
                      <a:pt x="90517" y="0"/>
                    </a:ln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70;p17">
                <a:extLst>
                  <a:ext uri="{FF2B5EF4-FFF2-40B4-BE49-F238E27FC236}">
                    <a16:creationId xmlns:a16="http://schemas.microsoft.com/office/drawing/2014/main" id="{08C92759-D479-E727-5330-C0EF4AEC064B}"/>
                  </a:ext>
                </a:extLst>
              </p:cNvPr>
              <p:cNvSpPr/>
              <p:nvPr/>
            </p:nvSpPr>
            <p:spPr>
              <a:xfrm>
                <a:off x="2998315"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72;p17">
                <a:extLst>
                  <a:ext uri="{FF2B5EF4-FFF2-40B4-BE49-F238E27FC236}">
                    <a16:creationId xmlns:a16="http://schemas.microsoft.com/office/drawing/2014/main" id="{B7096C33-01A4-0ECC-D743-FA4A57A54CD4}"/>
                  </a:ext>
                </a:extLst>
              </p:cNvPr>
              <p:cNvSpPr/>
              <p:nvPr/>
            </p:nvSpPr>
            <p:spPr>
              <a:xfrm>
                <a:off x="31127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73;p17">
                <a:extLst>
                  <a:ext uri="{FF2B5EF4-FFF2-40B4-BE49-F238E27FC236}">
                    <a16:creationId xmlns:a16="http://schemas.microsoft.com/office/drawing/2014/main" id="{3A88888D-8D37-8C77-2237-624BBB49DB80}"/>
                  </a:ext>
                </a:extLst>
              </p:cNvPr>
              <p:cNvSpPr/>
              <p:nvPr/>
            </p:nvSpPr>
            <p:spPr>
              <a:xfrm flipH="1">
                <a:off x="3385491" y="3803375"/>
                <a:ext cx="615000" cy="721200"/>
              </a:xfrm>
              <a:prstGeom prst="round1Rect">
                <a:avLst>
                  <a:gd name="adj" fmla="val 43277"/>
                </a:avLst>
              </a:pr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 name="Google Shape;178;p17">
              <a:extLst>
                <a:ext uri="{FF2B5EF4-FFF2-40B4-BE49-F238E27FC236}">
                  <a16:creationId xmlns:a16="http://schemas.microsoft.com/office/drawing/2014/main" id="{953DE196-9D1A-D422-9336-2DD35E4796A6}"/>
                </a:ext>
              </a:extLst>
            </p:cNvPr>
            <p:cNvGrpSpPr/>
            <p:nvPr/>
          </p:nvGrpSpPr>
          <p:grpSpPr>
            <a:xfrm>
              <a:off x="3034205" y="1977988"/>
              <a:ext cx="1593939" cy="1617950"/>
              <a:chOff x="3018900" y="1977988"/>
              <a:chExt cx="1353600" cy="1617950"/>
            </a:xfrm>
          </p:grpSpPr>
          <p:sp>
            <p:nvSpPr>
              <p:cNvPr id="38" name="Google Shape;179;p17">
                <a:extLst>
                  <a:ext uri="{FF2B5EF4-FFF2-40B4-BE49-F238E27FC236}">
                    <a16:creationId xmlns:a16="http://schemas.microsoft.com/office/drawing/2014/main" id="{5A7EF0D8-4A17-9F3E-6570-72469B7FD4B4}"/>
                  </a:ext>
                </a:extLst>
              </p:cNvPr>
              <p:cNvSpPr/>
              <p:nvPr/>
            </p:nvSpPr>
            <p:spPr>
              <a:xfrm>
                <a:off x="30189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7B1E7A"/>
                    </a:solidFill>
                    <a:latin typeface="Fira Sans Extra Condensed Medium"/>
                    <a:ea typeface="Fira Sans Extra Condensed Medium"/>
                    <a:cs typeface="Fira Sans Extra Condensed Medium"/>
                    <a:sym typeface="Fira Sans Extra Condensed Medium"/>
                  </a:rPr>
                  <a:t>Type</a:t>
                </a:r>
                <a:endParaRPr sz="1900" dirty="0">
                  <a:solidFill>
                    <a:srgbClr val="7B1E7A"/>
                  </a:solidFill>
                  <a:latin typeface="Fira Sans Extra Condensed Medium"/>
                  <a:ea typeface="Fira Sans Extra Condensed Medium"/>
                  <a:cs typeface="Fira Sans Extra Condensed Medium"/>
                  <a:sym typeface="Fira Sans Extra Condensed Medium"/>
                </a:endParaRPr>
              </a:p>
            </p:txBody>
          </p:sp>
          <p:sp>
            <p:nvSpPr>
              <p:cNvPr id="39" name="Google Shape;180;p17">
                <a:extLst>
                  <a:ext uri="{FF2B5EF4-FFF2-40B4-BE49-F238E27FC236}">
                    <a16:creationId xmlns:a16="http://schemas.microsoft.com/office/drawing/2014/main" id="{E4DEE902-95CD-7604-3697-45570D17CBC8}"/>
                  </a:ext>
                </a:extLst>
              </p:cNvPr>
              <p:cNvSpPr txBox="1"/>
              <p:nvPr/>
            </p:nvSpPr>
            <p:spPr>
              <a:xfrm>
                <a:off x="3018900" y="2789838"/>
                <a:ext cx="1353600" cy="806100"/>
              </a:xfrm>
              <a:prstGeom prst="rect">
                <a:avLst/>
              </a:prstGeom>
              <a:noFill/>
              <a:ln>
                <a:noFill/>
              </a:ln>
            </p:spPr>
            <p:txBody>
              <a:bodyPr spcFirstLastPara="1" wrap="square" lIns="91425" tIns="91425" rIns="91425" bIns="91425" anchor="t" anchorCtr="0">
                <a:noAutofit/>
              </a:bodyPr>
              <a:lstStyle/>
              <a:p>
                <a:pPr marL="171450" lvl="0" indent="-171450" rtl="0">
                  <a:spcBef>
                    <a:spcPts val="0"/>
                  </a:spcBef>
                  <a:spcAft>
                    <a:spcPts val="0"/>
                  </a:spcAft>
                  <a:buFont typeface="Arial" panose="020B0604020202020204" pitchFamily="34" charset="0"/>
                  <a:buChar char="•"/>
                </a:pPr>
                <a:r>
                  <a:rPr lang="en" sz="1100" dirty="0">
                    <a:solidFill>
                      <a:schemeClr val="dk1"/>
                    </a:solidFill>
                    <a:latin typeface="Fira Sans"/>
                    <a:ea typeface="Fira Sans"/>
                    <a:cs typeface="Fira Sans"/>
                    <a:sym typeface="Fira Sans"/>
                  </a:rPr>
                  <a:t>Percent Off</a:t>
                </a:r>
              </a:p>
              <a:p>
                <a:pPr marL="171450" lvl="0" indent="-171450" rtl="0">
                  <a:spcBef>
                    <a:spcPts val="0"/>
                  </a:spcBef>
                  <a:spcAft>
                    <a:spcPts val="0"/>
                  </a:spcAft>
                  <a:buFont typeface="Arial" panose="020B0604020202020204" pitchFamily="34" charset="0"/>
                  <a:buChar char="•"/>
                </a:pPr>
                <a:r>
                  <a:rPr lang="en" sz="1100" dirty="0">
                    <a:solidFill>
                      <a:schemeClr val="dk1"/>
                    </a:solidFill>
                    <a:latin typeface="Fira Sans"/>
                    <a:ea typeface="Fira Sans"/>
                    <a:cs typeface="Fira Sans"/>
                    <a:sym typeface="Fira Sans"/>
                  </a:rPr>
                  <a:t>Amount Off Item</a:t>
                </a:r>
              </a:p>
              <a:p>
                <a:pPr marL="171450" lvl="0" indent="-171450" rtl="0">
                  <a:spcBef>
                    <a:spcPts val="0"/>
                  </a:spcBef>
                  <a:spcAft>
                    <a:spcPts val="0"/>
                  </a:spcAft>
                  <a:buFont typeface="Arial" panose="020B0604020202020204" pitchFamily="34" charset="0"/>
                  <a:buChar char="•"/>
                </a:pPr>
                <a:r>
                  <a:rPr lang="en" sz="1100" dirty="0">
                    <a:solidFill>
                      <a:schemeClr val="dk1"/>
                    </a:solidFill>
                    <a:latin typeface="Fira Sans"/>
                    <a:ea typeface="Fira Sans"/>
                    <a:cs typeface="Fira Sans"/>
                    <a:sym typeface="Fira Sans"/>
                  </a:rPr>
                  <a:t>Amount Off Order</a:t>
                </a:r>
                <a:endParaRPr sz="1100" dirty="0">
                  <a:solidFill>
                    <a:srgbClr val="000000"/>
                  </a:solidFill>
                  <a:latin typeface="Fira Sans"/>
                  <a:ea typeface="Fira Sans"/>
                  <a:cs typeface="Fira Sans"/>
                  <a:sym typeface="Fira Sans"/>
                </a:endParaRPr>
              </a:p>
            </p:txBody>
          </p:sp>
        </p:grpSp>
      </p:grpSp>
      <p:grpSp>
        <p:nvGrpSpPr>
          <p:cNvPr id="49" name="Google Shape;185;p17">
            <a:extLst>
              <a:ext uri="{FF2B5EF4-FFF2-40B4-BE49-F238E27FC236}">
                <a16:creationId xmlns:a16="http://schemas.microsoft.com/office/drawing/2014/main" id="{B9154019-522C-FF7F-D07E-A6AB642017B2}"/>
              </a:ext>
            </a:extLst>
          </p:cNvPr>
          <p:cNvGrpSpPr/>
          <p:nvPr/>
        </p:nvGrpSpPr>
        <p:grpSpPr>
          <a:xfrm>
            <a:off x="7981300" y="2085615"/>
            <a:ext cx="1754738" cy="3033693"/>
            <a:chOff x="4696708" y="1676039"/>
            <a:chExt cx="1490153" cy="3033693"/>
          </a:xfrm>
        </p:grpSpPr>
        <p:sp>
          <p:nvSpPr>
            <p:cNvPr id="53" name="Google Shape;186;p17">
              <a:extLst>
                <a:ext uri="{FF2B5EF4-FFF2-40B4-BE49-F238E27FC236}">
                  <a16:creationId xmlns:a16="http://schemas.microsoft.com/office/drawing/2014/main" id="{93EA7500-A7C9-EDED-9AFF-4B3F8A5FC08F}"/>
                </a:ext>
              </a:extLst>
            </p:cNvPr>
            <p:cNvSpPr/>
            <p:nvPr/>
          </p:nvSpPr>
          <p:spPr>
            <a:xfrm>
              <a:off x="4696708" y="1676039"/>
              <a:ext cx="1490153" cy="3033693"/>
            </a:xfrm>
            <a:custGeom>
              <a:avLst/>
              <a:gdLst/>
              <a:ahLst/>
              <a:cxnLst/>
              <a:rect l="l" t="t" r="r" b="b"/>
              <a:pathLst>
                <a:path w="90518" h="184279" extrusionOk="0">
                  <a:moveTo>
                    <a:pt x="43488" y="0"/>
                  </a:moveTo>
                  <a:cubicBezTo>
                    <a:pt x="19513" y="0"/>
                    <a:pt x="1" y="19512"/>
                    <a:pt x="1" y="43488"/>
                  </a:cubicBezTo>
                  <a:lnTo>
                    <a:pt x="1" y="184278"/>
                  </a:lnTo>
                  <a:lnTo>
                    <a:pt x="90517" y="184278"/>
                  </a:lnTo>
                  <a:lnTo>
                    <a:pt x="90517" y="0"/>
                  </a:ln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87;p17">
              <a:extLst>
                <a:ext uri="{FF2B5EF4-FFF2-40B4-BE49-F238E27FC236}">
                  <a16:creationId xmlns:a16="http://schemas.microsoft.com/office/drawing/2014/main" id="{A3FEC764-2499-3FD2-8B32-65C1C49C9C66}"/>
                </a:ext>
              </a:extLst>
            </p:cNvPr>
            <p:cNvSpPr/>
            <p:nvPr/>
          </p:nvSpPr>
          <p:spPr>
            <a:xfrm>
              <a:off x="4747117" y="1726430"/>
              <a:ext cx="1389336" cy="2641425"/>
            </a:xfrm>
            <a:custGeom>
              <a:avLst/>
              <a:gdLst/>
              <a:ahLst/>
              <a:cxnLst/>
              <a:rect l="l" t="t" r="r" b="b"/>
              <a:pathLst>
                <a:path w="84394" h="160451" extrusionOk="0">
                  <a:moveTo>
                    <a:pt x="40426" y="1"/>
                  </a:moveTo>
                  <a:cubicBezTo>
                    <a:pt x="18148" y="1"/>
                    <a:pt x="0" y="18148"/>
                    <a:pt x="0" y="40427"/>
                  </a:cubicBezTo>
                  <a:lnTo>
                    <a:pt x="0"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89;p17">
              <a:extLst>
                <a:ext uri="{FF2B5EF4-FFF2-40B4-BE49-F238E27FC236}">
                  <a16:creationId xmlns:a16="http://schemas.microsoft.com/office/drawing/2014/main" id="{B8F65D56-3A14-2C50-4E8E-0704175A41F5}"/>
                </a:ext>
              </a:extLst>
            </p:cNvPr>
            <p:cNvSpPr/>
            <p:nvPr/>
          </p:nvSpPr>
          <p:spPr>
            <a:xfrm>
              <a:off x="4855830"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90;p17">
              <a:extLst>
                <a:ext uri="{FF2B5EF4-FFF2-40B4-BE49-F238E27FC236}">
                  <a16:creationId xmlns:a16="http://schemas.microsoft.com/office/drawing/2014/main" id="{23CA4437-47C3-A667-633F-903D2A055309}"/>
                </a:ext>
              </a:extLst>
            </p:cNvPr>
            <p:cNvSpPr/>
            <p:nvPr/>
          </p:nvSpPr>
          <p:spPr>
            <a:xfrm flipH="1">
              <a:off x="5134285" y="3803375"/>
              <a:ext cx="615000" cy="721200"/>
            </a:xfrm>
            <a:prstGeom prst="round1Rect">
              <a:avLst>
                <a:gd name="adj" fmla="val 43277"/>
              </a:avLst>
            </a:pr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0" name="Google Shape;199;p17">
            <a:extLst>
              <a:ext uri="{FF2B5EF4-FFF2-40B4-BE49-F238E27FC236}">
                <a16:creationId xmlns:a16="http://schemas.microsoft.com/office/drawing/2014/main" id="{157782E8-B455-EEFC-A340-16544EB706EC}"/>
              </a:ext>
            </a:extLst>
          </p:cNvPr>
          <p:cNvGrpSpPr/>
          <p:nvPr/>
        </p:nvGrpSpPr>
        <p:grpSpPr>
          <a:xfrm>
            <a:off x="8058156" y="2387564"/>
            <a:ext cx="1593939" cy="1617950"/>
            <a:chOff x="4761975" y="1977988"/>
            <a:chExt cx="1353600" cy="1617950"/>
          </a:xfrm>
        </p:grpSpPr>
        <p:sp>
          <p:nvSpPr>
            <p:cNvPr id="51" name="Google Shape;200;p17">
              <a:extLst>
                <a:ext uri="{FF2B5EF4-FFF2-40B4-BE49-F238E27FC236}">
                  <a16:creationId xmlns:a16="http://schemas.microsoft.com/office/drawing/2014/main" id="{96B4B2EF-9185-7D6C-D0BC-78C4AF29A4FA}"/>
                </a:ext>
              </a:extLst>
            </p:cNvPr>
            <p:cNvSpPr/>
            <p:nvPr/>
          </p:nvSpPr>
          <p:spPr>
            <a:xfrm>
              <a:off x="4761975"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B33F62"/>
                  </a:solidFill>
                  <a:latin typeface="Fira Sans Extra Condensed Medium"/>
                  <a:ea typeface="Fira Sans Extra Condensed Medium"/>
                  <a:cs typeface="Fira Sans Extra Condensed Medium"/>
                  <a:sym typeface="Fira Sans Extra Condensed Medium"/>
                </a:rPr>
                <a:t>Apply To</a:t>
              </a:r>
              <a:endParaRPr sz="1600" dirty="0">
                <a:solidFill>
                  <a:srgbClr val="B33F62"/>
                </a:solidFill>
              </a:endParaRPr>
            </a:p>
          </p:txBody>
        </p:sp>
        <p:sp>
          <p:nvSpPr>
            <p:cNvPr id="52" name="Google Shape;201;p17">
              <a:extLst>
                <a:ext uri="{FF2B5EF4-FFF2-40B4-BE49-F238E27FC236}">
                  <a16:creationId xmlns:a16="http://schemas.microsoft.com/office/drawing/2014/main" id="{D405B34C-6215-A065-0254-20BFA2502930}"/>
                </a:ext>
              </a:extLst>
            </p:cNvPr>
            <p:cNvSpPr txBox="1"/>
            <p:nvPr/>
          </p:nvSpPr>
          <p:spPr>
            <a:xfrm>
              <a:off x="4761975" y="2789838"/>
              <a:ext cx="1353600" cy="806100"/>
            </a:xfrm>
            <a:prstGeom prst="rect">
              <a:avLst/>
            </a:prstGeom>
            <a:noFill/>
            <a:ln>
              <a:noFill/>
            </a:ln>
          </p:spPr>
          <p:txBody>
            <a:bodyPr spcFirstLastPara="1" wrap="square" lIns="91425" tIns="91425" rIns="91425" bIns="91425" anchor="t" anchorCtr="0">
              <a:noAutofit/>
            </a:bodyPr>
            <a:lstStyle/>
            <a:p>
              <a:pPr marL="171450" lvl="0" indent="-171450" rtl="0">
                <a:spcBef>
                  <a:spcPts val="0"/>
                </a:spcBef>
                <a:spcAft>
                  <a:spcPts val="0"/>
                </a:spcAft>
                <a:buFont typeface="Arial" panose="020B0604020202020204" pitchFamily="34" charset="0"/>
                <a:buChar char="•"/>
              </a:pPr>
              <a:r>
                <a:rPr lang="en" sz="1100" dirty="0">
                  <a:solidFill>
                    <a:schemeClr val="dk1"/>
                  </a:solidFill>
                  <a:latin typeface="Fira Sans"/>
                  <a:ea typeface="Fira Sans"/>
                  <a:cs typeface="Fira Sans"/>
                  <a:sym typeface="Fira Sans"/>
                </a:rPr>
                <a:t>Entire Order</a:t>
              </a:r>
            </a:p>
            <a:p>
              <a:pPr marL="171450" lvl="0" indent="-171450" rtl="0">
                <a:spcBef>
                  <a:spcPts val="0"/>
                </a:spcBef>
                <a:spcAft>
                  <a:spcPts val="0"/>
                </a:spcAft>
                <a:buFont typeface="Arial" panose="020B0604020202020204" pitchFamily="34" charset="0"/>
                <a:buChar char="•"/>
              </a:pPr>
              <a:r>
                <a:rPr lang="en" sz="1100" dirty="0">
                  <a:solidFill>
                    <a:schemeClr val="dk1"/>
                  </a:solidFill>
                  <a:latin typeface="Fira Sans"/>
                  <a:ea typeface="Fira Sans"/>
                  <a:cs typeface="Fira Sans"/>
                  <a:sym typeface="Fira Sans"/>
                </a:rPr>
                <a:t>Only Items that Match Rules</a:t>
              </a:r>
              <a:endParaRPr sz="1100" dirty="0">
                <a:solidFill>
                  <a:srgbClr val="000000"/>
                </a:solidFill>
                <a:latin typeface="Fira Sans"/>
                <a:ea typeface="Fira Sans"/>
                <a:cs typeface="Fira Sans"/>
                <a:sym typeface="Fira Sans"/>
              </a:endParaRPr>
            </a:p>
          </p:txBody>
        </p:sp>
      </p:grpSp>
      <p:pic>
        <p:nvPicPr>
          <p:cNvPr id="8" name="Graphic 7" descr="Single gear with solid fill">
            <a:extLst>
              <a:ext uri="{FF2B5EF4-FFF2-40B4-BE49-F238E27FC236}">
                <a16:creationId xmlns:a16="http://schemas.microsoft.com/office/drawing/2014/main" id="{D1D9A63B-DB8A-F4B8-EB9C-F832F40666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8278" y="4274985"/>
            <a:ext cx="484643" cy="484643"/>
          </a:xfrm>
          <a:prstGeom prst="rect">
            <a:avLst/>
          </a:prstGeom>
        </p:spPr>
      </p:pic>
      <p:pic>
        <p:nvPicPr>
          <p:cNvPr id="65" name="Graphic 64" descr="Single gear with solid fill">
            <a:extLst>
              <a:ext uri="{FF2B5EF4-FFF2-40B4-BE49-F238E27FC236}">
                <a16:creationId xmlns:a16="http://schemas.microsoft.com/office/drawing/2014/main" id="{560C6233-7B49-99FD-050C-2364E03946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5954" y="4274985"/>
            <a:ext cx="484643" cy="484643"/>
          </a:xfrm>
          <a:prstGeom prst="rect">
            <a:avLst/>
          </a:prstGeom>
        </p:spPr>
      </p:pic>
      <p:pic>
        <p:nvPicPr>
          <p:cNvPr id="66" name="Graphic 65" descr="Single gear with solid fill">
            <a:extLst>
              <a:ext uri="{FF2B5EF4-FFF2-40B4-BE49-F238E27FC236}">
                <a16:creationId xmlns:a16="http://schemas.microsoft.com/office/drawing/2014/main" id="{C54F4172-1D74-233B-7419-3E93FBB016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2803" y="4263778"/>
            <a:ext cx="484643" cy="484643"/>
          </a:xfrm>
          <a:prstGeom prst="rect">
            <a:avLst/>
          </a:prstGeom>
        </p:spPr>
      </p:pic>
      <p:sp>
        <p:nvSpPr>
          <p:cNvPr id="67" name="Google Shape;659;p25">
            <a:extLst>
              <a:ext uri="{FF2B5EF4-FFF2-40B4-BE49-F238E27FC236}">
                <a16:creationId xmlns:a16="http://schemas.microsoft.com/office/drawing/2014/main" id="{8BDAB6CE-0D41-D913-1088-AEE181F18C5B}"/>
              </a:ext>
            </a:extLst>
          </p:cNvPr>
          <p:cNvSpPr/>
          <p:nvPr/>
        </p:nvSpPr>
        <p:spPr>
          <a:xfrm flipH="1">
            <a:off x="797466" y="1763546"/>
            <a:ext cx="3124199" cy="3386344"/>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Awards a percent or flat amount off of the order </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Examples:</a:t>
            </a:r>
          </a:p>
          <a:p>
            <a:pPr marL="0" lvl="0" indent="0" rtl="0">
              <a:spcBef>
                <a:spcPts val="0"/>
              </a:spcBef>
              <a:spcAft>
                <a:spcPts val="0"/>
              </a:spcAft>
              <a:buClr>
                <a:srgbClr val="000000"/>
              </a:buClr>
              <a:buSzPts val="1100"/>
              <a:buFont typeface="Arial"/>
              <a:buNone/>
            </a:pPr>
            <a:endParaRPr lang="en" sz="14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$20 off entire order (header level)</a:t>
            </a:r>
          </a:p>
          <a:p>
            <a:pPr>
              <a:buClr>
                <a:srgbClr val="000000"/>
              </a:buClr>
              <a:buSzPts val="1100"/>
            </a:pPr>
            <a:r>
              <a:rPr lang="en" sz="1400" i="1" dirty="0">
                <a:solidFill>
                  <a:schemeClr val="bg1">
                    <a:lumMod val="50000"/>
                  </a:schemeClr>
                </a:solidFill>
                <a:latin typeface="Fira Sans"/>
                <a:ea typeface="Fira Sans"/>
                <a:cs typeface="Fira Sans"/>
                <a:sym typeface="Fira Sans"/>
              </a:rPr>
              <a:t>10% off entire order</a:t>
            </a: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$2 off each item on order</a:t>
            </a: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$5 off each item that matches the sales program eligibility rules</a:t>
            </a: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15% off each item that matches the sales program eligibility rules</a:t>
            </a:r>
          </a:p>
          <a:p>
            <a:pPr marL="0" lvl="0" indent="0" rtl="0">
              <a:spcBef>
                <a:spcPts val="0"/>
              </a:spcBef>
              <a:spcAft>
                <a:spcPts val="0"/>
              </a:spcAft>
              <a:buClr>
                <a:srgbClr val="000000"/>
              </a:buClr>
              <a:buSzPts val="1100"/>
              <a:buFont typeface="Arial"/>
              <a:buNone/>
            </a:pPr>
            <a:endParaRPr lang="en" sz="14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endParaRPr lang="en" sz="1400" dirty="0">
              <a:solidFill>
                <a:srgbClr val="000000"/>
              </a:solidFill>
              <a:latin typeface="Fira Sans"/>
              <a:ea typeface="Fira Sans"/>
              <a:cs typeface="Fira Sans"/>
              <a:sym typeface="Fira Sans"/>
            </a:endParaRPr>
          </a:p>
        </p:txBody>
      </p:sp>
      <p:sp>
        <p:nvSpPr>
          <p:cNvPr id="68" name="Google Shape;322;p17">
            <a:extLst>
              <a:ext uri="{FF2B5EF4-FFF2-40B4-BE49-F238E27FC236}">
                <a16:creationId xmlns:a16="http://schemas.microsoft.com/office/drawing/2014/main" id="{D582397F-A8D6-C191-157F-0C49E29FFEA8}"/>
              </a:ext>
            </a:extLst>
          </p:cNvPr>
          <p:cNvSpPr txBox="1"/>
          <p:nvPr/>
        </p:nvSpPr>
        <p:spPr>
          <a:xfrm>
            <a:off x="5573374" y="1545732"/>
            <a:ext cx="2824108" cy="326379"/>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en-US" sz="1600" b="1" dirty="0">
                <a:latin typeface="Fira Sans" panose="020B0503050000020004" pitchFamily="34" charset="0"/>
                <a:ea typeface="Fira Sans Extra Condensed Medium"/>
                <a:cs typeface="Fira Sans Extra Condensed Medium"/>
                <a:sym typeface="Fira Sans Extra Condensed Medium"/>
              </a:rPr>
              <a:t>Setup Parameters</a:t>
            </a:r>
            <a:endParaRPr lang="en-US" sz="1600" b="1" kern="0" dirty="0">
              <a:latin typeface="Fira Sans" panose="020B0503050000020004" pitchFamily="34" charset="0"/>
              <a:ea typeface="Fira Sans"/>
              <a:cs typeface="Fira Sans"/>
              <a:sym typeface="Fira Sans"/>
            </a:endParaRPr>
          </a:p>
        </p:txBody>
      </p:sp>
    </p:spTree>
    <p:extLst>
      <p:ext uri="{BB962C8B-B14F-4D97-AF65-F5344CB8AC3E}">
        <p14:creationId xmlns:p14="http://schemas.microsoft.com/office/powerpoint/2010/main" val="18722345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Awards – Payment Terms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4" name="Graphic 3" descr="Transfer1 with solid fill">
            <a:extLst>
              <a:ext uri="{FF2B5EF4-FFF2-40B4-BE49-F238E27FC236}">
                <a16:creationId xmlns:a16="http://schemas.microsoft.com/office/drawing/2014/main" id="{BBDEF776-A781-EFE0-DD4A-642523C050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113" y="198160"/>
            <a:ext cx="760308" cy="760308"/>
          </a:xfrm>
          <a:prstGeom prst="rect">
            <a:avLst/>
          </a:prstGeom>
        </p:spPr>
      </p:pic>
      <p:grpSp>
        <p:nvGrpSpPr>
          <p:cNvPr id="16" name="Group 15">
            <a:extLst>
              <a:ext uri="{FF2B5EF4-FFF2-40B4-BE49-F238E27FC236}">
                <a16:creationId xmlns:a16="http://schemas.microsoft.com/office/drawing/2014/main" id="{2E4FC9CA-42B3-1252-29A8-6FDE96619926}"/>
              </a:ext>
            </a:extLst>
          </p:cNvPr>
          <p:cNvGrpSpPr/>
          <p:nvPr/>
        </p:nvGrpSpPr>
        <p:grpSpPr>
          <a:xfrm>
            <a:off x="4246026" y="2085615"/>
            <a:ext cx="1754718" cy="3033693"/>
            <a:chOff x="1198032" y="1676039"/>
            <a:chExt cx="1754718" cy="3033693"/>
          </a:xfrm>
        </p:grpSpPr>
        <p:grpSp>
          <p:nvGrpSpPr>
            <p:cNvPr id="18" name="Google Shape;152;p17">
              <a:extLst>
                <a:ext uri="{FF2B5EF4-FFF2-40B4-BE49-F238E27FC236}">
                  <a16:creationId xmlns:a16="http://schemas.microsoft.com/office/drawing/2014/main" id="{7FDA238F-4B71-F174-FB5C-2EDCCF7A01F2}"/>
                </a:ext>
              </a:extLst>
            </p:cNvPr>
            <p:cNvGrpSpPr/>
            <p:nvPr/>
          </p:nvGrpSpPr>
          <p:grpSpPr>
            <a:xfrm>
              <a:off x="1198032" y="1676039"/>
              <a:ext cx="1754718" cy="3033693"/>
              <a:chOff x="1198032" y="1676039"/>
              <a:chExt cx="1490136" cy="3033693"/>
            </a:xfrm>
          </p:grpSpPr>
          <p:grpSp>
            <p:nvGrpSpPr>
              <p:cNvPr id="25" name="Google Shape;153;p17">
                <a:extLst>
                  <a:ext uri="{FF2B5EF4-FFF2-40B4-BE49-F238E27FC236}">
                    <a16:creationId xmlns:a16="http://schemas.microsoft.com/office/drawing/2014/main" id="{85B7CF49-2D4F-8C6D-DA05-3520C0CEF0A0}"/>
                  </a:ext>
                </a:extLst>
              </p:cNvPr>
              <p:cNvGrpSpPr/>
              <p:nvPr/>
            </p:nvGrpSpPr>
            <p:grpSpPr>
              <a:xfrm>
                <a:off x="1198032" y="1676039"/>
                <a:ext cx="1490136" cy="3033693"/>
                <a:chOff x="1198032" y="1676039"/>
                <a:chExt cx="1490136" cy="3033693"/>
              </a:xfrm>
            </p:grpSpPr>
            <p:sp>
              <p:nvSpPr>
                <p:cNvPr id="28" name="Google Shape;154;p17">
                  <a:extLst>
                    <a:ext uri="{FF2B5EF4-FFF2-40B4-BE49-F238E27FC236}">
                      <a16:creationId xmlns:a16="http://schemas.microsoft.com/office/drawing/2014/main" id="{F006EA60-DB49-86DD-1C24-9488A0F73B87}"/>
                    </a:ext>
                  </a:extLst>
                </p:cNvPr>
                <p:cNvSpPr/>
                <p:nvPr/>
              </p:nvSpPr>
              <p:spPr>
                <a:xfrm>
                  <a:off x="1198032" y="1676039"/>
                  <a:ext cx="1490136" cy="3033693"/>
                </a:xfrm>
                <a:custGeom>
                  <a:avLst/>
                  <a:gdLst/>
                  <a:ahLst/>
                  <a:cxnLst/>
                  <a:rect l="l" t="t" r="r" b="b"/>
                  <a:pathLst>
                    <a:path w="90517" h="184279" extrusionOk="0">
                      <a:moveTo>
                        <a:pt x="43488" y="0"/>
                      </a:moveTo>
                      <a:cubicBezTo>
                        <a:pt x="19512" y="0"/>
                        <a:pt x="0" y="19365"/>
                        <a:pt x="0" y="43488"/>
                      </a:cubicBezTo>
                      <a:lnTo>
                        <a:pt x="0" y="184278"/>
                      </a:lnTo>
                      <a:lnTo>
                        <a:pt x="90517" y="184278"/>
                      </a:lnTo>
                      <a:lnTo>
                        <a:pt x="90517" y="0"/>
                      </a:ln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55;p17">
                  <a:extLst>
                    <a:ext uri="{FF2B5EF4-FFF2-40B4-BE49-F238E27FC236}">
                      <a16:creationId xmlns:a16="http://schemas.microsoft.com/office/drawing/2014/main" id="{765C90F9-025B-0273-E8E4-F51CC4D584DB}"/>
                    </a:ext>
                  </a:extLst>
                </p:cNvPr>
                <p:cNvSpPr/>
                <p:nvPr/>
              </p:nvSpPr>
              <p:spPr>
                <a:xfrm>
                  <a:off x="1248424"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57;p17">
                  <a:extLst>
                    <a:ext uri="{FF2B5EF4-FFF2-40B4-BE49-F238E27FC236}">
                      <a16:creationId xmlns:a16="http://schemas.microsoft.com/office/drawing/2014/main" id="{A2FF43D8-6DE9-4FE4-84A5-3D8F041E9F47}"/>
                    </a:ext>
                  </a:extLst>
                </p:cNvPr>
                <p:cNvSpPr/>
                <p:nvPr/>
              </p:nvSpPr>
              <p:spPr>
                <a:xfrm flipH="1">
                  <a:off x="1635600" y="3803375"/>
                  <a:ext cx="615000" cy="721200"/>
                </a:xfrm>
                <a:prstGeom prst="round1Rect">
                  <a:avLst>
                    <a:gd name="adj" fmla="val 43277"/>
                  </a:avLst>
                </a:pr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162;p17">
                <a:extLst>
                  <a:ext uri="{FF2B5EF4-FFF2-40B4-BE49-F238E27FC236}">
                    <a16:creationId xmlns:a16="http://schemas.microsoft.com/office/drawing/2014/main" id="{769C3AA3-82CE-E16E-02E2-DCC72A5053DA}"/>
                  </a:ext>
                </a:extLst>
              </p:cNvPr>
              <p:cNvSpPr/>
              <p:nvPr/>
            </p:nvSpPr>
            <p:spPr>
              <a:xfrm>
                <a:off x="13601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 name="Google Shape;163;p17">
              <a:extLst>
                <a:ext uri="{FF2B5EF4-FFF2-40B4-BE49-F238E27FC236}">
                  <a16:creationId xmlns:a16="http://schemas.microsoft.com/office/drawing/2014/main" id="{5615E7F4-6FC7-C4A4-2FFB-F9F863BD60CE}"/>
                </a:ext>
              </a:extLst>
            </p:cNvPr>
            <p:cNvGrpSpPr/>
            <p:nvPr/>
          </p:nvGrpSpPr>
          <p:grpSpPr>
            <a:xfrm>
              <a:off x="1278421" y="1977988"/>
              <a:ext cx="1593939" cy="1617950"/>
              <a:chOff x="1266300" y="1977988"/>
              <a:chExt cx="1353600" cy="1617950"/>
            </a:xfrm>
          </p:grpSpPr>
          <p:sp>
            <p:nvSpPr>
              <p:cNvPr id="20" name="Google Shape;164;p17">
                <a:extLst>
                  <a:ext uri="{FF2B5EF4-FFF2-40B4-BE49-F238E27FC236}">
                    <a16:creationId xmlns:a16="http://schemas.microsoft.com/office/drawing/2014/main" id="{2C87D7C2-3496-14A1-0F44-347F35280A66}"/>
                  </a:ext>
                </a:extLst>
              </p:cNvPr>
              <p:cNvSpPr/>
              <p:nvPr/>
            </p:nvSpPr>
            <p:spPr>
              <a:xfrm>
                <a:off x="12663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451E7B"/>
                    </a:solidFill>
                    <a:latin typeface="Fira Sans Extra Condensed Medium"/>
                    <a:ea typeface="Fira Sans Extra Condensed Medium"/>
                    <a:cs typeface="Fira Sans Extra Condensed Medium"/>
                    <a:sym typeface="Fira Sans Extra Condensed Medium"/>
                  </a:rPr>
                  <a:t>Terms</a:t>
                </a:r>
                <a:endParaRPr sz="1600" dirty="0">
                  <a:solidFill>
                    <a:srgbClr val="451E7B"/>
                  </a:solidFill>
                </a:endParaRPr>
              </a:p>
            </p:txBody>
          </p:sp>
          <p:sp>
            <p:nvSpPr>
              <p:cNvPr id="24" name="Google Shape;165;p17">
                <a:extLst>
                  <a:ext uri="{FF2B5EF4-FFF2-40B4-BE49-F238E27FC236}">
                    <a16:creationId xmlns:a16="http://schemas.microsoft.com/office/drawing/2014/main" id="{29AAF74A-7D1C-045F-96A3-1847C8661976}"/>
                  </a:ext>
                </a:extLst>
              </p:cNvPr>
              <p:cNvSpPr txBox="1"/>
              <p:nvPr/>
            </p:nvSpPr>
            <p:spPr>
              <a:xfrm>
                <a:off x="1266300" y="2789838"/>
                <a:ext cx="1353600" cy="806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dirty="0">
                    <a:solidFill>
                      <a:srgbClr val="000000"/>
                    </a:solidFill>
                    <a:latin typeface="Fira Sans"/>
                    <a:ea typeface="Fira Sans"/>
                    <a:cs typeface="Fira Sans"/>
                    <a:sym typeface="Fira Sans"/>
                  </a:rPr>
                  <a:t>Description of the awarded terms (as displayed to the user)</a:t>
                </a:r>
                <a:endParaRPr sz="1100" dirty="0">
                  <a:solidFill>
                    <a:srgbClr val="000000"/>
                  </a:solidFill>
                  <a:latin typeface="Fira Sans"/>
                  <a:ea typeface="Fira Sans"/>
                  <a:cs typeface="Fira Sans"/>
                  <a:sym typeface="Fira Sans"/>
                </a:endParaRPr>
              </a:p>
            </p:txBody>
          </p:sp>
        </p:grpSp>
      </p:grpSp>
      <p:grpSp>
        <p:nvGrpSpPr>
          <p:cNvPr id="31" name="Group 30">
            <a:extLst>
              <a:ext uri="{FF2B5EF4-FFF2-40B4-BE49-F238E27FC236}">
                <a16:creationId xmlns:a16="http://schemas.microsoft.com/office/drawing/2014/main" id="{06CB755B-9855-DFFF-0814-0C1868CCF1E6}"/>
              </a:ext>
            </a:extLst>
          </p:cNvPr>
          <p:cNvGrpSpPr/>
          <p:nvPr/>
        </p:nvGrpSpPr>
        <p:grpSpPr>
          <a:xfrm>
            <a:off x="6113663" y="2085615"/>
            <a:ext cx="1754718" cy="3033693"/>
            <a:chOff x="2950626" y="1676039"/>
            <a:chExt cx="1754718" cy="3033693"/>
          </a:xfrm>
        </p:grpSpPr>
        <p:grpSp>
          <p:nvGrpSpPr>
            <p:cNvPr id="32" name="Google Shape;168;p17">
              <a:extLst>
                <a:ext uri="{FF2B5EF4-FFF2-40B4-BE49-F238E27FC236}">
                  <a16:creationId xmlns:a16="http://schemas.microsoft.com/office/drawing/2014/main" id="{F31B1CA8-9D20-F959-BFE3-BD3A42EE03B9}"/>
                </a:ext>
              </a:extLst>
            </p:cNvPr>
            <p:cNvGrpSpPr/>
            <p:nvPr/>
          </p:nvGrpSpPr>
          <p:grpSpPr>
            <a:xfrm>
              <a:off x="2950626" y="1676039"/>
              <a:ext cx="1754718" cy="3033693"/>
              <a:chOff x="2947923" y="1676039"/>
              <a:chExt cx="1490136" cy="3033693"/>
            </a:xfrm>
          </p:grpSpPr>
          <p:sp>
            <p:nvSpPr>
              <p:cNvPr id="36" name="Google Shape;169;p17">
                <a:extLst>
                  <a:ext uri="{FF2B5EF4-FFF2-40B4-BE49-F238E27FC236}">
                    <a16:creationId xmlns:a16="http://schemas.microsoft.com/office/drawing/2014/main" id="{398CE483-C568-0493-E2F5-40AC77982062}"/>
                  </a:ext>
                </a:extLst>
              </p:cNvPr>
              <p:cNvSpPr/>
              <p:nvPr/>
            </p:nvSpPr>
            <p:spPr>
              <a:xfrm>
                <a:off x="2947923" y="1676039"/>
                <a:ext cx="1490136" cy="3033693"/>
              </a:xfrm>
              <a:custGeom>
                <a:avLst/>
                <a:gdLst/>
                <a:ahLst/>
                <a:cxnLst/>
                <a:rect l="l" t="t" r="r" b="b"/>
                <a:pathLst>
                  <a:path w="90517" h="184279" extrusionOk="0">
                    <a:moveTo>
                      <a:pt x="43488" y="0"/>
                    </a:moveTo>
                    <a:cubicBezTo>
                      <a:pt x="19365" y="0"/>
                      <a:pt x="0" y="19365"/>
                      <a:pt x="0" y="43488"/>
                    </a:cubicBezTo>
                    <a:lnTo>
                      <a:pt x="0" y="184278"/>
                    </a:lnTo>
                    <a:lnTo>
                      <a:pt x="90517" y="184278"/>
                    </a:lnTo>
                    <a:lnTo>
                      <a:pt x="90517" y="0"/>
                    </a:ln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70;p17">
                <a:extLst>
                  <a:ext uri="{FF2B5EF4-FFF2-40B4-BE49-F238E27FC236}">
                    <a16:creationId xmlns:a16="http://schemas.microsoft.com/office/drawing/2014/main" id="{6BE0A822-D831-A5C2-E514-B5CB904BCC9B}"/>
                  </a:ext>
                </a:extLst>
              </p:cNvPr>
              <p:cNvSpPr/>
              <p:nvPr/>
            </p:nvSpPr>
            <p:spPr>
              <a:xfrm>
                <a:off x="2998315"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72;p17">
                <a:extLst>
                  <a:ext uri="{FF2B5EF4-FFF2-40B4-BE49-F238E27FC236}">
                    <a16:creationId xmlns:a16="http://schemas.microsoft.com/office/drawing/2014/main" id="{5A7989CE-BD9A-5DEB-0AE8-7DBAA128AF9C}"/>
                  </a:ext>
                </a:extLst>
              </p:cNvPr>
              <p:cNvSpPr/>
              <p:nvPr/>
            </p:nvSpPr>
            <p:spPr>
              <a:xfrm>
                <a:off x="31127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73;p17">
                <a:extLst>
                  <a:ext uri="{FF2B5EF4-FFF2-40B4-BE49-F238E27FC236}">
                    <a16:creationId xmlns:a16="http://schemas.microsoft.com/office/drawing/2014/main" id="{38A1ECBA-41A6-9E23-C23A-35B5259D2163}"/>
                  </a:ext>
                </a:extLst>
              </p:cNvPr>
              <p:cNvSpPr/>
              <p:nvPr/>
            </p:nvSpPr>
            <p:spPr>
              <a:xfrm flipH="1">
                <a:off x="3385491" y="3803375"/>
                <a:ext cx="615000" cy="721200"/>
              </a:xfrm>
              <a:prstGeom prst="round1Rect">
                <a:avLst>
                  <a:gd name="adj" fmla="val 43277"/>
                </a:avLst>
              </a:pr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78;p17">
              <a:extLst>
                <a:ext uri="{FF2B5EF4-FFF2-40B4-BE49-F238E27FC236}">
                  <a16:creationId xmlns:a16="http://schemas.microsoft.com/office/drawing/2014/main" id="{A2A9388C-D518-A033-B6BC-89D01BD82114}"/>
                </a:ext>
              </a:extLst>
            </p:cNvPr>
            <p:cNvGrpSpPr/>
            <p:nvPr/>
          </p:nvGrpSpPr>
          <p:grpSpPr>
            <a:xfrm>
              <a:off x="3034205" y="1977988"/>
              <a:ext cx="1593939" cy="1617950"/>
              <a:chOff x="3018900" y="1977988"/>
              <a:chExt cx="1353600" cy="1617950"/>
            </a:xfrm>
          </p:grpSpPr>
          <p:sp>
            <p:nvSpPr>
              <p:cNvPr id="34" name="Google Shape;179;p17">
                <a:extLst>
                  <a:ext uri="{FF2B5EF4-FFF2-40B4-BE49-F238E27FC236}">
                    <a16:creationId xmlns:a16="http://schemas.microsoft.com/office/drawing/2014/main" id="{55170EEE-19F1-38D1-2F96-681BF4785627}"/>
                  </a:ext>
                </a:extLst>
              </p:cNvPr>
              <p:cNvSpPr/>
              <p:nvPr/>
            </p:nvSpPr>
            <p:spPr>
              <a:xfrm>
                <a:off x="30189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7B1E7A"/>
                    </a:solidFill>
                    <a:latin typeface="Fira Sans Extra Condensed Medium"/>
                    <a:ea typeface="Fira Sans Extra Condensed Medium"/>
                    <a:cs typeface="Fira Sans Extra Condensed Medium"/>
                    <a:sym typeface="Fira Sans Extra Condensed Medium"/>
                  </a:rPr>
                  <a:t>Terms Code</a:t>
                </a:r>
                <a:endParaRPr sz="1900" dirty="0">
                  <a:solidFill>
                    <a:srgbClr val="7B1E7A"/>
                  </a:solidFill>
                  <a:latin typeface="Fira Sans Extra Condensed Medium"/>
                  <a:ea typeface="Fira Sans Extra Condensed Medium"/>
                  <a:cs typeface="Fira Sans Extra Condensed Medium"/>
                  <a:sym typeface="Fira Sans Extra Condensed Medium"/>
                </a:endParaRPr>
              </a:p>
            </p:txBody>
          </p:sp>
          <p:sp>
            <p:nvSpPr>
              <p:cNvPr id="35" name="Google Shape;180;p17">
                <a:extLst>
                  <a:ext uri="{FF2B5EF4-FFF2-40B4-BE49-F238E27FC236}">
                    <a16:creationId xmlns:a16="http://schemas.microsoft.com/office/drawing/2014/main" id="{32F50A6C-19B0-7EC0-C576-1C7DC024B56B}"/>
                  </a:ext>
                </a:extLst>
              </p:cNvPr>
              <p:cNvSpPr txBox="1"/>
              <p:nvPr/>
            </p:nvSpPr>
            <p:spPr>
              <a:xfrm>
                <a:off x="3018900" y="2789838"/>
                <a:ext cx="1353600" cy="806100"/>
              </a:xfrm>
              <a:prstGeom prst="rect">
                <a:avLst/>
              </a:prstGeom>
              <a:noFill/>
              <a:ln>
                <a:noFill/>
              </a:ln>
            </p:spPr>
            <p:txBody>
              <a:bodyPr spcFirstLastPara="1" wrap="square" lIns="91425" tIns="91425" rIns="91425" bIns="91425" anchor="t" anchorCtr="0">
                <a:noAutofit/>
              </a:bodyPr>
              <a:lstStyle/>
              <a:p>
                <a:pPr lvl="0" rtl="0">
                  <a:spcBef>
                    <a:spcPts val="0"/>
                  </a:spcBef>
                  <a:spcAft>
                    <a:spcPts val="0"/>
                  </a:spcAft>
                </a:pPr>
                <a:r>
                  <a:rPr lang="en-US" sz="1100" dirty="0">
                    <a:solidFill>
                      <a:srgbClr val="000000"/>
                    </a:solidFill>
                    <a:latin typeface="Fira Sans"/>
                    <a:ea typeface="Fira Sans"/>
                    <a:cs typeface="Fira Sans"/>
                    <a:sym typeface="Fira Sans"/>
                  </a:rPr>
                  <a:t>Terms Code to be passed to the ERP on the web order (e.g., N90 for Net 90)</a:t>
                </a:r>
                <a:endParaRPr sz="1100" dirty="0">
                  <a:solidFill>
                    <a:srgbClr val="000000"/>
                  </a:solidFill>
                  <a:latin typeface="Fira Sans"/>
                  <a:ea typeface="Fira Sans"/>
                  <a:cs typeface="Fira Sans"/>
                  <a:sym typeface="Fira Sans"/>
                </a:endParaRPr>
              </a:p>
            </p:txBody>
          </p:sp>
        </p:grpSp>
      </p:grpSp>
      <p:grpSp>
        <p:nvGrpSpPr>
          <p:cNvPr id="40" name="Google Shape;185;p17">
            <a:extLst>
              <a:ext uri="{FF2B5EF4-FFF2-40B4-BE49-F238E27FC236}">
                <a16:creationId xmlns:a16="http://schemas.microsoft.com/office/drawing/2014/main" id="{82DE33AF-EF70-FA71-1D74-D153F8BDE01E}"/>
              </a:ext>
            </a:extLst>
          </p:cNvPr>
          <p:cNvGrpSpPr/>
          <p:nvPr/>
        </p:nvGrpSpPr>
        <p:grpSpPr>
          <a:xfrm>
            <a:off x="7981300" y="2085615"/>
            <a:ext cx="1754738" cy="3033693"/>
            <a:chOff x="4696708" y="1676039"/>
            <a:chExt cx="1490153" cy="3033693"/>
          </a:xfrm>
        </p:grpSpPr>
        <p:sp>
          <p:nvSpPr>
            <p:cNvPr id="41" name="Google Shape;186;p17">
              <a:extLst>
                <a:ext uri="{FF2B5EF4-FFF2-40B4-BE49-F238E27FC236}">
                  <a16:creationId xmlns:a16="http://schemas.microsoft.com/office/drawing/2014/main" id="{26342BBB-C2DB-F5A6-AE5E-890405F2C6B9}"/>
                </a:ext>
              </a:extLst>
            </p:cNvPr>
            <p:cNvSpPr/>
            <p:nvPr/>
          </p:nvSpPr>
          <p:spPr>
            <a:xfrm>
              <a:off x="4696708" y="1676039"/>
              <a:ext cx="1490153" cy="3033693"/>
            </a:xfrm>
            <a:custGeom>
              <a:avLst/>
              <a:gdLst/>
              <a:ahLst/>
              <a:cxnLst/>
              <a:rect l="l" t="t" r="r" b="b"/>
              <a:pathLst>
                <a:path w="90518" h="184279" extrusionOk="0">
                  <a:moveTo>
                    <a:pt x="43488" y="0"/>
                  </a:moveTo>
                  <a:cubicBezTo>
                    <a:pt x="19513" y="0"/>
                    <a:pt x="1" y="19512"/>
                    <a:pt x="1" y="43488"/>
                  </a:cubicBezTo>
                  <a:lnTo>
                    <a:pt x="1" y="184278"/>
                  </a:lnTo>
                  <a:lnTo>
                    <a:pt x="90517" y="184278"/>
                  </a:lnTo>
                  <a:lnTo>
                    <a:pt x="90517" y="0"/>
                  </a:ln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7;p17">
              <a:extLst>
                <a:ext uri="{FF2B5EF4-FFF2-40B4-BE49-F238E27FC236}">
                  <a16:creationId xmlns:a16="http://schemas.microsoft.com/office/drawing/2014/main" id="{93E403C9-4AA3-AC1D-C41F-7720FBE8A951}"/>
                </a:ext>
              </a:extLst>
            </p:cNvPr>
            <p:cNvSpPr/>
            <p:nvPr/>
          </p:nvSpPr>
          <p:spPr>
            <a:xfrm>
              <a:off x="4747117" y="1726430"/>
              <a:ext cx="1389336" cy="2641425"/>
            </a:xfrm>
            <a:custGeom>
              <a:avLst/>
              <a:gdLst/>
              <a:ahLst/>
              <a:cxnLst/>
              <a:rect l="l" t="t" r="r" b="b"/>
              <a:pathLst>
                <a:path w="84394" h="160451" extrusionOk="0">
                  <a:moveTo>
                    <a:pt x="40426" y="1"/>
                  </a:moveTo>
                  <a:cubicBezTo>
                    <a:pt x="18148" y="1"/>
                    <a:pt x="0" y="18148"/>
                    <a:pt x="0" y="40427"/>
                  </a:cubicBezTo>
                  <a:lnTo>
                    <a:pt x="0"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89;p17">
              <a:extLst>
                <a:ext uri="{FF2B5EF4-FFF2-40B4-BE49-F238E27FC236}">
                  <a16:creationId xmlns:a16="http://schemas.microsoft.com/office/drawing/2014/main" id="{222A43EF-FA4B-26E7-4B44-232DA9C191F3}"/>
                </a:ext>
              </a:extLst>
            </p:cNvPr>
            <p:cNvSpPr/>
            <p:nvPr/>
          </p:nvSpPr>
          <p:spPr>
            <a:xfrm>
              <a:off x="4855830"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90;p17">
              <a:extLst>
                <a:ext uri="{FF2B5EF4-FFF2-40B4-BE49-F238E27FC236}">
                  <a16:creationId xmlns:a16="http://schemas.microsoft.com/office/drawing/2014/main" id="{4D951499-4ADE-3750-48BD-A8222DC65505}"/>
                </a:ext>
              </a:extLst>
            </p:cNvPr>
            <p:cNvSpPr/>
            <p:nvPr/>
          </p:nvSpPr>
          <p:spPr>
            <a:xfrm flipH="1">
              <a:off x="5134285" y="3803375"/>
              <a:ext cx="615000" cy="721200"/>
            </a:xfrm>
            <a:prstGeom prst="round1Rect">
              <a:avLst>
                <a:gd name="adj" fmla="val 43277"/>
              </a:avLst>
            </a:pr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 name="Google Shape;199;p17">
            <a:extLst>
              <a:ext uri="{FF2B5EF4-FFF2-40B4-BE49-F238E27FC236}">
                <a16:creationId xmlns:a16="http://schemas.microsoft.com/office/drawing/2014/main" id="{E5A0EF86-6F59-EFB9-A883-2D342EE2C60D}"/>
              </a:ext>
            </a:extLst>
          </p:cNvPr>
          <p:cNvGrpSpPr/>
          <p:nvPr/>
        </p:nvGrpSpPr>
        <p:grpSpPr>
          <a:xfrm>
            <a:off x="8058156" y="2387564"/>
            <a:ext cx="1593939" cy="1617950"/>
            <a:chOff x="4761975" y="1977988"/>
            <a:chExt cx="1353600" cy="1617950"/>
          </a:xfrm>
        </p:grpSpPr>
        <p:sp>
          <p:nvSpPr>
            <p:cNvPr id="46" name="Google Shape;200;p17">
              <a:extLst>
                <a:ext uri="{FF2B5EF4-FFF2-40B4-BE49-F238E27FC236}">
                  <a16:creationId xmlns:a16="http://schemas.microsoft.com/office/drawing/2014/main" id="{BDD3B5B0-4789-3D13-A697-8AB904868A04}"/>
                </a:ext>
              </a:extLst>
            </p:cNvPr>
            <p:cNvSpPr/>
            <p:nvPr/>
          </p:nvSpPr>
          <p:spPr>
            <a:xfrm>
              <a:off x="4761975"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B33F62"/>
                  </a:solidFill>
                  <a:latin typeface="Fira Sans Extra Condensed Medium"/>
                  <a:ea typeface="Fira Sans Extra Condensed Medium"/>
                  <a:cs typeface="Fira Sans Extra Condensed Medium"/>
                  <a:sym typeface="Fira Sans Extra Condensed Medium"/>
                </a:rPr>
                <a:t>Apply To</a:t>
              </a:r>
              <a:endParaRPr sz="1600" dirty="0">
                <a:solidFill>
                  <a:srgbClr val="B33F62"/>
                </a:solidFill>
              </a:endParaRPr>
            </a:p>
          </p:txBody>
        </p:sp>
        <p:sp>
          <p:nvSpPr>
            <p:cNvPr id="47" name="Google Shape;201;p17">
              <a:extLst>
                <a:ext uri="{FF2B5EF4-FFF2-40B4-BE49-F238E27FC236}">
                  <a16:creationId xmlns:a16="http://schemas.microsoft.com/office/drawing/2014/main" id="{ECECBF1E-0C1C-448D-7B5E-5AC76236C61C}"/>
                </a:ext>
              </a:extLst>
            </p:cNvPr>
            <p:cNvSpPr txBox="1"/>
            <p:nvPr/>
          </p:nvSpPr>
          <p:spPr>
            <a:xfrm>
              <a:off x="4761975" y="2789838"/>
              <a:ext cx="1353600" cy="806100"/>
            </a:xfrm>
            <a:prstGeom prst="rect">
              <a:avLst/>
            </a:prstGeom>
            <a:noFill/>
            <a:ln>
              <a:noFill/>
            </a:ln>
          </p:spPr>
          <p:txBody>
            <a:bodyPr spcFirstLastPara="1" wrap="square" lIns="91425" tIns="91425" rIns="91425" bIns="91425" anchor="t" anchorCtr="0">
              <a:noAutofit/>
            </a:bodyPr>
            <a:lstStyle/>
            <a:p>
              <a:pPr marL="171450" lvl="0" indent="-171450" rtl="0">
                <a:spcBef>
                  <a:spcPts val="0"/>
                </a:spcBef>
                <a:spcAft>
                  <a:spcPts val="0"/>
                </a:spcAft>
                <a:buFont typeface="Arial" panose="020B0604020202020204" pitchFamily="34" charset="0"/>
                <a:buChar char="•"/>
              </a:pPr>
              <a:r>
                <a:rPr lang="en" sz="1100" dirty="0">
                  <a:solidFill>
                    <a:schemeClr val="dk1"/>
                  </a:solidFill>
                  <a:latin typeface="Fira Sans"/>
                  <a:ea typeface="Fira Sans"/>
                  <a:cs typeface="Fira Sans"/>
                  <a:sym typeface="Fira Sans"/>
                </a:rPr>
                <a:t>Entire Order</a:t>
              </a:r>
            </a:p>
            <a:p>
              <a:pPr marL="171450" lvl="0" indent="-171450" rtl="0">
                <a:spcBef>
                  <a:spcPts val="0"/>
                </a:spcBef>
                <a:spcAft>
                  <a:spcPts val="0"/>
                </a:spcAft>
                <a:buFont typeface="Arial" panose="020B0604020202020204" pitchFamily="34" charset="0"/>
                <a:buChar char="•"/>
              </a:pPr>
              <a:r>
                <a:rPr lang="en" sz="1100" dirty="0">
                  <a:solidFill>
                    <a:schemeClr val="dk1"/>
                  </a:solidFill>
                  <a:latin typeface="Fira Sans"/>
                  <a:ea typeface="Fira Sans"/>
                  <a:cs typeface="Fira Sans"/>
                  <a:sym typeface="Fira Sans"/>
                </a:rPr>
                <a:t>Only Items that Match Rules</a:t>
              </a:r>
              <a:endParaRPr sz="1100" dirty="0">
                <a:solidFill>
                  <a:srgbClr val="000000"/>
                </a:solidFill>
                <a:latin typeface="Fira Sans"/>
                <a:ea typeface="Fira Sans"/>
                <a:cs typeface="Fira Sans"/>
                <a:sym typeface="Fira Sans"/>
              </a:endParaRPr>
            </a:p>
          </p:txBody>
        </p:sp>
      </p:grpSp>
      <p:pic>
        <p:nvPicPr>
          <p:cNvPr id="48" name="Graphic 47" descr="Single gear with solid fill">
            <a:extLst>
              <a:ext uri="{FF2B5EF4-FFF2-40B4-BE49-F238E27FC236}">
                <a16:creationId xmlns:a16="http://schemas.microsoft.com/office/drawing/2014/main" id="{77FAF1B3-CCA7-E1EB-C2DF-19D4F7F54D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8278" y="4274985"/>
            <a:ext cx="484643" cy="484643"/>
          </a:xfrm>
          <a:prstGeom prst="rect">
            <a:avLst/>
          </a:prstGeom>
        </p:spPr>
      </p:pic>
      <p:pic>
        <p:nvPicPr>
          <p:cNvPr id="49" name="Graphic 48" descr="Single gear with solid fill">
            <a:extLst>
              <a:ext uri="{FF2B5EF4-FFF2-40B4-BE49-F238E27FC236}">
                <a16:creationId xmlns:a16="http://schemas.microsoft.com/office/drawing/2014/main" id="{85EDC0AE-ECC2-1FB2-DD53-E6463D0BF1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5954" y="4274985"/>
            <a:ext cx="484643" cy="484643"/>
          </a:xfrm>
          <a:prstGeom prst="rect">
            <a:avLst/>
          </a:prstGeom>
        </p:spPr>
      </p:pic>
      <p:pic>
        <p:nvPicPr>
          <p:cNvPr id="50" name="Graphic 49" descr="Single gear with solid fill">
            <a:extLst>
              <a:ext uri="{FF2B5EF4-FFF2-40B4-BE49-F238E27FC236}">
                <a16:creationId xmlns:a16="http://schemas.microsoft.com/office/drawing/2014/main" id="{E52981FB-FBA7-D7E3-06EF-9E03C1F14A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2803" y="4263778"/>
            <a:ext cx="484643" cy="484643"/>
          </a:xfrm>
          <a:prstGeom prst="rect">
            <a:avLst/>
          </a:prstGeom>
        </p:spPr>
      </p:pic>
      <p:sp>
        <p:nvSpPr>
          <p:cNvPr id="51" name="Google Shape;659;p25">
            <a:extLst>
              <a:ext uri="{FF2B5EF4-FFF2-40B4-BE49-F238E27FC236}">
                <a16:creationId xmlns:a16="http://schemas.microsoft.com/office/drawing/2014/main" id="{71A8F122-2B19-6184-DB63-DDADC2E02628}"/>
              </a:ext>
            </a:extLst>
          </p:cNvPr>
          <p:cNvSpPr/>
          <p:nvPr/>
        </p:nvSpPr>
        <p:spPr>
          <a:xfrm flipH="1">
            <a:off x="797466" y="1763546"/>
            <a:ext cx="2933290" cy="3386344"/>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Applies a specific invoice payment term to the order </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Examples:</a:t>
            </a:r>
          </a:p>
          <a:p>
            <a:pPr marL="0" lvl="0" indent="0" rtl="0">
              <a:spcBef>
                <a:spcPts val="0"/>
              </a:spcBef>
              <a:spcAft>
                <a:spcPts val="0"/>
              </a:spcAft>
              <a:buClr>
                <a:srgbClr val="000000"/>
              </a:buClr>
              <a:buSzPts val="1100"/>
              <a:buFont typeface="Arial"/>
              <a:buNone/>
            </a:pPr>
            <a:endParaRPr lang="en" sz="14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10% 60 Net 61</a:t>
            </a: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Net 90</a:t>
            </a:r>
          </a:p>
          <a:p>
            <a:pPr marL="0" lvl="0" indent="0" rtl="0">
              <a:spcBef>
                <a:spcPts val="0"/>
              </a:spcBef>
              <a:spcAft>
                <a:spcPts val="0"/>
              </a:spcAft>
              <a:buClr>
                <a:srgbClr val="000000"/>
              </a:buClr>
              <a:buSzPts val="1100"/>
              <a:buFont typeface="Arial"/>
              <a:buNone/>
            </a:pPr>
            <a:endParaRPr lang="en" sz="14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endParaRPr lang="en" sz="1400" dirty="0">
              <a:solidFill>
                <a:srgbClr val="000000"/>
              </a:solidFill>
              <a:latin typeface="Fira Sans"/>
              <a:ea typeface="Fira Sans"/>
              <a:cs typeface="Fira Sans"/>
              <a:sym typeface="Fira Sans"/>
            </a:endParaRPr>
          </a:p>
        </p:txBody>
      </p:sp>
      <p:sp>
        <p:nvSpPr>
          <p:cNvPr id="52" name="Google Shape;322;p17">
            <a:extLst>
              <a:ext uri="{FF2B5EF4-FFF2-40B4-BE49-F238E27FC236}">
                <a16:creationId xmlns:a16="http://schemas.microsoft.com/office/drawing/2014/main" id="{F47FEA01-EAF7-BFB1-69A0-F55EB0D1AA3C}"/>
              </a:ext>
            </a:extLst>
          </p:cNvPr>
          <p:cNvSpPr txBox="1"/>
          <p:nvPr/>
        </p:nvSpPr>
        <p:spPr>
          <a:xfrm>
            <a:off x="5573374" y="1545732"/>
            <a:ext cx="2824108" cy="326379"/>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en-US" sz="1600" b="1" dirty="0">
                <a:latin typeface="Fira Sans" panose="020B0503050000020004" pitchFamily="34" charset="0"/>
                <a:ea typeface="Fira Sans Extra Condensed Medium"/>
                <a:cs typeface="Fira Sans Extra Condensed Medium"/>
                <a:sym typeface="Fira Sans Extra Condensed Medium"/>
              </a:rPr>
              <a:t>Setup Parameters</a:t>
            </a:r>
            <a:endParaRPr lang="en-US" sz="1600" b="1" kern="0" dirty="0">
              <a:latin typeface="Fira Sans" panose="020B0503050000020004" pitchFamily="34" charset="0"/>
              <a:ea typeface="Fira Sans"/>
              <a:cs typeface="Fira Sans"/>
              <a:sym typeface="Fira Sans"/>
            </a:endParaRPr>
          </a:p>
        </p:txBody>
      </p:sp>
    </p:spTree>
    <p:extLst>
      <p:ext uri="{BB962C8B-B14F-4D97-AF65-F5344CB8AC3E}">
        <p14:creationId xmlns:p14="http://schemas.microsoft.com/office/powerpoint/2010/main" val="39565643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Daily calendar with solid fill">
            <a:extLst>
              <a:ext uri="{FF2B5EF4-FFF2-40B4-BE49-F238E27FC236}">
                <a16:creationId xmlns:a16="http://schemas.microsoft.com/office/drawing/2014/main" id="{5CA830BA-CBA2-432C-85EF-3930AAE9BD2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44369" y="1769017"/>
            <a:ext cx="388774" cy="388774"/>
          </a:xfrm>
          <a:prstGeom prst="rect">
            <a:avLst/>
          </a:prstGeom>
        </p:spPr>
      </p:pic>
      <p:sp>
        <p:nvSpPr>
          <p:cNvPr id="6" name="Google Shape;939;p8">
            <a:extLst>
              <a:ext uri="{FF2B5EF4-FFF2-40B4-BE49-F238E27FC236}">
                <a16:creationId xmlns:a16="http://schemas.microsoft.com/office/drawing/2014/main" id="{F929536D-4013-4C80-AA25-80E9E95999E9}"/>
              </a:ext>
            </a:extLst>
          </p:cNvPr>
          <p:cNvSpPr txBox="1"/>
          <p:nvPr/>
        </p:nvSpPr>
        <p:spPr>
          <a:xfrm>
            <a:off x="255787" y="331600"/>
            <a:ext cx="9998078"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Elastic Sales Program Overview</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43C3A0A-9EBB-42D9-BA16-6EC4BC18A04C}"/>
              </a:ext>
            </a:extLst>
          </p:cNvPr>
          <p:cNvSpPr/>
          <p:nvPr/>
        </p:nvSpPr>
        <p:spPr>
          <a:xfrm>
            <a:off x="1933143" y="1697002"/>
            <a:ext cx="3626881" cy="129586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dirty="0">
                <a:solidFill>
                  <a:schemeClr val="tx1">
                    <a:lumMod val="65000"/>
                    <a:lumOff val="35000"/>
                  </a:schemeClr>
                </a:solidFill>
                <a:latin typeface="Avenir Light" panose="020B0402020203020204"/>
              </a:rPr>
              <a:t>When is the sales program valid?</a:t>
            </a:r>
          </a:p>
          <a:p>
            <a:pPr>
              <a:lnSpc>
                <a:spcPct val="150000"/>
              </a:lnSpc>
            </a:pPr>
            <a:r>
              <a:rPr lang="en-US" dirty="0">
                <a:solidFill>
                  <a:schemeClr val="tx1">
                    <a:lumMod val="65000"/>
                    <a:lumOff val="35000"/>
                  </a:schemeClr>
                </a:solidFill>
                <a:latin typeface="Avenir Light" panose="020B0402020203020204"/>
              </a:rPr>
              <a:t>Who is eligible?</a:t>
            </a:r>
          </a:p>
          <a:p>
            <a:pPr>
              <a:lnSpc>
                <a:spcPct val="150000"/>
              </a:lnSpc>
            </a:pPr>
            <a:r>
              <a:rPr lang="en-US" dirty="0">
                <a:solidFill>
                  <a:schemeClr val="tx1">
                    <a:lumMod val="65000"/>
                    <a:lumOff val="35000"/>
                  </a:schemeClr>
                </a:solidFill>
                <a:latin typeface="Avenir Light" panose="020B0402020203020204"/>
              </a:rPr>
              <a:t>What must be purchased to qualify?</a:t>
            </a:r>
          </a:p>
        </p:txBody>
      </p:sp>
      <p:pic>
        <p:nvPicPr>
          <p:cNvPr id="8" name="Graphic 7" descr="Search Inventory with solid fill">
            <a:extLst>
              <a:ext uri="{FF2B5EF4-FFF2-40B4-BE49-F238E27FC236}">
                <a16:creationId xmlns:a16="http://schemas.microsoft.com/office/drawing/2014/main" id="{19DEEE45-858B-4F9D-9543-C8DBD00C730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531494" y="2597220"/>
            <a:ext cx="372409" cy="372409"/>
          </a:xfrm>
          <a:prstGeom prst="rect">
            <a:avLst/>
          </a:prstGeom>
        </p:spPr>
      </p:pic>
      <p:pic>
        <p:nvPicPr>
          <p:cNvPr id="21" name="Graphic 20" descr="Users">
            <a:extLst>
              <a:ext uri="{FF2B5EF4-FFF2-40B4-BE49-F238E27FC236}">
                <a16:creationId xmlns:a16="http://schemas.microsoft.com/office/drawing/2014/main" id="{CEAD1D90-7791-4185-9297-7E1DD3C947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88920" y="2142569"/>
            <a:ext cx="457105" cy="457105"/>
          </a:xfrm>
          <a:prstGeom prst="rect">
            <a:avLst/>
          </a:prstGeom>
        </p:spPr>
      </p:pic>
      <p:sp>
        <p:nvSpPr>
          <p:cNvPr id="23" name="Rectangle 22">
            <a:extLst>
              <a:ext uri="{FF2B5EF4-FFF2-40B4-BE49-F238E27FC236}">
                <a16:creationId xmlns:a16="http://schemas.microsoft.com/office/drawing/2014/main" id="{B3A3E243-F117-4B0F-B31D-A2EC7934F0C7}"/>
              </a:ext>
            </a:extLst>
          </p:cNvPr>
          <p:cNvSpPr/>
          <p:nvPr/>
        </p:nvSpPr>
        <p:spPr>
          <a:xfrm>
            <a:off x="822382" y="1204888"/>
            <a:ext cx="507164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F25E4F"/>
              </a:buClr>
              <a:buFont typeface="Arial" panose="020B0604020202020204" pitchFamily="34" charset="0"/>
              <a:buChar char="•"/>
            </a:pPr>
            <a:r>
              <a:rPr lang="en-US" sz="2400" b="1" dirty="0">
                <a:solidFill>
                  <a:schemeClr val="tx1">
                    <a:lumMod val="65000"/>
                    <a:lumOff val="35000"/>
                  </a:schemeClr>
                </a:solidFill>
                <a:latin typeface="Avenir Light" panose="020B0402020203020204"/>
              </a:rPr>
              <a:t>Sales Program Rules</a:t>
            </a:r>
          </a:p>
        </p:txBody>
      </p:sp>
      <p:pic>
        <p:nvPicPr>
          <p:cNvPr id="3" name="Graphic 2" descr="Piggy Bank with solid fill">
            <a:extLst>
              <a:ext uri="{FF2B5EF4-FFF2-40B4-BE49-F238E27FC236}">
                <a16:creationId xmlns:a16="http://schemas.microsoft.com/office/drawing/2014/main" id="{68828428-48E2-4908-8024-85078BE3CE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48115" y="3981003"/>
            <a:ext cx="355788" cy="355788"/>
          </a:xfrm>
          <a:prstGeom prst="rect">
            <a:avLst/>
          </a:prstGeom>
        </p:spPr>
      </p:pic>
      <p:sp>
        <p:nvSpPr>
          <p:cNvPr id="17" name="Rectangle 16">
            <a:extLst>
              <a:ext uri="{FF2B5EF4-FFF2-40B4-BE49-F238E27FC236}">
                <a16:creationId xmlns:a16="http://schemas.microsoft.com/office/drawing/2014/main" id="{28F6D888-B7F0-A05D-4615-1C43F272948B}"/>
              </a:ext>
            </a:extLst>
          </p:cNvPr>
          <p:cNvSpPr/>
          <p:nvPr/>
        </p:nvSpPr>
        <p:spPr>
          <a:xfrm>
            <a:off x="6477283" y="4292874"/>
            <a:ext cx="345610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F25E4F"/>
              </a:buClr>
              <a:buFont typeface="Arial" panose="020B0604020202020204" pitchFamily="34" charset="0"/>
              <a:buChar char="•"/>
            </a:pPr>
            <a:r>
              <a:rPr lang="en-US" sz="2400" b="1" dirty="0">
                <a:solidFill>
                  <a:schemeClr val="tx1">
                    <a:lumMod val="65000"/>
                    <a:lumOff val="35000"/>
                  </a:schemeClr>
                </a:solidFill>
                <a:latin typeface="Avenir Light" panose="020B0402020203020204"/>
              </a:rPr>
              <a:t>Sales Program Setup</a:t>
            </a:r>
          </a:p>
        </p:txBody>
      </p:sp>
      <p:sp>
        <p:nvSpPr>
          <p:cNvPr id="18" name="Rectangle 17">
            <a:extLst>
              <a:ext uri="{FF2B5EF4-FFF2-40B4-BE49-F238E27FC236}">
                <a16:creationId xmlns:a16="http://schemas.microsoft.com/office/drawing/2014/main" id="{A60CE568-AE03-B796-D70F-2D220DD28B94}"/>
              </a:ext>
            </a:extLst>
          </p:cNvPr>
          <p:cNvSpPr/>
          <p:nvPr/>
        </p:nvSpPr>
        <p:spPr>
          <a:xfrm>
            <a:off x="7588044" y="4804681"/>
            <a:ext cx="3626881" cy="88036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dirty="0">
                <a:solidFill>
                  <a:schemeClr val="tx1">
                    <a:lumMod val="65000"/>
                    <a:lumOff val="35000"/>
                  </a:schemeClr>
                </a:solidFill>
                <a:latin typeface="Avenir Light" panose="020B0402020203020204"/>
              </a:rPr>
              <a:t>Elastic Admin Site </a:t>
            </a:r>
          </a:p>
          <a:p>
            <a:pPr>
              <a:lnSpc>
                <a:spcPct val="150000"/>
              </a:lnSpc>
            </a:pPr>
            <a:r>
              <a:rPr lang="en-US" dirty="0">
                <a:solidFill>
                  <a:schemeClr val="tx1">
                    <a:lumMod val="65000"/>
                    <a:lumOff val="35000"/>
                  </a:schemeClr>
                </a:solidFill>
                <a:latin typeface="Avenir Light" panose="020B0402020203020204"/>
              </a:rPr>
              <a:t>Sales Program Spreadsheet</a:t>
            </a:r>
          </a:p>
        </p:txBody>
      </p:sp>
      <p:pic>
        <p:nvPicPr>
          <p:cNvPr id="20" name="Graphic 19" descr="Open folder with solid fill">
            <a:extLst>
              <a:ext uri="{FF2B5EF4-FFF2-40B4-BE49-F238E27FC236}">
                <a16:creationId xmlns:a16="http://schemas.microsoft.com/office/drawing/2014/main" id="{AAD3E301-3907-54FE-37E6-14F8600E89C3}"/>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181850" y="5303085"/>
            <a:ext cx="374309" cy="374309"/>
          </a:xfrm>
          <a:prstGeom prst="rect">
            <a:avLst/>
          </a:prstGeom>
        </p:spPr>
      </p:pic>
      <p:sp>
        <p:nvSpPr>
          <p:cNvPr id="22" name="Rectangle 21">
            <a:extLst>
              <a:ext uri="{FF2B5EF4-FFF2-40B4-BE49-F238E27FC236}">
                <a16:creationId xmlns:a16="http://schemas.microsoft.com/office/drawing/2014/main" id="{C6E3F6C7-46A1-2DD8-3D72-1F576A8DAFB0}"/>
              </a:ext>
            </a:extLst>
          </p:cNvPr>
          <p:cNvSpPr/>
          <p:nvPr/>
        </p:nvSpPr>
        <p:spPr>
          <a:xfrm>
            <a:off x="6477283" y="1238801"/>
            <a:ext cx="397300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F25E4F"/>
              </a:buClr>
              <a:buFont typeface="Arial" panose="020B0604020202020204" pitchFamily="34" charset="0"/>
              <a:buChar char="•"/>
            </a:pPr>
            <a:r>
              <a:rPr lang="en-US" sz="2400" b="1" dirty="0">
                <a:solidFill>
                  <a:schemeClr val="tx1">
                    <a:lumMod val="65000"/>
                    <a:lumOff val="35000"/>
                  </a:schemeClr>
                </a:solidFill>
                <a:latin typeface="Avenir Light" panose="020B0402020203020204"/>
              </a:rPr>
              <a:t>Other Considerations</a:t>
            </a:r>
          </a:p>
        </p:txBody>
      </p:sp>
      <p:sp>
        <p:nvSpPr>
          <p:cNvPr id="29" name="Rectangle 28">
            <a:extLst>
              <a:ext uri="{FF2B5EF4-FFF2-40B4-BE49-F238E27FC236}">
                <a16:creationId xmlns:a16="http://schemas.microsoft.com/office/drawing/2014/main" id="{1151CD52-B69B-74E4-3F77-A4DEABBDE4F7}"/>
              </a:ext>
            </a:extLst>
          </p:cNvPr>
          <p:cNvSpPr/>
          <p:nvPr/>
        </p:nvSpPr>
        <p:spPr>
          <a:xfrm>
            <a:off x="7481038" y="1697002"/>
            <a:ext cx="3626881" cy="21268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dirty="0">
                <a:solidFill>
                  <a:schemeClr val="tx1">
                    <a:lumMod val="65000"/>
                    <a:lumOff val="35000"/>
                  </a:schemeClr>
                </a:solidFill>
                <a:latin typeface="Avenir Light" panose="020B0402020203020204"/>
              </a:rPr>
              <a:t>Groups &amp; Tiers</a:t>
            </a:r>
          </a:p>
          <a:p>
            <a:pPr>
              <a:lnSpc>
                <a:spcPct val="150000"/>
              </a:lnSpc>
            </a:pPr>
            <a:r>
              <a:rPr lang="en-US" dirty="0">
                <a:solidFill>
                  <a:schemeClr val="tx1">
                    <a:lumMod val="65000"/>
                    <a:lumOff val="35000"/>
                  </a:schemeClr>
                </a:solidFill>
                <a:latin typeface="Avenir Light" panose="020B0402020203020204"/>
              </a:rPr>
              <a:t>Exclusivity</a:t>
            </a:r>
          </a:p>
          <a:p>
            <a:pPr>
              <a:lnSpc>
                <a:spcPct val="150000"/>
              </a:lnSpc>
            </a:pPr>
            <a:r>
              <a:rPr lang="en-US" dirty="0">
                <a:solidFill>
                  <a:schemeClr val="tx1">
                    <a:lumMod val="65000"/>
                    <a:lumOff val="35000"/>
                  </a:schemeClr>
                </a:solidFill>
                <a:latin typeface="Avenir Light" panose="020B0402020203020204"/>
              </a:rPr>
              <a:t>Order vs. Shipment Level</a:t>
            </a:r>
          </a:p>
          <a:p>
            <a:pPr>
              <a:lnSpc>
                <a:spcPct val="150000"/>
              </a:lnSpc>
            </a:pPr>
            <a:r>
              <a:rPr lang="en-US" dirty="0">
                <a:solidFill>
                  <a:schemeClr val="tx1">
                    <a:lumMod val="65000"/>
                    <a:lumOff val="35000"/>
                  </a:schemeClr>
                </a:solidFill>
                <a:latin typeface="Avenir Light" panose="020B0402020203020204"/>
              </a:rPr>
              <a:t>Sales Rep Review</a:t>
            </a:r>
          </a:p>
          <a:p>
            <a:pPr>
              <a:lnSpc>
                <a:spcPct val="150000"/>
              </a:lnSpc>
            </a:pPr>
            <a:r>
              <a:rPr lang="en-US" dirty="0">
                <a:solidFill>
                  <a:schemeClr val="tx1">
                    <a:lumMod val="65000"/>
                    <a:lumOff val="35000"/>
                  </a:schemeClr>
                </a:solidFill>
                <a:latin typeface="Avenir Light" panose="020B0402020203020204"/>
              </a:rPr>
              <a:t>Web Order Interface</a:t>
            </a:r>
          </a:p>
        </p:txBody>
      </p:sp>
      <p:pic>
        <p:nvPicPr>
          <p:cNvPr id="31" name="Graphic 30" descr="Pyramid with levels with solid fill">
            <a:extLst>
              <a:ext uri="{FF2B5EF4-FFF2-40B4-BE49-F238E27FC236}">
                <a16:creationId xmlns:a16="http://schemas.microsoft.com/office/drawing/2014/main" id="{0469DF47-6209-BB66-F338-08E25A489B8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144294" y="2607695"/>
            <a:ext cx="353991" cy="353991"/>
          </a:xfrm>
          <a:prstGeom prst="rect">
            <a:avLst/>
          </a:prstGeom>
        </p:spPr>
      </p:pic>
      <p:pic>
        <p:nvPicPr>
          <p:cNvPr id="33" name="Graphic 32" descr="Network with solid fill">
            <a:extLst>
              <a:ext uri="{FF2B5EF4-FFF2-40B4-BE49-F238E27FC236}">
                <a16:creationId xmlns:a16="http://schemas.microsoft.com/office/drawing/2014/main" id="{B9AB716D-C073-BAFB-AD22-48F444123849}"/>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7144294" y="1798677"/>
            <a:ext cx="353991" cy="353991"/>
          </a:xfrm>
          <a:prstGeom prst="rect">
            <a:avLst/>
          </a:prstGeom>
        </p:spPr>
      </p:pic>
      <p:pic>
        <p:nvPicPr>
          <p:cNvPr id="34" name="Graphic 33" descr="Harvey Balls 20% outline">
            <a:extLst>
              <a:ext uri="{FF2B5EF4-FFF2-40B4-BE49-F238E27FC236}">
                <a16:creationId xmlns:a16="http://schemas.microsoft.com/office/drawing/2014/main" id="{3057ABCA-EB66-4999-C1F0-DF7A7B41AC94}"/>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7144294" y="2214911"/>
            <a:ext cx="353991" cy="353991"/>
          </a:xfrm>
          <a:prstGeom prst="rect">
            <a:avLst/>
          </a:prstGeom>
        </p:spPr>
      </p:pic>
      <p:pic>
        <p:nvPicPr>
          <p:cNvPr id="36" name="Graphic 35" descr="Inbox Check with solid fill">
            <a:extLst>
              <a:ext uri="{FF2B5EF4-FFF2-40B4-BE49-F238E27FC236}">
                <a16:creationId xmlns:a16="http://schemas.microsoft.com/office/drawing/2014/main" id="{EF922AB8-6110-F8AB-B0EC-47743C84273A}"/>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7133839" y="2995394"/>
            <a:ext cx="374901" cy="374901"/>
          </a:xfrm>
          <a:prstGeom prst="rect">
            <a:avLst/>
          </a:prstGeom>
        </p:spPr>
      </p:pic>
      <p:sp>
        <p:nvSpPr>
          <p:cNvPr id="43" name="Rectangle 42">
            <a:extLst>
              <a:ext uri="{FF2B5EF4-FFF2-40B4-BE49-F238E27FC236}">
                <a16:creationId xmlns:a16="http://schemas.microsoft.com/office/drawing/2014/main" id="{C72C539F-AA06-2F9C-3463-ED99DEA2B7EA}"/>
              </a:ext>
            </a:extLst>
          </p:cNvPr>
          <p:cNvSpPr/>
          <p:nvPr/>
        </p:nvSpPr>
        <p:spPr>
          <a:xfrm>
            <a:off x="822382" y="3445319"/>
            <a:ext cx="345610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F25E4F"/>
              </a:buClr>
              <a:buFont typeface="Arial" panose="020B0604020202020204" pitchFamily="34" charset="0"/>
              <a:buChar char="•"/>
            </a:pPr>
            <a:r>
              <a:rPr lang="en-US" sz="2400" b="1" dirty="0">
                <a:solidFill>
                  <a:schemeClr val="tx1">
                    <a:lumMod val="65000"/>
                    <a:lumOff val="35000"/>
                  </a:schemeClr>
                </a:solidFill>
                <a:latin typeface="Avenir Light" panose="020B0402020203020204"/>
              </a:rPr>
              <a:t>Sales Program Awards</a:t>
            </a:r>
          </a:p>
        </p:txBody>
      </p:sp>
      <p:sp>
        <p:nvSpPr>
          <p:cNvPr id="44" name="Rectangle 43">
            <a:extLst>
              <a:ext uri="{FF2B5EF4-FFF2-40B4-BE49-F238E27FC236}">
                <a16:creationId xmlns:a16="http://schemas.microsoft.com/office/drawing/2014/main" id="{1F957625-4201-5396-9439-AC13B56D256D}"/>
              </a:ext>
            </a:extLst>
          </p:cNvPr>
          <p:cNvSpPr/>
          <p:nvPr/>
        </p:nvSpPr>
        <p:spPr>
          <a:xfrm>
            <a:off x="1933143" y="3957126"/>
            <a:ext cx="3626881" cy="178510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tx1">
                    <a:lumMod val="65000"/>
                    <a:lumOff val="35000"/>
                  </a:schemeClr>
                </a:solidFill>
                <a:latin typeface="Avenir Light" panose="020B0402020203020204"/>
              </a:rPr>
              <a:t>Discounts</a:t>
            </a:r>
          </a:p>
          <a:p>
            <a:pPr>
              <a:spcAft>
                <a:spcPts val="600"/>
              </a:spcAft>
            </a:pPr>
            <a:r>
              <a:rPr lang="en-US" dirty="0">
                <a:solidFill>
                  <a:schemeClr val="tx1">
                    <a:lumMod val="65000"/>
                    <a:lumOff val="35000"/>
                  </a:schemeClr>
                </a:solidFill>
                <a:latin typeface="Avenir Light" panose="020B0402020203020204"/>
              </a:rPr>
              <a:t>Preferential Payment Terms</a:t>
            </a:r>
          </a:p>
          <a:p>
            <a:pPr>
              <a:spcAft>
                <a:spcPts val="600"/>
              </a:spcAft>
            </a:pPr>
            <a:r>
              <a:rPr lang="en-US" dirty="0">
                <a:solidFill>
                  <a:schemeClr val="tx1">
                    <a:lumMod val="65000"/>
                    <a:lumOff val="35000"/>
                  </a:schemeClr>
                </a:solidFill>
                <a:latin typeface="Avenir Light" panose="020B0402020203020204"/>
              </a:rPr>
              <a:t>Free Freight </a:t>
            </a:r>
          </a:p>
          <a:p>
            <a:pPr>
              <a:spcAft>
                <a:spcPts val="600"/>
              </a:spcAft>
            </a:pPr>
            <a:r>
              <a:rPr lang="en-US" dirty="0">
                <a:solidFill>
                  <a:schemeClr val="tx1">
                    <a:lumMod val="65000"/>
                    <a:lumOff val="35000"/>
                  </a:schemeClr>
                </a:solidFill>
                <a:latin typeface="Avenir Light" panose="020B0402020203020204"/>
              </a:rPr>
              <a:t>Price Group Override</a:t>
            </a:r>
          </a:p>
          <a:p>
            <a:pPr>
              <a:spcAft>
                <a:spcPts val="600"/>
              </a:spcAft>
            </a:pPr>
            <a:r>
              <a:rPr lang="en-US" dirty="0">
                <a:solidFill>
                  <a:schemeClr val="tx1">
                    <a:lumMod val="65000"/>
                    <a:lumOff val="35000"/>
                  </a:schemeClr>
                </a:solidFill>
                <a:latin typeface="Avenir Light" panose="020B0402020203020204"/>
              </a:rPr>
              <a:t>Custom Override Request (Rep)</a:t>
            </a:r>
          </a:p>
        </p:txBody>
      </p:sp>
      <p:pic>
        <p:nvPicPr>
          <p:cNvPr id="47" name="Graphic 46" descr="Cloud Computing with solid fill">
            <a:extLst>
              <a:ext uri="{FF2B5EF4-FFF2-40B4-BE49-F238E27FC236}">
                <a16:creationId xmlns:a16="http://schemas.microsoft.com/office/drawing/2014/main" id="{D04F22CB-71A4-EB8B-19CD-9DD8597972C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140791" y="3439440"/>
            <a:ext cx="374901" cy="374901"/>
          </a:xfrm>
          <a:prstGeom prst="rect">
            <a:avLst/>
          </a:prstGeom>
        </p:spPr>
      </p:pic>
      <p:pic>
        <p:nvPicPr>
          <p:cNvPr id="5" name="Picture 4">
            <a:extLst>
              <a:ext uri="{FF2B5EF4-FFF2-40B4-BE49-F238E27FC236}">
                <a16:creationId xmlns:a16="http://schemas.microsoft.com/office/drawing/2014/main" id="{09CDF0C8-7B64-1D89-EAA4-B13D2247F297}"/>
              </a:ext>
            </a:extLst>
          </p:cNvPr>
          <p:cNvPicPr>
            <a:picLocks noChangeAspect="1"/>
          </p:cNvPicPr>
          <p:nvPr/>
        </p:nvPicPr>
        <p:blipFill>
          <a:blip r:embed="rId23"/>
          <a:stretch>
            <a:fillRect/>
          </a:stretch>
        </p:blipFill>
        <p:spPr>
          <a:xfrm>
            <a:off x="7133839" y="4916291"/>
            <a:ext cx="476754" cy="328574"/>
          </a:xfrm>
          <a:prstGeom prst="rect">
            <a:avLst/>
          </a:prstGeom>
        </p:spPr>
      </p:pic>
      <p:pic>
        <p:nvPicPr>
          <p:cNvPr id="24" name="Graphic 23" descr="Truck with solid fill">
            <a:extLst>
              <a:ext uri="{FF2B5EF4-FFF2-40B4-BE49-F238E27FC236}">
                <a16:creationId xmlns:a16="http://schemas.microsoft.com/office/drawing/2014/main" id="{171C5748-D92A-EEC5-8CD2-FC75E4E94A8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563408" y="4687077"/>
            <a:ext cx="325201" cy="325201"/>
          </a:xfrm>
          <a:prstGeom prst="rect">
            <a:avLst/>
          </a:prstGeom>
        </p:spPr>
      </p:pic>
      <p:pic>
        <p:nvPicPr>
          <p:cNvPr id="25" name="Graphic 24" descr="Transfer1 with solid fill">
            <a:extLst>
              <a:ext uri="{FF2B5EF4-FFF2-40B4-BE49-F238E27FC236}">
                <a16:creationId xmlns:a16="http://schemas.microsoft.com/office/drawing/2014/main" id="{9B61B25F-1337-B730-862B-884FA40AC2D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508455" y="4331232"/>
            <a:ext cx="380154" cy="380154"/>
          </a:xfrm>
          <a:prstGeom prst="rect">
            <a:avLst/>
          </a:prstGeom>
        </p:spPr>
      </p:pic>
      <p:pic>
        <p:nvPicPr>
          <p:cNvPr id="26" name="Graphic 25" descr="Piggy Bank with solid fill">
            <a:extLst>
              <a:ext uri="{FF2B5EF4-FFF2-40B4-BE49-F238E27FC236}">
                <a16:creationId xmlns:a16="http://schemas.microsoft.com/office/drawing/2014/main" id="{97153F03-4263-4E23-5C72-E4E536E4F9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31494" y="5012278"/>
            <a:ext cx="355788" cy="355788"/>
          </a:xfrm>
          <a:prstGeom prst="rect">
            <a:avLst/>
          </a:prstGeom>
        </p:spPr>
      </p:pic>
      <p:pic>
        <p:nvPicPr>
          <p:cNvPr id="13" name="Graphic 12" descr="Clipboard with solid fill">
            <a:extLst>
              <a:ext uri="{FF2B5EF4-FFF2-40B4-BE49-F238E27FC236}">
                <a16:creationId xmlns:a16="http://schemas.microsoft.com/office/drawing/2014/main" id="{E9BA328E-A2FC-8667-8570-A3BB9EB98F6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526357" y="5361421"/>
            <a:ext cx="374901" cy="374901"/>
          </a:xfrm>
          <a:prstGeom prst="rect">
            <a:avLst/>
          </a:prstGeom>
        </p:spPr>
      </p:pic>
    </p:spTree>
    <p:extLst>
      <p:ext uri="{BB962C8B-B14F-4D97-AF65-F5344CB8AC3E}">
        <p14:creationId xmlns:p14="http://schemas.microsoft.com/office/powerpoint/2010/main" val="14270303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Awards – Ship Method (Free Freight)</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4" name="Graphic 3" descr="Truck with solid fill">
            <a:extLst>
              <a:ext uri="{FF2B5EF4-FFF2-40B4-BE49-F238E27FC236}">
                <a16:creationId xmlns:a16="http://schemas.microsoft.com/office/drawing/2014/main" id="{C33F56FF-1EA8-9262-E667-275CAAE7B2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867" y="288172"/>
            <a:ext cx="650402" cy="650402"/>
          </a:xfrm>
          <a:prstGeom prst="rect">
            <a:avLst/>
          </a:prstGeom>
        </p:spPr>
      </p:pic>
      <p:grpSp>
        <p:nvGrpSpPr>
          <p:cNvPr id="16" name="Group 15">
            <a:extLst>
              <a:ext uri="{FF2B5EF4-FFF2-40B4-BE49-F238E27FC236}">
                <a16:creationId xmlns:a16="http://schemas.microsoft.com/office/drawing/2014/main" id="{2280CF9E-54BB-C0C8-85A0-F111038AA6BE}"/>
              </a:ext>
            </a:extLst>
          </p:cNvPr>
          <p:cNvGrpSpPr/>
          <p:nvPr/>
        </p:nvGrpSpPr>
        <p:grpSpPr>
          <a:xfrm>
            <a:off x="3531651" y="2085615"/>
            <a:ext cx="1754718" cy="3033693"/>
            <a:chOff x="1198032" y="1676039"/>
            <a:chExt cx="1754718" cy="3033693"/>
          </a:xfrm>
        </p:grpSpPr>
        <p:grpSp>
          <p:nvGrpSpPr>
            <p:cNvPr id="18" name="Google Shape;152;p17">
              <a:extLst>
                <a:ext uri="{FF2B5EF4-FFF2-40B4-BE49-F238E27FC236}">
                  <a16:creationId xmlns:a16="http://schemas.microsoft.com/office/drawing/2014/main" id="{659E8E62-D06C-37BF-A2DD-57D56EFD2FBB}"/>
                </a:ext>
              </a:extLst>
            </p:cNvPr>
            <p:cNvGrpSpPr/>
            <p:nvPr/>
          </p:nvGrpSpPr>
          <p:grpSpPr>
            <a:xfrm>
              <a:off x="1198032" y="1676039"/>
              <a:ext cx="1754718" cy="3033693"/>
              <a:chOff x="1198032" y="1676039"/>
              <a:chExt cx="1490136" cy="3033693"/>
            </a:xfrm>
          </p:grpSpPr>
          <p:grpSp>
            <p:nvGrpSpPr>
              <p:cNvPr id="25" name="Google Shape;153;p17">
                <a:extLst>
                  <a:ext uri="{FF2B5EF4-FFF2-40B4-BE49-F238E27FC236}">
                    <a16:creationId xmlns:a16="http://schemas.microsoft.com/office/drawing/2014/main" id="{4B5FEB56-0D8B-68FA-E9C4-E8CC322FC569}"/>
                  </a:ext>
                </a:extLst>
              </p:cNvPr>
              <p:cNvGrpSpPr/>
              <p:nvPr/>
            </p:nvGrpSpPr>
            <p:grpSpPr>
              <a:xfrm>
                <a:off x="1198032" y="1676039"/>
                <a:ext cx="1490136" cy="3033693"/>
                <a:chOff x="1198032" y="1676039"/>
                <a:chExt cx="1490136" cy="3033693"/>
              </a:xfrm>
            </p:grpSpPr>
            <p:sp>
              <p:nvSpPr>
                <p:cNvPr id="28" name="Google Shape;154;p17">
                  <a:extLst>
                    <a:ext uri="{FF2B5EF4-FFF2-40B4-BE49-F238E27FC236}">
                      <a16:creationId xmlns:a16="http://schemas.microsoft.com/office/drawing/2014/main" id="{5B6EF69E-85AB-2DBB-2A9F-4765B5202E63}"/>
                    </a:ext>
                  </a:extLst>
                </p:cNvPr>
                <p:cNvSpPr/>
                <p:nvPr/>
              </p:nvSpPr>
              <p:spPr>
                <a:xfrm>
                  <a:off x="1198032" y="1676039"/>
                  <a:ext cx="1490136" cy="3033693"/>
                </a:xfrm>
                <a:custGeom>
                  <a:avLst/>
                  <a:gdLst/>
                  <a:ahLst/>
                  <a:cxnLst/>
                  <a:rect l="l" t="t" r="r" b="b"/>
                  <a:pathLst>
                    <a:path w="90517" h="184279" extrusionOk="0">
                      <a:moveTo>
                        <a:pt x="43488" y="0"/>
                      </a:moveTo>
                      <a:cubicBezTo>
                        <a:pt x="19512" y="0"/>
                        <a:pt x="0" y="19365"/>
                        <a:pt x="0" y="43488"/>
                      </a:cubicBezTo>
                      <a:lnTo>
                        <a:pt x="0" y="184278"/>
                      </a:lnTo>
                      <a:lnTo>
                        <a:pt x="90517" y="184278"/>
                      </a:lnTo>
                      <a:lnTo>
                        <a:pt x="90517" y="0"/>
                      </a:ln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55;p17">
                  <a:extLst>
                    <a:ext uri="{FF2B5EF4-FFF2-40B4-BE49-F238E27FC236}">
                      <a16:creationId xmlns:a16="http://schemas.microsoft.com/office/drawing/2014/main" id="{6F99DBEF-6484-D156-5A61-8715C7B6B0E8}"/>
                    </a:ext>
                  </a:extLst>
                </p:cNvPr>
                <p:cNvSpPr/>
                <p:nvPr/>
              </p:nvSpPr>
              <p:spPr>
                <a:xfrm>
                  <a:off x="1248424"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57;p17">
                  <a:extLst>
                    <a:ext uri="{FF2B5EF4-FFF2-40B4-BE49-F238E27FC236}">
                      <a16:creationId xmlns:a16="http://schemas.microsoft.com/office/drawing/2014/main" id="{2F19C0EF-899A-D34F-6857-CA8013FEDB3A}"/>
                    </a:ext>
                  </a:extLst>
                </p:cNvPr>
                <p:cNvSpPr/>
                <p:nvPr/>
              </p:nvSpPr>
              <p:spPr>
                <a:xfrm flipH="1">
                  <a:off x="1635600" y="3803375"/>
                  <a:ext cx="615000" cy="721200"/>
                </a:xfrm>
                <a:prstGeom prst="round1Rect">
                  <a:avLst>
                    <a:gd name="adj" fmla="val 43277"/>
                  </a:avLst>
                </a:pr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162;p17">
                <a:extLst>
                  <a:ext uri="{FF2B5EF4-FFF2-40B4-BE49-F238E27FC236}">
                    <a16:creationId xmlns:a16="http://schemas.microsoft.com/office/drawing/2014/main" id="{8236C508-EC53-38F2-0FF1-2B6115F3DDE9}"/>
                  </a:ext>
                </a:extLst>
              </p:cNvPr>
              <p:cNvSpPr/>
              <p:nvPr/>
            </p:nvSpPr>
            <p:spPr>
              <a:xfrm>
                <a:off x="13601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 name="Google Shape;163;p17">
              <a:extLst>
                <a:ext uri="{FF2B5EF4-FFF2-40B4-BE49-F238E27FC236}">
                  <a16:creationId xmlns:a16="http://schemas.microsoft.com/office/drawing/2014/main" id="{F038F077-31D2-E71A-8217-5DCCA99C2046}"/>
                </a:ext>
              </a:extLst>
            </p:cNvPr>
            <p:cNvGrpSpPr/>
            <p:nvPr/>
          </p:nvGrpSpPr>
          <p:grpSpPr>
            <a:xfrm>
              <a:off x="1278421" y="1977988"/>
              <a:ext cx="1593939" cy="1617950"/>
              <a:chOff x="1266300" y="1977988"/>
              <a:chExt cx="1353600" cy="1617950"/>
            </a:xfrm>
          </p:grpSpPr>
          <p:sp>
            <p:nvSpPr>
              <p:cNvPr id="20" name="Google Shape;164;p17">
                <a:extLst>
                  <a:ext uri="{FF2B5EF4-FFF2-40B4-BE49-F238E27FC236}">
                    <a16:creationId xmlns:a16="http://schemas.microsoft.com/office/drawing/2014/main" id="{F654518E-975B-E8CB-CBDF-A4BB8E8AB15F}"/>
                  </a:ext>
                </a:extLst>
              </p:cNvPr>
              <p:cNvSpPr/>
              <p:nvPr/>
            </p:nvSpPr>
            <p:spPr>
              <a:xfrm>
                <a:off x="12663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451E7B"/>
                    </a:solidFill>
                    <a:latin typeface="Fira Sans Extra Condensed Medium"/>
                    <a:ea typeface="Fira Sans Extra Condensed Medium"/>
                    <a:cs typeface="Fira Sans Extra Condensed Medium"/>
                    <a:sym typeface="Fira Sans Extra Condensed Medium"/>
                  </a:rPr>
                  <a:t>Ship Method</a:t>
                </a:r>
                <a:endParaRPr sz="1600" dirty="0">
                  <a:solidFill>
                    <a:srgbClr val="451E7B"/>
                  </a:solidFill>
                </a:endParaRPr>
              </a:p>
            </p:txBody>
          </p:sp>
          <p:sp>
            <p:nvSpPr>
              <p:cNvPr id="24" name="Google Shape;165;p17">
                <a:extLst>
                  <a:ext uri="{FF2B5EF4-FFF2-40B4-BE49-F238E27FC236}">
                    <a16:creationId xmlns:a16="http://schemas.microsoft.com/office/drawing/2014/main" id="{ADB6B847-775B-8AB8-797F-3933588D778C}"/>
                  </a:ext>
                </a:extLst>
              </p:cNvPr>
              <p:cNvSpPr txBox="1"/>
              <p:nvPr/>
            </p:nvSpPr>
            <p:spPr>
              <a:xfrm>
                <a:off x="1266300" y="2789838"/>
                <a:ext cx="1353600" cy="806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dirty="0">
                    <a:solidFill>
                      <a:srgbClr val="000000"/>
                    </a:solidFill>
                    <a:latin typeface="Fira Sans"/>
                    <a:ea typeface="Fira Sans"/>
                    <a:cs typeface="Fira Sans"/>
                    <a:sym typeface="Fira Sans"/>
                  </a:rPr>
                  <a:t>Description of the awarded ship method (as displayed to the user)</a:t>
                </a:r>
                <a:endParaRPr sz="1100" dirty="0">
                  <a:solidFill>
                    <a:srgbClr val="000000"/>
                  </a:solidFill>
                  <a:latin typeface="Fira Sans"/>
                  <a:ea typeface="Fira Sans"/>
                  <a:cs typeface="Fira Sans"/>
                  <a:sym typeface="Fira Sans"/>
                </a:endParaRPr>
              </a:p>
            </p:txBody>
          </p:sp>
        </p:grpSp>
      </p:grpSp>
      <p:grpSp>
        <p:nvGrpSpPr>
          <p:cNvPr id="31" name="Group 30">
            <a:extLst>
              <a:ext uri="{FF2B5EF4-FFF2-40B4-BE49-F238E27FC236}">
                <a16:creationId xmlns:a16="http://schemas.microsoft.com/office/drawing/2014/main" id="{3015A8AC-19FD-C6E1-B14D-0DEAB9A0D65B}"/>
              </a:ext>
            </a:extLst>
          </p:cNvPr>
          <p:cNvGrpSpPr/>
          <p:nvPr/>
        </p:nvGrpSpPr>
        <p:grpSpPr>
          <a:xfrm>
            <a:off x="5399288" y="2085615"/>
            <a:ext cx="1754718" cy="3033693"/>
            <a:chOff x="2950626" y="1676039"/>
            <a:chExt cx="1754718" cy="3033693"/>
          </a:xfrm>
        </p:grpSpPr>
        <p:grpSp>
          <p:nvGrpSpPr>
            <p:cNvPr id="32" name="Google Shape;168;p17">
              <a:extLst>
                <a:ext uri="{FF2B5EF4-FFF2-40B4-BE49-F238E27FC236}">
                  <a16:creationId xmlns:a16="http://schemas.microsoft.com/office/drawing/2014/main" id="{F2873E11-80B0-6539-7EEA-0280B049FDE3}"/>
                </a:ext>
              </a:extLst>
            </p:cNvPr>
            <p:cNvGrpSpPr/>
            <p:nvPr/>
          </p:nvGrpSpPr>
          <p:grpSpPr>
            <a:xfrm>
              <a:off x="2950626" y="1676039"/>
              <a:ext cx="1754718" cy="3033693"/>
              <a:chOff x="2947923" y="1676039"/>
              <a:chExt cx="1490136" cy="3033693"/>
            </a:xfrm>
          </p:grpSpPr>
          <p:sp>
            <p:nvSpPr>
              <p:cNvPr id="36" name="Google Shape;169;p17">
                <a:extLst>
                  <a:ext uri="{FF2B5EF4-FFF2-40B4-BE49-F238E27FC236}">
                    <a16:creationId xmlns:a16="http://schemas.microsoft.com/office/drawing/2014/main" id="{F923EC00-16F9-C490-5AD5-7649DFB7D476}"/>
                  </a:ext>
                </a:extLst>
              </p:cNvPr>
              <p:cNvSpPr/>
              <p:nvPr/>
            </p:nvSpPr>
            <p:spPr>
              <a:xfrm>
                <a:off x="2947923" y="1676039"/>
                <a:ext cx="1490136" cy="3033693"/>
              </a:xfrm>
              <a:custGeom>
                <a:avLst/>
                <a:gdLst/>
                <a:ahLst/>
                <a:cxnLst/>
                <a:rect l="l" t="t" r="r" b="b"/>
                <a:pathLst>
                  <a:path w="90517" h="184279" extrusionOk="0">
                    <a:moveTo>
                      <a:pt x="43488" y="0"/>
                    </a:moveTo>
                    <a:cubicBezTo>
                      <a:pt x="19365" y="0"/>
                      <a:pt x="0" y="19365"/>
                      <a:pt x="0" y="43488"/>
                    </a:cubicBezTo>
                    <a:lnTo>
                      <a:pt x="0" y="184278"/>
                    </a:lnTo>
                    <a:lnTo>
                      <a:pt x="90517" y="184278"/>
                    </a:lnTo>
                    <a:lnTo>
                      <a:pt x="90517" y="0"/>
                    </a:ln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70;p17">
                <a:extLst>
                  <a:ext uri="{FF2B5EF4-FFF2-40B4-BE49-F238E27FC236}">
                    <a16:creationId xmlns:a16="http://schemas.microsoft.com/office/drawing/2014/main" id="{7DE12657-0FC0-FCC3-9AB2-E8E9FAC2A874}"/>
                  </a:ext>
                </a:extLst>
              </p:cNvPr>
              <p:cNvSpPr/>
              <p:nvPr/>
            </p:nvSpPr>
            <p:spPr>
              <a:xfrm>
                <a:off x="2998315"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72;p17">
                <a:extLst>
                  <a:ext uri="{FF2B5EF4-FFF2-40B4-BE49-F238E27FC236}">
                    <a16:creationId xmlns:a16="http://schemas.microsoft.com/office/drawing/2014/main" id="{DC3DC3A6-3B6C-D5A7-504B-3685669C1E07}"/>
                  </a:ext>
                </a:extLst>
              </p:cNvPr>
              <p:cNvSpPr/>
              <p:nvPr/>
            </p:nvSpPr>
            <p:spPr>
              <a:xfrm>
                <a:off x="31127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73;p17">
                <a:extLst>
                  <a:ext uri="{FF2B5EF4-FFF2-40B4-BE49-F238E27FC236}">
                    <a16:creationId xmlns:a16="http://schemas.microsoft.com/office/drawing/2014/main" id="{573D82A7-B58A-4626-E705-B05B23A701C1}"/>
                  </a:ext>
                </a:extLst>
              </p:cNvPr>
              <p:cNvSpPr/>
              <p:nvPr/>
            </p:nvSpPr>
            <p:spPr>
              <a:xfrm flipH="1">
                <a:off x="3385491" y="3803375"/>
                <a:ext cx="615000" cy="721200"/>
              </a:xfrm>
              <a:prstGeom prst="round1Rect">
                <a:avLst>
                  <a:gd name="adj" fmla="val 43277"/>
                </a:avLst>
              </a:pr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78;p17">
              <a:extLst>
                <a:ext uri="{FF2B5EF4-FFF2-40B4-BE49-F238E27FC236}">
                  <a16:creationId xmlns:a16="http://schemas.microsoft.com/office/drawing/2014/main" id="{63D58CE2-6069-223D-512F-D9BFE88FDB33}"/>
                </a:ext>
              </a:extLst>
            </p:cNvPr>
            <p:cNvGrpSpPr/>
            <p:nvPr/>
          </p:nvGrpSpPr>
          <p:grpSpPr>
            <a:xfrm>
              <a:off x="3034205" y="1977988"/>
              <a:ext cx="1593939" cy="1617950"/>
              <a:chOff x="3018900" y="1977988"/>
              <a:chExt cx="1353600" cy="1617950"/>
            </a:xfrm>
          </p:grpSpPr>
          <p:sp>
            <p:nvSpPr>
              <p:cNvPr id="34" name="Google Shape;179;p17">
                <a:extLst>
                  <a:ext uri="{FF2B5EF4-FFF2-40B4-BE49-F238E27FC236}">
                    <a16:creationId xmlns:a16="http://schemas.microsoft.com/office/drawing/2014/main" id="{E7AD5358-98AF-B370-A929-DC267588F960}"/>
                  </a:ext>
                </a:extLst>
              </p:cNvPr>
              <p:cNvSpPr/>
              <p:nvPr/>
            </p:nvSpPr>
            <p:spPr>
              <a:xfrm>
                <a:off x="30189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lnSpc>
                    <a:spcPts val="1800"/>
                  </a:lnSpc>
                  <a:spcBef>
                    <a:spcPts val="0"/>
                  </a:spcBef>
                  <a:spcAft>
                    <a:spcPts val="0"/>
                  </a:spcAft>
                  <a:buClr>
                    <a:srgbClr val="000000"/>
                  </a:buClr>
                  <a:buSzPts val="1100"/>
                  <a:buFont typeface="Arial"/>
                  <a:buNone/>
                </a:pPr>
                <a:r>
                  <a:rPr lang="en" sz="1900" dirty="0">
                    <a:solidFill>
                      <a:srgbClr val="7B1E7A"/>
                    </a:solidFill>
                    <a:latin typeface="Fira Sans Extra Condensed Medium"/>
                    <a:ea typeface="Fira Sans Extra Condensed Medium"/>
                    <a:cs typeface="Fira Sans Extra Condensed Medium"/>
                    <a:sym typeface="Fira Sans Extra Condensed Medium"/>
                  </a:rPr>
                  <a:t>Ship Method Code</a:t>
                </a:r>
                <a:endParaRPr sz="1900" dirty="0">
                  <a:solidFill>
                    <a:srgbClr val="7B1E7A"/>
                  </a:solidFill>
                  <a:latin typeface="Fira Sans Extra Condensed Medium"/>
                  <a:ea typeface="Fira Sans Extra Condensed Medium"/>
                  <a:cs typeface="Fira Sans Extra Condensed Medium"/>
                  <a:sym typeface="Fira Sans Extra Condensed Medium"/>
                </a:endParaRPr>
              </a:p>
            </p:txBody>
          </p:sp>
          <p:sp>
            <p:nvSpPr>
              <p:cNvPr id="35" name="Google Shape;180;p17">
                <a:extLst>
                  <a:ext uri="{FF2B5EF4-FFF2-40B4-BE49-F238E27FC236}">
                    <a16:creationId xmlns:a16="http://schemas.microsoft.com/office/drawing/2014/main" id="{84F82C2D-D6B1-FE2B-EB1E-0FDE5B520F3A}"/>
                  </a:ext>
                </a:extLst>
              </p:cNvPr>
              <p:cNvSpPr txBox="1"/>
              <p:nvPr/>
            </p:nvSpPr>
            <p:spPr>
              <a:xfrm>
                <a:off x="3018900" y="2789838"/>
                <a:ext cx="1353600" cy="806100"/>
              </a:xfrm>
              <a:prstGeom prst="rect">
                <a:avLst/>
              </a:prstGeom>
              <a:noFill/>
              <a:ln>
                <a:noFill/>
              </a:ln>
            </p:spPr>
            <p:txBody>
              <a:bodyPr spcFirstLastPara="1" wrap="square" lIns="91425" tIns="91425" rIns="91425" bIns="91425" anchor="t" anchorCtr="0">
                <a:noAutofit/>
              </a:bodyPr>
              <a:lstStyle/>
              <a:p>
                <a:pPr lvl="0" rtl="0">
                  <a:spcBef>
                    <a:spcPts val="0"/>
                  </a:spcBef>
                  <a:spcAft>
                    <a:spcPts val="0"/>
                  </a:spcAft>
                </a:pPr>
                <a:r>
                  <a:rPr lang="en-US" sz="1100" dirty="0">
                    <a:solidFill>
                      <a:srgbClr val="000000"/>
                    </a:solidFill>
                    <a:latin typeface="Fira Sans"/>
                    <a:ea typeface="Fira Sans"/>
                    <a:cs typeface="Fira Sans"/>
                    <a:sym typeface="Fira Sans"/>
                  </a:rPr>
                  <a:t>Ship Via Code to be passed to the ERP on the web order</a:t>
                </a:r>
                <a:endParaRPr sz="1100" dirty="0">
                  <a:solidFill>
                    <a:srgbClr val="000000"/>
                  </a:solidFill>
                  <a:latin typeface="Fira Sans"/>
                  <a:ea typeface="Fira Sans"/>
                  <a:cs typeface="Fira Sans"/>
                  <a:sym typeface="Fira Sans"/>
                </a:endParaRPr>
              </a:p>
            </p:txBody>
          </p:sp>
        </p:grpSp>
      </p:grpSp>
      <p:sp>
        <p:nvSpPr>
          <p:cNvPr id="41" name="Google Shape;186;p17">
            <a:extLst>
              <a:ext uri="{FF2B5EF4-FFF2-40B4-BE49-F238E27FC236}">
                <a16:creationId xmlns:a16="http://schemas.microsoft.com/office/drawing/2014/main" id="{CA07BC9B-721D-A45B-0021-D785EAEAB935}"/>
              </a:ext>
            </a:extLst>
          </p:cNvPr>
          <p:cNvSpPr/>
          <p:nvPr/>
        </p:nvSpPr>
        <p:spPr>
          <a:xfrm>
            <a:off x="7266925" y="2085615"/>
            <a:ext cx="1754738" cy="3033693"/>
          </a:xfrm>
          <a:custGeom>
            <a:avLst/>
            <a:gdLst/>
            <a:ahLst/>
            <a:cxnLst/>
            <a:rect l="l" t="t" r="r" b="b"/>
            <a:pathLst>
              <a:path w="90518" h="184279" extrusionOk="0">
                <a:moveTo>
                  <a:pt x="43488" y="0"/>
                </a:moveTo>
                <a:cubicBezTo>
                  <a:pt x="19513" y="0"/>
                  <a:pt x="1" y="19512"/>
                  <a:pt x="1" y="43488"/>
                </a:cubicBezTo>
                <a:lnTo>
                  <a:pt x="1" y="184278"/>
                </a:lnTo>
                <a:lnTo>
                  <a:pt x="90517" y="184278"/>
                </a:lnTo>
                <a:lnTo>
                  <a:pt x="90517" y="0"/>
                </a:ln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7;p17">
            <a:extLst>
              <a:ext uri="{FF2B5EF4-FFF2-40B4-BE49-F238E27FC236}">
                <a16:creationId xmlns:a16="http://schemas.microsoft.com/office/drawing/2014/main" id="{E93F1F06-81E5-75C8-83E1-0AA9947B6069}"/>
              </a:ext>
            </a:extLst>
          </p:cNvPr>
          <p:cNvSpPr/>
          <p:nvPr/>
        </p:nvSpPr>
        <p:spPr>
          <a:xfrm>
            <a:off x="7326284" y="2136006"/>
            <a:ext cx="1636020" cy="2641425"/>
          </a:xfrm>
          <a:custGeom>
            <a:avLst/>
            <a:gdLst/>
            <a:ahLst/>
            <a:cxnLst/>
            <a:rect l="l" t="t" r="r" b="b"/>
            <a:pathLst>
              <a:path w="84394" h="160451" extrusionOk="0">
                <a:moveTo>
                  <a:pt x="40426" y="1"/>
                </a:moveTo>
                <a:cubicBezTo>
                  <a:pt x="18148" y="1"/>
                  <a:pt x="0" y="18148"/>
                  <a:pt x="0" y="40427"/>
                </a:cubicBezTo>
                <a:lnTo>
                  <a:pt x="0"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89;p17">
            <a:extLst>
              <a:ext uri="{FF2B5EF4-FFF2-40B4-BE49-F238E27FC236}">
                <a16:creationId xmlns:a16="http://schemas.microsoft.com/office/drawing/2014/main" id="{C01EDF61-4372-D227-6191-56A5557F636D}"/>
              </a:ext>
            </a:extLst>
          </p:cNvPr>
          <p:cNvSpPr/>
          <p:nvPr/>
        </p:nvSpPr>
        <p:spPr>
          <a:xfrm>
            <a:off x="7454300" y="2966078"/>
            <a:ext cx="1358594"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90;p17">
            <a:extLst>
              <a:ext uri="{FF2B5EF4-FFF2-40B4-BE49-F238E27FC236}">
                <a16:creationId xmlns:a16="http://schemas.microsoft.com/office/drawing/2014/main" id="{647DEDB9-AA8B-DA35-4483-50027C77489B}"/>
              </a:ext>
            </a:extLst>
          </p:cNvPr>
          <p:cNvSpPr/>
          <p:nvPr/>
        </p:nvSpPr>
        <p:spPr>
          <a:xfrm flipH="1">
            <a:off x="7782196" y="4212951"/>
            <a:ext cx="724197" cy="721200"/>
          </a:xfrm>
          <a:prstGeom prst="round1Rect">
            <a:avLst>
              <a:gd name="adj" fmla="val 43277"/>
            </a:avLst>
          </a:pr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5" name="Google Shape;199;p17">
            <a:extLst>
              <a:ext uri="{FF2B5EF4-FFF2-40B4-BE49-F238E27FC236}">
                <a16:creationId xmlns:a16="http://schemas.microsoft.com/office/drawing/2014/main" id="{355D4E7C-119A-802F-21BE-9E0700BA57D5}"/>
              </a:ext>
            </a:extLst>
          </p:cNvPr>
          <p:cNvGrpSpPr/>
          <p:nvPr/>
        </p:nvGrpSpPr>
        <p:grpSpPr>
          <a:xfrm>
            <a:off x="7343781" y="2387564"/>
            <a:ext cx="1593939" cy="1617950"/>
            <a:chOff x="4761975" y="1977988"/>
            <a:chExt cx="1353600" cy="1617950"/>
          </a:xfrm>
        </p:grpSpPr>
        <p:sp>
          <p:nvSpPr>
            <p:cNvPr id="46" name="Google Shape;200;p17">
              <a:extLst>
                <a:ext uri="{FF2B5EF4-FFF2-40B4-BE49-F238E27FC236}">
                  <a16:creationId xmlns:a16="http://schemas.microsoft.com/office/drawing/2014/main" id="{14A81ABC-ADCC-5B1B-B144-BAD9A07B9F87}"/>
                </a:ext>
              </a:extLst>
            </p:cNvPr>
            <p:cNvSpPr/>
            <p:nvPr/>
          </p:nvSpPr>
          <p:spPr>
            <a:xfrm>
              <a:off x="4761975" y="1977988"/>
              <a:ext cx="1353600" cy="625200"/>
            </a:xfrm>
            <a:prstGeom prst="rect">
              <a:avLst/>
            </a:prstGeom>
            <a:noFill/>
            <a:ln>
              <a:noFill/>
            </a:ln>
          </p:spPr>
          <p:txBody>
            <a:bodyPr spcFirstLastPara="1" wrap="square" lIns="91425" tIns="91425" rIns="91425" bIns="91425" anchor="t" anchorCtr="0">
              <a:noAutofit/>
            </a:bodyPr>
            <a:lstStyle/>
            <a:p>
              <a:pPr marL="0" lvl="0" indent="0" algn="ctr" rtl="0">
                <a:lnSpc>
                  <a:spcPts val="1800"/>
                </a:lnSpc>
                <a:spcBef>
                  <a:spcPts val="0"/>
                </a:spcBef>
                <a:spcAft>
                  <a:spcPts val="0"/>
                </a:spcAft>
                <a:buClr>
                  <a:srgbClr val="000000"/>
                </a:buClr>
                <a:buSzPts val="1100"/>
                <a:buFont typeface="Arial"/>
                <a:buNone/>
              </a:pPr>
              <a:r>
                <a:rPr lang="en" sz="1900" dirty="0">
                  <a:solidFill>
                    <a:srgbClr val="B33F62"/>
                  </a:solidFill>
                  <a:latin typeface="Fira Sans Extra Condensed Medium"/>
                  <a:ea typeface="Fira Sans Extra Condensed Medium"/>
                  <a:cs typeface="Fira Sans Extra Condensed Medium"/>
                  <a:sym typeface="Fira Sans Extra Condensed Medium"/>
                </a:rPr>
                <a:t>Checkout Message</a:t>
              </a:r>
              <a:endParaRPr sz="1600" dirty="0">
                <a:solidFill>
                  <a:srgbClr val="B33F62"/>
                </a:solidFill>
              </a:endParaRPr>
            </a:p>
          </p:txBody>
        </p:sp>
        <p:sp>
          <p:nvSpPr>
            <p:cNvPr id="47" name="Google Shape;201;p17">
              <a:extLst>
                <a:ext uri="{FF2B5EF4-FFF2-40B4-BE49-F238E27FC236}">
                  <a16:creationId xmlns:a16="http://schemas.microsoft.com/office/drawing/2014/main" id="{D6E193CD-532E-F244-56AD-4051831BCF4D}"/>
                </a:ext>
              </a:extLst>
            </p:cNvPr>
            <p:cNvSpPr txBox="1"/>
            <p:nvPr/>
          </p:nvSpPr>
          <p:spPr>
            <a:xfrm>
              <a:off x="4761975" y="2789838"/>
              <a:ext cx="1353600" cy="806100"/>
            </a:xfrm>
            <a:prstGeom prst="rect">
              <a:avLst/>
            </a:prstGeom>
            <a:noFill/>
            <a:ln>
              <a:noFill/>
            </a:ln>
          </p:spPr>
          <p:txBody>
            <a:bodyPr spcFirstLastPara="1" wrap="square" lIns="91425" tIns="91425" rIns="91425" bIns="91425" anchor="t" anchorCtr="0">
              <a:noAutofit/>
            </a:bodyPr>
            <a:lstStyle/>
            <a:p>
              <a:pPr lvl="0" rtl="0">
                <a:spcBef>
                  <a:spcPts val="0"/>
                </a:spcBef>
                <a:spcAft>
                  <a:spcPts val="0"/>
                </a:spcAft>
              </a:pPr>
              <a:r>
                <a:rPr lang="en-US" sz="1100" dirty="0">
                  <a:latin typeface="Fira Sans" panose="020B0503050000020004" pitchFamily="34" charset="0"/>
                </a:rPr>
                <a:t>Custom text displayed on the checkout screen when this award is applied</a:t>
              </a:r>
              <a:endParaRPr sz="1100" dirty="0">
                <a:solidFill>
                  <a:srgbClr val="000000"/>
                </a:solidFill>
                <a:latin typeface="Fira Sans" panose="020B0503050000020004" pitchFamily="34" charset="0"/>
                <a:ea typeface="Fira Sans"/>
                <a:cs typeface="Fira Sans"/>
                <a:sym typeface="Fira Sans"/>
              </a:endParaRPr>
            </a:p>
          </p:txBody>
        </p:sp>
      </p:grpSp>
      <p:pic>
        <p:nvPicPr>
          <p:cNvPr id="48" name="Graphic 47" descr="Single gear with solid fill">
            <a:extLst>
              <a:ext uri="{FF2B5EF4-FFF2-40B4-BE49-F238E27FC236}">
                <a16:creationId xmlns:a16="http://schemas.microsoft.com/office/drawing/2014/main" id="{C0F97888-FE52-CD5C-2FDA-B22FBB96CA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63903" y="4274985"/>
            <a:ext cx="484643" cy="484643"/>
          </a:xfrm>
          <a:prstGeom prst="rect">
            <a:avLst/>
          </a:prstGeom>
        </p:spPr>
      </p:pic>
      <p:pic>
        <p:nvPicPr>
          <p:cNvPr id="49" name="Graphic 48" descr="Single gear with solid fill">
            <a:extLst>
              <a:ext uri="{FF2B5EF4-FFF2-40B4-BE49-F238E27FC236}">
                <a16:creationId xmlns:a16="http://schemas.microsoft.com/office/drawing/2014/main" id="{95EC72FC-D870-62E9-78C1-972AAA6867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1579" y="4274985"/>
            <a:ext cx="484643" cy="484643"/>
          </a:xfrm>
          <a:prstGeom prst="rect">
            <a:avLst/>
          </a:prstGeom>
        </p:spPr>
      </p:pic>
      <p:pic>
        <p:nvPicPr>
          <p:cNvPr id="50" name="Graphic 49" descr="Single gear with solid fill">
            <a:extLst>
              <a:ext uri="{FF2B5EF4-FFF2-40B4-BE49-F238E27FC236}">
                <a16:creationId xmlns:a16="http://schemas.microsoft.com/office/drawing/2014/main" id="{113377A8-BF43-C34E-5B3B-E6C15BD3BF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8428" y="4263778"/>
            <a:ext cx="484643" cy="484643"/>
          </a:xfrm>
          <a:prstGeom prst="rect">
            <a:avLst/>
          </a:prstGeom>
        </p:spPr>
      </p:pic>
      <p:sp>
        <p:nvSpPr>
          <p:cNvPr id="51" name="Google Shape;659;p25">
            <a:extLst>
              <a:ext uri="{FF2B5EF4-FFF2-40B4-BE49-F238E27FC236}">
                <a16:creationId xmlns:a16="http://schemas.microsoft.com/office/drawing/2014/main" id="{94D7C5C9-8EA6-0BF5-AB3D-37B01A8FEF22}"/>
              </a:ext>
            </a:extLst>
          </p:cNvPr>
          <p:cNvSpPr/>
          <p:nvPr/>
        </p:nvSpPr>
        <p:spPr>
          <a:xfrm flipH="1">
            <a:off x="797466" y="1763546"/>
            <a:ext cx="2383884" cy="3355762"/>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Applies a specific ship method to the order (typically used for free freight)</a:t>
            </a:r>
            <a:endParaRPr lang="en" sz="14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endParaRPr lang="en" sz="1400" dirty="0">
              <a:solidFill>
                <a:srgbClr val="000000"/>
              </a:solidFill>
              <a:latin typeface="Fira Sans"/>
              <a:ea typeface="Fira Sans"/>
              <a:cs typeface="Fira Sans"/>
              <a:sym typeface="Fira Sans"/>
            </a:endParaRPr>
          </a:p>
        </p:txBody>
      </p:sp>
      <p:sp>
        <p:nvSpPr>
          <p:cNvPr id="52" name="Google Shape;322;p17">
            <a:extLst>
              <a:ext uri="{FF2B5EF4-FFF2-40B4-BE49-F238E27FC236}">
                <a16:creationId xmlns:a16="http://schemas.microsoft.com/office/drawing/2014/main" id="{4EC8BAE4-31A0-A272-EF22-D21B8F928B02}"/>
              </a:ext>
            </a:extLst>
          </p:cNvPr>
          <p:cNvSpPr txBox="1"/>
          <p:nvPr/>
        </p:nvSpPr>
        <p:spPr>
          <a:xfrm>
            <a:off x="5854871" y="1545732"/>
            <a:ext cx="2824108" cy="326379"/>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en-US" sz="1600" b="1" dirty="0">
                <a:latin typeface="Fira Sans" panose="020B0503050000020004" pitchFamily="34" charset="0"/>
                <a:ea typeface="Fira Sans Extra Condensed Medium"/>
                <a:cs typeface="Fira Sans Extra Condensed Medium"/>
                <a:sym typeface="Fira Sans Extra Condensed Medium"/>
              </a:rPr>
              <a:t>Setup Parameters</a:t>
            </a:r>
            <a:endParaRPr lang="en-US" sz="1600" b="1" kern="0" dirty="0">
              <a:latin typeface="Fira Sans" panose="020B0503050000020004" pitchFamily="34" charset="0"/>
              <a:ea typeface="Fira Sans"/>
              <a:cs typeface="Fira Sans"/>
              <a:sym typeface="Fira Sans"/>
            </a:endParaRPr>
          </a:p>
        </p:txBody>
      </p:sp>
      <p:grpSp>
        <p:nvGrpSpPr>
          <p:cNvPr id="58" name="Google Shape;136;p17">
            <a:extLst>
              <a:ext uri="{FF2B5EF4-FFF2-40B4-BE49-F238E27FC236}">
                <a16:creationId xmlns:a16="http://schemas.microsoft.com/office/drawing/2014/main" id="{06AAD789-67BF-400F-52BA-2BBAE3C8E852}"/>
              </a:ext>
            </a:extLst>
          </p:cNvPr>
          <p:cNvGrpSpPr/>
          <p:nvPr/>
        </p:nvGrpSpPr>
        <p:grpSpPr>
          <a:xfrm>
            <a:off x="9132182" y="2085615"/>
            <a:ext cx="1754718" cy="3033693"/>
            <a:chOff x="6455832" y="1676039"/>
            <a:chExt cx="1490136" cy="3033693"/>
          </a:xfrm>
        </p:grpSpPr>
        <p:sp>
          <p:nvSpPr>
            <p:cNvPr id="59" name="Google Shape;137;p17">
              <a:extLst>
                <a:ext uri="{FF2B5EF4-FFF2-40B4-BE49-F238E27FC236}">
                  <a16:creationId xmlns:a16="http://schemas.microsoft.com/office/drawing/2014/main" id="{7E5791B8-F560-F6F1-7040-D051B1484E97}"/>
                </a:ext>
              </a:extLst>
            </p:cNvPr>
            <p:cNvSpPr/>
            <p:nvPr/>
          </p:nvSpPr>
          <p:spPr>
            <a:xfrm>
              <a:off x="6455832" y="1676039"/>
              <a:ext cx="1490136" cy="3033693"/>
            </a:xfrm>
            <a:custGeom>
              <a:avLst/>
              <a:gdLst/>
              <a:ahLst/>
              <a:cxnLst/>
              <a:rect l="l" t="t" r="r" b="b"/>
              <a:pathLst>
                <a:path w="90517" h="184279" extrusionOk="0">
                  <a:moveTo>
                    <a:pt x="43488" y="0"/>
                  </a:moveTo>
                  <a:cubicBezTo>
                    <a:pt x="19512" y="0"/>
                    <a:pt x="0" y="19365"/>
                    <a:pt x="0" y="43488"/>
                  </a:cubicBezTo>
                  <a:lnTo>
                    <a:pt x="0" y="184278"/>
                  </a:lnTo>
                  <a:lnTo>
                    <a:pt x="90517" y="184278"/>
                  </a:lnTo>
                  <a:lnTo>
                    <a:pt x="90517" y="0"/>
                  </a:ln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38;p17">
              <a:extLst>
                <a:ext uri="{FF2B5EF4-FFF2-40B4-BE49-F238E27FC236}">
                  <a16:creationId xmlns:a16="http://schemas.microsoft.com/office/drawing/2014/main" id="{2E3A18F3-C468-A157-2B7C-D9F6306D33A8}"/>
                </a:ext>
              </a:extLst>
            </p:cNvPr>
            <p:cNvSpPr/>
            <p:nvPr/>
          </p:nvSpPr>
          <p:spPr>
            <a:xfrm>
              <a:off x="6506224"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39;p17">
              <a:extLst>
                <a:ext uri="{FF2B5EF4-FFF2-40B4-BE49-F238E27FC236}">
                  <a16:creationId xmlns:a16="http://schemas.microsoft.com/office/drawing/2014/main" id="{D7FA4197-3E7F-99E8-1C19-D7EB6E4D35DB}"/>
                </a:ext>
              </a:extLst>
            </p:cNvPr>
            <p:cNvSpPr/>
            <p:nvPr/>
          </p:nvSpPr>
          <p:spPr>
            <a:xfrm>
              <a:off x="66179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41;p17">
              <a:extLst>
                <a:ext uri="{FF2B5EF4-FFF2-40B4-BE49-F238E27FC236}">
                  <a16:creationId xmlns:a16="http://schemas.microsoft.com/office/drawing/2014/main" id="{231ABBAE-22C2-14D3-413F-C9A020816174}"/>
                </a:ext>
              </a:extLst>
            </p:cNvPr>
            <p:cNvSpPr/>
            <p:nvPr/>
          </p:nvSpPr>
          <p:spPr>
            <a:xfrm flipH="1">
              <a:off x="6893400" y="3803375"/>
              <a:ext cx="615000" cy="721200"/>
            </a:xfrm>
            <a:prstGeom prst="round1Rect">
              <a:avLst>
                <a:gd name="adj" fmla="val 43277"/>
              </a:avLst>
            </a:pr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8" name="Google Shape;200;p17">
            <a:extLst>
              <a:ext uri="{FF2B5EF4-FFF2-40B4-BE49-F238E27FC236}">
                <a16:creationId xmlns:a16="http://schemas.microsoft.com/office/drawing/2014/main" id="{7ECE0F74-2156-7FD2-2D01-3DF258EAFF3C}"/>
              </a:ext>
            </a:extLst>
          </p:cNvPr>
          <p:cNvSpPr/>
          <p:nvPr/>
        </p:nvSpPr>
        <p:spPr>
          <a:xfrm>
            <a:off x="9191521" y="2387564"/>
            <a:ext cx="1593939"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F9564F"/>
                </a:solidFill>
                <a:latin typeface="Fira Sans Extra Condensed Medium"/>
                <a:ea typeface="Fira Sans Extra Condensed Medium"/>
                <a:cs typeface="Fira Sans Extra Condensed Medium"/>
                <a:sym typeface="Fira Sans Extra Condensed Medium"/>
              </a:rPr>
              <a:t>Apply To</a:t>
            </a:r>
            <a:endParaRPr sz="1600" dirty="0">
              <a:solidFill>
                <a:srgbClr val="F9564F"/>
              </a:solidFill>
            </a:endParaRPr>
          </a:p>
        </p:txBody>
      </p:sp>
      <p:sp>
        <p:nvSpPr>
          <p:cNvPr id="69" name="Google Shape;201;p17">
            <a:extLst>
              <a:ext uri="{FF2B5EF4-FFF2-40B4-BE49-F238E27FC236}">
                <a16:creationId xmlns:a16="http://schemas.microsoft.com/office/drawing/2014/main" id="{4D5CB43B-F108-4E31-1E8F-C647E6CB3DAB}"/>
              </a:ext>
            </a:extLst>
          </p:cNvPr>
          <p:cNvSpPr txBox="1"/>
          <p:nvPr/>
        </p:nvSpPr>
        <p:spPr>
          <a:xfrm>
            <a:off x="9191521" y="3189114"/>
            <a:ext cx="1593939" cy="806100"/>
          </a:xfrm>
          <a:prstGeom prst="rect">
            <a:avLst/>
          </a:prstGeom>
          <a:noFill/>
          <a:ln>
            <a:noFill/>
          </a:ln>
        </p:spPr>
        <p:txBody>
          <a:bodyPr spcFirstLastPara="1" wrap="square" lIns="91425" tIns="91425" rIns="91425" bIns="91425" anchor="t" anchorCtr="0">
            <a:noAutofit/>
          </a:bodyPr>
          <a:lstStyle/>
          <a:p>
            <a:pPr marL="171450" lvl="0" indent="-171450" rtl="0">
              <a:spcBef>
                <a:spcPts val="0"/>
              </a:spcBef>
              <a:spcAft>
                <a:spcPts val="0"/>
              </a:spcAft>
              <a:buFont typeface="Arial" panose="020B0604020202020204" pitchFamily="34" charset="0"/>
              <a:buChar char="•"/>
            </a:pPr>
            <a:r>
              <a:rPr lang="en" sz="1100" dirty="0">
                <a:solidFill>
                  <a:schemeClr val="dk1"/>
                </a:solidFill>
                <a:latin typeface="Fira Sans"/>
                <a:ea typeface="Fira Sans"/>
                <a:cs typeface="Fira Sans"/>
                <a:sym typeface="Fira Sans"/>
              </a:rPr>
              <a:t>Entire Order</a:t>
            </a:r>
          </a:p>
          <a:p>
            <a:pPr marL="171450" lvl="0" indent="-171450" rtl="0">
              <a:spcBef>
                <a:spcPts val="0"/>
              </a:spcBef>
              <a:spcAft>
                <a:spcPts val="0"/>
              </a:spcAft>
              <a:buFont typeface="Arial" panose="020B0604020202020204" pitchFamily="34" charset="0"/>
              <a:buChar char="•"/>
            </a:pPr>
            <a:r>
              <a:rPr lang="en" sz="1100" dirty="0">
                <a:solidFill>
                  <a:schemeClr val="dk1"/>
                </a:solidFill>
                <a:latin typeface="Fira Sans"/>
                <a:ea typeface="Fira Sans"/>
                <a:cs typeface="Fira Sans"/>
                <a:sym typeface="Fira Sans"/>
              </a:rPr>
              <a:t>Only Items that Match Rules</a:t>
            </a:r>
            <a:endParaRPr sz="1100" dirty="0">
              <a:solidFill>
                <a:srgbClr val="000000"/>
              </a:solidFill>
              <a:latin typeface="Fira Sans"/>
              <a:ea typeface="Fira Sans"/>
              <a:cs typeface="Fira Sans"/>
              <a:sym typeface="Fira Sans"/>
            </a:endParaRPr>
          </a:p>
        </p:txBody>
      </p:sp>
      <p:pic>
        <p:nvPicPr>
          <p:cNvPr id="70" name="Graphic 69" descr="Single gear with solid fill">
            <a:extLst>
              <a:ext uri="{FF2B5EF4-FFF2-40B4-BE49-F238E27FC236}">
                <a16:creationId xmlns:a16="http://schemas.microsoft.com/office/drawing/2014/main" id="{2879F6B5-5898-7FE3-C5FB-E2DE85BA20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9222" y="4263777"/>
            <a:ext cx="484643" cy="484643"/>
          </a:xfrm>
          <a:prstGeom prst="rect">
            <a:avLst/>
          </a:prstGeom>
        </p:spPr>
      </p:pic>
      <p:sp>
        <p:nvSpPr>
          <p:cNvPr id="71" name="TextBox 70">
            <a:extLst>
              <a:ext uri="{FF2B5EF4-FFF2-40B4-BE49-F238E27FC236}">
                <a16:creationId xmlns:a16="http://schemas.microsoft.com/office/drawing/2014/main" id="{0883C1CC-BCDA-300F-F73F-1676875B8F77}"/>
              </a:ext>
            </a:extLst>
          </p:cNvPr>
          <p:cNvSpPr txBox="1"/>
          <p:nvPr/>
        </p:nvSpPr>
        <p:spPr>
          <a:xfrm>
            <a:off x="704850" y="5403719"/>
            <a:ext cx="10352848" cy="954107"/>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en-US" sz="1400" i="1" dirty="0">
                <a:solidFill>
                  <a:schemeClr val="bg1">
                    <a:lumMod val="50000"/>
                  </a:schemeClr>
                </a:solidFill>
                <a:latin typeface="Fira Sans Extra Condensed Medium"/>
                <a:sym typeface="Fira Sans"/>
              </a:rPr>
              <a:t>Notes:   If the ship method applies to the entire shipment, the user will see the specifics ship method applied on the checkout page and will </a:t>
            </a:r>
          </a:p>
          <a:p>
            <a:pPr marL="0" lvl="0" indent="0" rtl="0">
              <a:spcBef>
                <a:spcPts val="0"/>
              </a:spcBef>
              <a:spcAft>
                <a:spcPts val="0"/>
              </a:spcAft>
              <a:buClr>
                <a:schemeClr val="dk1"/>
              </a:buClr>
              <a:buSzPts val="1100"/>
              <a:buFont typeface="Arial"/>
              <a:buNone/>
            </a:pPr>
            <a:r>
              <a:rPr lang="en-US" sz="1400" i="1" dirty="0">
                <a:solidFill>
                  <a:schemeClr val="bg1">
                    <a:lumMod val="50000"/>
                  </a:schemeClr>
                </a:solidFill>
                <a:latin typeface="Fira Sans Extra Condensed Medium"/>
                <a:sym typeface="Fira Sans"/>
              </a:rPr>
              <a:t>               not be able to change the ship method.  If the ship method only applies to a portion of the order (items that match the eligibility </a:t>
            </a:r>
          </a:p>
          <a:p>
            <a:pPr marL="0" lvl="0" indent="0" rtl="0">
              <a:spcBef>
                <a:spcPts val="0"/>
              </a:spcBef>
              <a:spcAft>
                <a:spcPts val="0"/>
              </a:spcAft>
              <a:buClr>
                <a:schemeClr val="dk1"/>
              </a:buClr>
              <a:buSzPts val="1100"/>
              <a:buFont typeface="Arial"/>
              <a:buNone/>
            </a:pPr>
            <a:r>
              <a:rPr lang="en-US" sz="1400" i="1" dirty="0">
                <a:solidFill>
                  <a:schemeClr val="bg1">
                    <a:lumMod val="50000"/>
                  </a:schemeClr>
                </a:solidFill>
                <a:latin typeface="Fira Sans Extra Condensed Medium"/>
                <a:sym typeface="Fira Sans"/>
              </a:rPr>
              <a:t>               rules), the “checkout message” should direct the user to choose a ship method for items that do not qualify for the promotional ship  </a:t>
            </a:r>
          </a:p>
          <a:p>
            <a:pPr marL="0" lvl="0" indent="0" rtl="0">
              <a:spcBef>
                <a:spcPts val="0"/>
              </a:spcBef>
              <a:spcAft>
                <a:spcPts val="0"/>
              </a:spcAft>
              <a:buClr>
                <a:schemeClr val="dk1"/>
              </a:buClr>
              <a:buSzPts val="1100"/>
              <a:buFont typeface="Arial"/>
              <a:buNone/>
            </a:pPr>
            <a:r>
              <a:rPr lang="en-US" sz="1400" i="1" dirty="0">
                <a:solidFill>
                  <a:schemeClr val="bg1">
                    <a:lumMod val="50000"/>
                  </a:schemeClr>
                </a:solidFill>
                <a:latin typeface="Fira Sans Extra Condensed Medium"/>
                <a:sym typeface="Fira Sans"/>
              </a:rPr>
              <a:t>               method.</a:t>
            </a:r>
          </a:p>
        </p:txBody>
      </p:sp>
    </p:spTree>
    <p:extLst>
      <p:ext uri="{BB962C8B-B14F-4D97-AF65-F5344CB8AC3E}">
        <p14:creationId xmlns:p14="http://schemas.microsoft.com/office/powerpoint/2010/main" val="2608498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Awards – % Off Specific Product Groups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3" name="Graphic 12" descr="Piggy Bank with solid fill">
            <a:extLst>
              <a:ext uri="{FF2B5EF4-FFF2-40B4-BE49-F238E27FC236}">
                <a16:creationId xmlns:a16="http://schemas.microsoft.com/office/drawing/2014/main" id="{2A7E2ADA-4AD1-CFA7-1C27-7AADC7D698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733" y="243401"/>
            <a:ext cx="667206" cy="667206"/>
          </a:xfrm>
          <a:prstGeom prst="rect">
            <a:avLst/>
          </a:prstGeom>
        </p:spPr>
      </p:pic>
      <p:grpSp>
        <p:nvGrpSpPr>
          <p:cNvPr id="14" name="Group 13">
            <a:extLst>
              <a:ext uri="{FF2B5EF4-FFF2-40B4-BE49-F238E27FC236}">
                <a16:creationId xmlns:a16="http://schemas.microsoft.com/office/drawing/2014/main" id="{9974FDEA-933F-F8BD-6ABC-217201C08E53}"/>
              </a:ext>
            </a:extLst>
          </p:cNvPr>
          <p:cNvGrpSpPr/>
          <p:nvPr/>
        </p:nvGrpSpPr>
        <p:grpSpPr>
          <a:xfrm>
            <a:off x="4246026" y="2085615"/>
            <a:ext cx="1754718" cy="3033693"/>
            <a:chOff x="1198032" y="1676039"/>
            <a:chExt cx="1754718" cy="3033693"/>
          </a:xfrm>
        </p:grpSpPr>
        <p:grpSp>
          <p:nvGrpSpPr>
            <p:cNvPr id="16" name="Google Shape;152;p17">
              <a:extLst>
                <a:ext uri="{FF2B5EF4-FFF2-40B4-BE49-F238E27FC236}">
                  <a16:creationId xmlns:a16="http://schemas.microsoft.com/office/drawing/2014/main" id="{F4F57225-CFFF-F305-6E8A-57B76B1F5C41}"/>
                </a:ext>
              </a:extLst>
            </p:cNvPr>
            <p:cNvGrpSpPr/>
            <p:nvPr/>
          </p:nvGrpSpPr>
          <p:grpSpPr>
            <a:xfrm>
              <a:off x="1198032" y="1676039"/>
              <a:ext cx="1754718" cy="3033693"/>
              <a:chOff x="1198032" y="1676039"/>
              <a:chExt cx="1490136" cy="3033693"/>
            </a:xfrm>
          </p:grpSpPr>
          <p:grpSp>
            <p:nvGrpSpPr>
              <p:cNvPr id="24" name="Google Shape;153;p17">
                <a:extLst>
                  <a:ext uri="{FF2B5EF4-FFF2-40B4-BE49-F238E27FC236}">
                    <a16:creationId xmlns:a16="http://schemas.microsoft.com/office/drawing/2014/main" id="{9A4AA5A8-5735-858E-EBB8-53B7C532C122}"/>
                  </a:ext>
                </a:extLst>
              </p:cNvPr>
              <p:cNvGrpSpPr/>
              <p:nvPr/>
            </p:nvGrpSpPr>
            <p:grpSpPr>
              <a:xfrm>
                <a:off x="1198032" y="1676039"/>
                <a:ext cx="1490136" cy="3033693"/>
                <a:chOff x="1198032" y="1676039"/>
                <a:chExt cx="1490136" cy="3033693"/>
              </a:xfrm>
            </p:grpSpPr>
            <p:sp>
              <p:nvSpPr>
                <p:cNvPr id="27" name="Google Shape;154;p17">
                  <a:extLst>
                    <a:ext uri="{FF2B5EF4-FFF2-40B4-BE49-F238E27FC236}">
                      <a16:creationId xmlns:a16="http://schemas.microsoft.com/office/drawing/2014/main" id="{8413D9EC-62C1-5B1A-995F-C647E9D5E741}"/>
                    </a:ext>
                  </a:extLst>
                </p:cNvPr>
                <p:cNvSpPr/>
                <p:nvPr/>
              </p:nvSpPr>
              <p:spPr>
                <a:xfrm>
                  <a:off x="1198032" y="1676039"/>
                  <a:ext cx="1490136" cy="3033693"/>
                </a:xfrm>
                <a:custGeom>
                  <a:avLst/>
                  <a:gdLst/>
                  <a:ahLst/>
                  <a:cxnLst/>
                  <a:rect l="l" t="t" r="r" b="b"/>
                  <a:pathLst>
                    <a:path w="90517" h="184279" extrusionOk="0">
                      <a:moveTo>
                        <a:pt x="43488" y="0"/>
                      </a:moveTo>
                      <a:cubicBezTo>
                        <a:pt x="19512" y="0"/>
                        <a:pt x="0" y="19365"/>
                        <a:pt x="0" y="43488"/>
                      </a:cubicBezTo>
                      <a:lnTo>
                        <a:pt x="0" y="184278"/>
                      </a:lnTo>
                      <a:lnTo>
                        <a:pt x="90517" y="184278"/>
                      </a:lnTo>
                      <a:lnTo>
                        <a:pt x="90517" y="0"/>
                      </a:ln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55;p17">
                  <a:extLst>
                    <a:ext uri="{FF2B5EF4-FFF2-40B4-BE49-F238E27FC236}">
                      <a16:creationId xmlns:a16="http://schemas.microsoft.com/office/drawing/2014/main" id="{15045CB1-C7B3-C806-4B99-EB11188761B9}"/>
                    </a:ext>
                  </a:extLst>
                </p:cNvPr>
                <p:cNvSpPr/>
                <p:nvPr/>
              </p:nvSpPr>
              <p:spPr>
                <a:xfrm>
                  <a:off x="1248424"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57;p17">
                  <a:extLst>
                    <a:ext uri="{FF2B5EF4-FFF2-40B4-BE49-F238E27FC236}">
                      <a16:creationId xmlns:a16="http://schemas.microsoft.com/office/drawing/2014/main" id="{626AFB68-9A7A-5D53-4275-CC8A59670A43}"/>
                    </a:ext>
                  </a:extLst>
                </p:cNvPr>
                <p:cNvSpPr/>
                <p:nvPr/>
              </p:nvSpPr>
              <p:spPr>
                <a:xfrm flipH="1">
                  <a:off x="1635600" y="3803375"/>
                  <a:ext cx="615000" cy="721200"/>
                </a:xfrm>
                <a:prstGeom prst="round1Rect">
                  <a:avLst>
                    <a:gd name="adj" fmla="val 43277"/>
                  </a:avLst>
                </a:pr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 name="Google Shape;162;p17">
                <a:extLst>
                  <a:ext uri="{FF2B5EF4-FFF2-40B4-BE49-F238E27FC236}">
                    <a16:creationId xmlns:a16="http://schemas.microsoft.com/office/drawing/2014/main" id="{28E38333-5C41-8859-E3CB-811292683370}"/>
                  </a:ext>
                </a:extLst>
              </p:cNvPr>
              <p:cNvSpPr/>
              <p:nvPr/>
            </p:nvSpPr>
            <p:spPr>
              <a:xfrm>
                <a:off x="13601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oogle Shape;163;p17">
              <a:extLst>
                <a:ext uri="{FF2B5EF4-FFF2-40B4-BE49-F238E27FC236}">
                  <a16:creationId xmlns:a16="http://schemas.microsoft.com/office/drawing/2014/main" id="{9F611BD2-E230-1EA8-F452-BC0807B4CD80}"/>
                </a:ext>
              </a:extLst>
            </p:cNvPr>
            <p:cNvGrpSpPr/>
            <p:nvPr/>
          </p:nvGrpSpPr>
          <p:grpSpPr>
            <a:xfrm>
              <a:off x="1278421" y="1977988"/>
              <a:ext cx="1593939" cy="1617950"/>
              <a:chOff x="1266300" y="1977988"/>
              <a:chExt cx="1353600" cy="1617950"/>
            </a:xfrm>
          </p:grpSpPr>
          <p:sp>
            <p:nvSpPr>
              <p:cNvPr id="19" name="Google Shape;164;p17">
                <a:extLst>
                  <a:ext uri="{FF2B5EF4-FFF2-40B4-BE49-F238E27FC236}">
                    <a16:creationId xmlns:a16="http://schemas.microsoft.com/office/drawing/2014/main" id="{CA91E6EB-1C9F-8C5B-B0B8-34F7C65EE7FE}"/>
                  </a:ext>
                </a:extLst>
              </p:cNvPr>
              <p:cNvSpPr/>
              <p:nvPr/>
            </p:nvSpPr>
            <p:spPr>
              <a:xfrm>
                <a:off x="12663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451E7B"/>
                    </a:solidFill>
                    <a:latin typeface="Fira Sans Extra Condensed Medium"/>
                    <a:ea typeface="Fira Sans Extra Condensed Medium"/>
                    <a:cs typeface="Fira Sans Extra Condensed Medium"/>
                    <a:sym typeface="Fira Sans Extra Condensed Medium"/>
                  </a:rPr>
                  <a:t>Tag Group</a:t>
                </a:r>
                <a:endParaRPr sz="1600" dirty="0">
                  <a:solidFill>
                    <a:srgbClr val="451E7B"/>
                  </a:solidFill>
                </a:endParaRPr>
              </a:p>
            </p:txBody>
          </p:sp>
          <p:sp>
            <p:nvSpPr>
              <p:cNvPr id="20" name="Google Shape;165;p17">
                <a:extLst>
                  <a:ext uri="{FF2B5EF4-FFF2-40B4-BE49-F238E27FC236}">
                    <a16:creationId xmlns:a16="http://schemas.microsoft.com/office/drawing/2014/main" id="{5C0C2CAA-7BE5-DCF8-D414-EFC8061C4ADE}"/>
                  </a:ext>
                </a:extLst>
              </p:cNvPr>
              <p:cNvSpPr txBox="1"/>
              <p:nvPr/>
            </p:nvSpPr>
            <p:spPr>
              <a:xfrm>
                <a:off x="1266300" y="2789838"/>
                <a:ext cx="1353600" cy="806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dirty="0">
                    <a:solidFill>
                      <a:srgbClr val="000000"/>
                    </a:solidFill>
                    <a:latin typeface="Fira Sans"/>
                    <a:ea typeface="Fira Sans"/>
                    <a:cs typeface="Fira Sans"/>
                    <a:sym typeface="Fira Sans"/>
                  </a:rPr>
                  <a:t>The tag filter group identifying the products to discount (e.g., Category)</a:t>
                </a:r>
                <a:endParaRPr sz="1100" dirty="0">
                  <a:solidFill>
                    <a:srgbClr val="000000"/>
                  </a:solidFill>
                  <a:latin typeface="Fira Sans"/>
                  <a:ea typeface="Fira Sans"/>
                  <a:cs typeface="Fira Sans"/>
                  <a:sym typeface="Fira Sans"/>
                </a:endParaRPr>
              </a:p>
            </p:txBody>
          </p:sp>
        </p:grpSp>
      </p:grpSp>
      <p:grpSp>
        <p:nvGrpSpPr>
          <p:cNvPr id="30" name="Group 29">
            <a:extLst>
              <a:ext uri="{FF2B5EF4-FFF2-40B4-BE49-F238E27FC236}">
                <a16:creationId xmlns:a16="http://schemas.microsoft.com/office/drawing/2014/main" id="{9C532505-7600-E7DD-2AD6-82CE00671F4E}"/>
              </a:ext>
            </a:extLst>
          </p:cNvPr>
          <p:cNvGrpSpPr/>
          <p:nvPr/>
        </p:nvGrpSpPr>
        <p:grpSpPr>
          <a:xfrm>
            <a:off x="6113663" y="2085615"/>
            <a:ext cx="1754718" cy="3033693"/>
            <a:chOff x="2950626" y="1676039"/>
            <a:chExt cx="1754718" cy="3033693"/>
          </a:xfrm>
        </p:grpSpPr>
        <p:grpSp>
          <p:nvGrpSpPr>
            <p:cNvPr id="31" name="Google Shape;168;p17">
              <a:extLst>
                <a:ext uri="{FF2B5EF4-FFF2-40B4-BE49-F238E27FC236}">
                  <a16:creationId xmlns:a16="http://schemas.microsoft.com/office/drawing/2014/main" id="{18BBE8D8-3C80-3410-8D5C-63E68C0A4737}"/>
                </a:ext>
              </a:extLst>
            </p:cNvPr>
            <p:cNvGrpSpPr/>
            <p:nvPr/>
          </p:nvGrpSpPr>
          <p:grpSpPr>
            <a:xfrm>
              <a:off x="2950626" y="1676039"/>
              <a:ext cx="1754718" cy="3033693"/>
              <a:chOff x="2947923" y="1676039"/>
              <a:chExt cx="1490136" cy="3033693"/>
            </a:xfrm>
          </p:grpSpPr>
          <p:sp>
            <p:nvSpPr>
              <p:cNvPr id="35" name="Google Shape;169;p17">
                <a:extLst>
                  <a:ext uri="{FF2B5EF4-FFF2-40B4-BE49-F238E27FC236}">
                    <a16:creationId xmlns:a16="http://schemas.microsoft.com/office/drawing/2014/main" id="{E477DB05-8336-A766-F328-F5B45F09F01E}"/>
                  </a:ext>
                </a:extLst>
              </p:cNvPr>
              <p:cNvSpPr/>
              <p:nvPr/>
            </p:nvSpPr>
            <p:spPr>
              <a:xfrm>
                <a:off x="2947923" y="1676039"/>
                <a:ext cx="1490136" cy="3033693"/>
              </a:xfrm>
              <a:custGeom>
                <a:avLst/>
                <a:gdLst/>
                <a:ahLst/>
                <a:cxnLst/>
                <a:rect l="l" t="t" r="r" b="b"/>
                <a:pathLst>
                  <a:path w="90517" h="184279" extrusionOk="0">
                    <a:moveTo>
                      <a:pt x="43488" y="0"/>
                    </a:moveTo>
                    <a:cubicBezTo>
                      <a:pt x="19365" y="0"/>
                      <a:pt x="0" y="19365"/>
                      <a:pt x="0" y="43488"/>
                    </a:cubicBezTo>
                    <a:lnTo>
                      <a:pt x="0" y="184278"/>
                    </a:lnTo>
                    <a:lnTo>
                      <a:pt x="90517" y="184278"/>
                    </a:lnTo>
                    <a:lnTo>
                      <a:pt x="90517" y="0"/>
                    </a:ln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70;p17">
                <a:extLst>
                  <a:ext uri="{FF2B5EF4-FFF2-40B4-BE49-F238E27FC236}">
                    <a16:creationId xmlns:a16="http://schemas.microsoft.com/office/drawing/2014/main" id="{C0904D07-E46F-4777-DA69-FD2BA9174864}"/>
                  </a:ext>
                </a:extLst>
              </p:cNvPr>
              <p:cNvSpPr/>
              <p:nvPr/>
            </p:nvSpPr>
            <p:spPr>
              <a:xfrm>
                <a:off x="2998315"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72;p17">
                <a:extLst>
                  <a:ext uri="{FF2B5EF4-FFF2-40B4-BE49-F238E27FC236}">
                    <a16:creationId xmlns:a16="http://schemas.microsoft.com/office/drawing/2014/main" id="{6ECE0FBD-C173-D00D-C7F8-BF927CFAB693}"/>
                  </a:ext>
                </a:extLst>
              </p:cNvPr>
              <p:cNvSpPr/>
              <p:nvPr/>
            </p:nvSpPr>
            <p:spPr>
              <a:xfrm>
                <a:off x="31127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73;p17">
                <a:extLst>
                  <a:ext uri="{FF2B5EF4-FFF2-40B4-BE49-F238E27FC236}">
                    <a16:creationId xmlns:a16="http://schemas.microsoft.com/office/drawing/2014/main" id="{D6255FB2-8939-61DE-37B3-2288E4EFC50B}"/>
                  </a:ext>
                </a:extLst>
              </p:cNvPr>
              <p:cNvSpPr/>
              <p:nvPr/>
            </p:nvSpPr>
            <p:spPr>
              <a:xfrm flipH="1">
                <a:off x="3385491" y="3803375"/>
                <a:ext cx="615000" cy="721200"/>
              </a:xfrm>
              <a:prstGeom prst="round1Rect">
                <a:avLst>
                  <a:gd name="adj" fmla="val 43277"/>
                </a:avLst>
              </a:pr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178;p17">
              <a:extLst>
                <a:ext uri="{FF2B5EF4-FFF2-40B4-BE49-F238E27FC236}">
                  <a16:creationId xmlns:a16="http://schemas.microsoft.com/office/drawing/2014/main" id="{538759BA-D4F6-B876-69D6-A29B145544E2}"/>
                </a:ext>
              </a:extLst>
            </p:cNvPr>
            <p:cNvGrpSpPr/>
            <p:nvPr/>
          </p:nvGrpSpPr>
          <p:grpSpPr>
            <a:xfrm>
              <a:off x="3034205" y="1977988"/>
              <a:ext cx="1593939" cy="1617950"/>
              <a:chOff x="3018900" y="1977988"/>
              <a:chExt cx="1353600" cy="1617950"/>
            </a:xfrm>
          </p:grpSpPr>
          <p:sp>
            <p:nvSpPr>
              <p:cNvPr id="33" name="Google Shape;179;p17">
                <a:extLst>
                  <a:ext uri="{FF2B5EF4-FFF2-40B4-BE49-F238E27FC236}">
                    <a16:creationId xmlns:a16="http://schemas.microsoft.com/office/drawing/2014/main" id="{6A4757D7-0F70-E3C8-898B-9392E715A6C4}"/>
                  </a:ext>
                </a:extLst>
              </p:cNvPr>
              <p:cNvSpPr/>
              <p:nvPr/>
            </p:nvSpPr>
            <p:spPr>
              <a:xfrm>
                <a:off x="30189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7B1E7A"/>
                    </a:solidFill>
                    <a:latin typeface="Fira Sans Extra Condensed Medium"/>
                    <a:ea typeface="Fira Sans Extra Condensed Medium"/>
                    <a:cs typeface="Fira Sans Extra Condensed Medium"/>
                    <a:sym typeface="Fira Sans Extra Condensed Medium"/>
                  </a:rPr>
                  <a:t>Tag Values</a:t>
                </a:r>
                <a:endParaRPr sz="1900" dirty="0">
                  <a:solidFill>
                    <a:srgbClr val="7B1E7A"/>
                  </a:solidFill>
                  <a:latin typeface="Fira Sans Extra Condensed Medium"/>
                  <a:ea typeface="Fira Sans Extra Condensed Medium"/>
                  <a:cs typeface="Fira Sans Extra Condensed Medium"/>
                  <a:sym typeface="Fira Sans Extra Condensed Medium"/>
                </a:endParaRPr>
              </a:p>
            </p:txBody>
          </p:sp>
          <p:sp>
            <p:nvSpPr>
              <p:cNvPr id="34" name="Google Shape;180;p17">
                <a:extLst>
                  <a:ext uri="{FF2B5EF4-FFF2-40B4-BE49-F238E27FC236}">
                    <a16:creationId xmlns:a16="http://schemas.microsoft.com/office/drawing/2014/main" id="{7CABE902-BC2C-0DC7-E85A-53727F61EC0F}"/>
                  </a:ext>
                </a:extLst>
              </p:cNvPr>
              <p:cNvSpPr txBox="1"/>
              <p:nvPr/>
            </p:nvSpPr>
            <p:spPr>
              <a:xfrm>
                <a:off x="3018900" y="2789838"/>
                <a:ext cx="1353600" cy="806100"/>
              </a:xfrm>
              <a:prstGeom prst="rect">
                <a:avLst/>
              </a:prstGeom>
              <a:noFill/>
              <a:ln>
                <a:noFill/>
              </a:ln>
            </p:spPr>
            <p:txBody>
              <a:bodyPr spcFirstLastPara="1" wrap="square" lIns="91425" tIns="91425" rIns="91425" bIns="91425" anchor="t" anchorCtr="0">
                <a:noAutofit/>
              </a:bodyPr>
              <a:lstStyle/>
              <a:p>
                <a:pPr lvl="0" rtl="0">
                  <a:spcBef>
                    <a:spcPts val="0"/>
                  </a:spcBef>
                  <a:spcAft>
                    <a:spcPts val="0"/>
                  </a:spcAft>
                </a:pPr>
                <a:r>
                  <a:rPr lang="en-US" sz="1100" dirty="0">
                    <a:solidFill>
                      <a:srgbClr val="000000"/>
                    </a:solidFill>
                    <a:latin typeface="Fira Sans"/>
                    <a:ea typeface="Fira Sans"/>
                    <a:cs typeface="Fira Sans"/>
                    <a:sym typeface="Fira Sans"/>
                  </a:rPr>
                  <a:t>The tag values within the tag group identifying the products to discount</a:t>
                </a:r>
                <a:endParaRPr sz="1100" dirty="0">
                  <a:solidFill>
                    <a:srgbClr val="000000"/>
                  </a:solidFill>
                  <a:latin typeface="Fira Sans"/>
                  <a:ea typeface="Fira Sans"/>
                  <a:cs typeface="Fira Sans"/>
                  <a:sym typeface="Fira Sans"/>
                </a:endParaRPr>
              </a:p>
            </p:txBody>
          </p:sp>
        </p:grpSp>
      </p:grpSp>
      <p:grpSp>
        <p:nvGrpSpPr>
          <p:cNvPr id="39" name="Google Shape;185;p17">
            <a:extLst>
              <a:ext uri="{FF2B5EF4-FFF2-40B4-BE49-F238E27FC236}">
                <a16:creationId xmlns:a16="http://schemas.microsoft.com/office/drawing/2014/main" id="{07A7DBF7-5375-1D34-2FD9-99903D04B438}"/>
              </a:ext>
            </a:extLst>
          </p:cNvPr>
          <p:cNvGrpSpPr/>
          <p:nvPr/>
        </p:nvGrpSpPr>
        <p:grpSpPr>
          <a:xfrm>
            <a:off x="7981300" y="2085615"/>
            <a:ext cx="1754738" cy="3033693"/>
            <a:chOff x="4696708" y="1676039"/>
            <a:chExt cx="1490153" cy="3033693"/>
          </a:xfrm>
        </p:grpSpPr>
        <p:sp>
          <p:nvSpPr>
            <p:cNvPr id="40" name="Google Shape;186;p17">
              <a:extLst>
                <a:ext uri="{FF2B5EF4-FFF2-40B4-BE49-F238E27FC236}">
                  <a16:creationId xmlns:a16="http://schemas.microsoft.com/office/drawing/2014/main" id="{FB11AEB4-E77A-CCB1-836F-46B0B7ACA88F}"/>
                </a:ext>
              </a:extLst>
            </p:cNvPr>
            <p:cNvSpPr/>
            <p:nvPr/>
          </p:nvSpPr>
          <p:spPr>
            <a:xfrm>
              <a:off x="4696708" y="1676039"/>
              <a:ext cx="1490153" cy="3033693"/>
            </a:xfrm>
            <a:custGeom>
              <a:avLst/>
              <a:gdLst/>
              <a:ahLst/>
              <a:cxnLst/>
              <a:rect l="l" t="t" r="r" b="b"/>
              <a:pathLst>
                <a:path w="90518" h="184279" extrusionOk="0">
                  <a:moveTo>
                    <a:pt x="43488" y="0"/>
                  </a:moveTo>
                  <a:cubicBezTo>
                    <a:pt x="19513" y="0"/>
                    <a:pt x="1" y="19512"/>
                    <a:pt x="1" y="43488"/>
                  </a:cubicBezTo>
                  <a:lnTo>
                    <a:pt x="1" y="184278"/>
                  </a:lnTo>
                  <a:lnTo>
                    <a:pt x="90517" y="184278"/>
                  </a:lnTo>
                  <a:lnTo>
                    <a:pt x="90517" y="0"/>
                  </a:ln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87;p17">
              <a:extLst>
                <a:ext uri="{FF2B5EF4-FFF2-40B4-BE49-F238E27FC236}">
                  <a16:creationId xmlns:a16="http://schemas.microsoft.com/office/drawing/2014/main" id="{C66DA01C-4664-78CF-6AD8-FBCF87F3D755}"/>
                </a:ext>
              </a:extLst>
            </p:cNvPr>
            <p:cNvSpPr/>
            <p:nvPr/>
          </p:nvSpPr>
          <p:spPr>
            <a:xfrm>
              <a:off x="4747117" y="1726430"/>
              <a:ext cx="1389336" cy="2641425"/>
            </a:xfrm>
            <a:custGeom>
              <a:avLst/>
              <a:gdLst/>
              <a:ahLst/>
              <a:cxnLst/>
              <a:rect l="l" t="t" r="r" b="b"/>
              <a:pathLst>
                <a:path w="84394" h="160451" extrusionOk="0">
                  <a:moveTo>
                    <a:pt x="40426" y="1"/>
                  </a:moveTo>
                  <a:cubicBezTo>
                    <a:pt x="18148" y="1"/>
                    <a:pt x="0" y="18148"/>
                    <a:pt x="0" y="40427"/>
                  </a:cubicBezTo>
                  <a:lnTo>
                    <a:pt x="0"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9;p17">
              <a:extLst>
                <a:ext uri="{FF2B5EF4-FFF2-40B4-BE49-F238E27FC236}">
                  <a16:creationId xmlns:a16="http://schemas.microsoft.com/office/drawing/2014/main" id="{9F50AFDB-AFD5-150B-8E8D-00466B61EB7C}"/>
                </a:ext>
              </a:extLst>
            </p:cNvPr>
            <p:cNvSpPr/>
            <p:nvPr/>
          </p:nvSpPr>
          <p:spPr>
            <a:xfrm>
              <a:off x="4855830"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90;p17">
              <a:extLst>
                <a:ext uri="{FF2B5EF4-FFF2-40B4-BE49-F238E27FC236}">
                  <a16:creationId xmlns:a16="http://schemas.microsoft.com/office/drawing/2014/main" id="{80203E73-2C49-859B-7F4A-9620AD3F82F7}"/>
                </a:ext>
              </a:extLst>
            </p:cNvPr>
            <p:cNvSpPr/>
            <p:nvPr/>
          </p:nvSpPr>
          <p:spPr>
            <a:xfrm flipH="1">
              <a:off x="5134285" y="3803375"/>
              <a:ext cx="615000" cy="721200"/>
            </a:xfrm>
            <a:prstGeom prst="round1Rect">
              <a:avLst>
                <a:gd name="adj" fmla="val 43277"/>
              </a:avLst>
            </a:pr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99;p17">
            <a:extLst>
              <a:ext uri="{FF2B5EF4-FFF2-40B4-BE49-F238E27FC236}">
                <a16:creationId xmlns:a16="http://schemas.microsoft.com/office/drawing/2014/main" id="{B8598B3C-EFFE-44B5-E233-9DF9EC7155AB}"/>
              </a:ext>
            </a:extLst>
          </p:cNvPr>
          <p:cNvGrpSpPr/>
          <p:nvPr/>
        </p:nvGrpSpPr>
        <p:grpSpPr>
          <a:xfrm>
            <a:off x="8058156" y="2387564"/>
            <a:ext cx="1593939" cy="1617950"/>
            <a:chOff x="4761975" y="1977988"/>
            <a:chExt cx="1353600" cy="1617950"/>
          </a:xfrm>
        </p:grpSpPr>
        <p:sp>
          <p:nvSpPr>
            <p:cNvPr id="45" name="Google Shape;200;p17">
              <a:extLst>
                <a:ext uri="{FF2B5EF4-FFF2-40B4-BE49-F238E27FC236}">
                  <a16:creationId xmlns:a16="http://schemas.microsoft.com/office/drawing/2014/main" id="{D6B9F158-3105-7775-76E1-F31F0D2B0367}"/>
                </a:ext>
              </a:extLst>
            </p:cNvPr>
            <p:cNvSpPr/>
            <p:nvPr/>
          </p:nvSpPr>
          <p:spPr>
            <a:xfrm>
              <a:off x="4761975"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B33F62"/>
                  </a:solidFill>
                  <a:latin typeface="Fira Sans Extra Condensed Medium"/>
                  <a:ea typeface="Fira Sans Extra Condensed Medium"/>
                  <a:cs typeface="Fira Sans Extra Condensed Medium"/>
                  <a:sym typeface="Fira Sans Extra Condensed Medium"/>
                </a:rPr>
                <a:t>% Off</a:t>
              </a:r>
              <a:endParaRPr sz="1600" dirty="0">
                <a:solidFill>
                  <a:srgbClr val="B33F62"/>
                </a:solidFill>
              </a:endParaRPr>
            </a:p>
          </p:txBody>
        </p:sp>
        <p:sp>
          <p:nvSpPr>
            <p:cNvPr id="46" name="Google Shape;201;p17">
              <a:extLst>
                <a:ext uri="{FF2B5EF4-FFF2-40B4-BE49-F238E27FC236}">
                  <a16:creationId xmlns:a16="http://schemas.microsoft.com/office/drawing/2014/main" id="{E0385F62-755D-85D2-2F06-A6E3D6729566}"/>
                </a:ext>
              </a:extLst>
            </p:cNvPr>
            <p:cNvSpPr txBox="1"/>
            <p:nvPr/>
          </p:nvSpPr>
          <p:spPr>
            <a:xfrm>
              <a:off x="4761975" y="2789838"/>
              <a:ext cx="1353600" cy="806100"/>
            </a:xfrm>
            <a:prstGeom prst="rect">
              <a:avLst/>
            </a:prstGeom>
            <a:noFill/>
            <a:ln>
              <a:noFill/>
            </a:ln>
          </p:spPr>
          <p:txBody>
            <a:bodyPr spcFirstLastPara="1" wrap="square" lIns="91425" tIns="91425" rIns="91425" bIns="91425" anchor="t" anchorCtr="0">
              <a:noAutofit/>
            </a:bodyPr>
            <a:lstStyle/>
            <a:p>
              <a:pPr lvl="0" rtl="0">
                <a:spcBef>
                  <a:spcPts val="0"/>
                </a:spcBef>
                <a:spcAft>
                  <a:spcPts val="0"/>
                </a:spcAft>
              </a:pPr>
              <a:r>
                <a:rPr lang="en-US" sz="1100" dirty="0">
                  <a:solidFill>
                    <a:srgbClr val="000000"/>
                  </a:solidFill>
                  <a:latin typeface="Fira Sans"/>
                  <a:ea typeface="Fira Sans"/>
                  <a:cs typeface="Fira Sans"/>
                  <a:sym typeface="Fira Sans"/>
                </a:rPr>
                <a:t>Numeric discount percentage to be applied to eligible items (e.g., 20)</a:t>
              </a:r>
              <a:endParaRPr sz="1100" dirty="0">
                <a:solidFill>
                  <a:srgbClr val="000000"/>
                </a:solidFill>
                <a:latin typeface="Fira Sans"/>
                <a:ea typeface="Fira Sans"/>
                <a:cs typeface="Fira Sans"/>
                <a:sym typeface="Fira Sans"/>
              </a:endParaRPr>
            </a:p>
          </p:txBody>
        </p:sp>
      </p:grpSp>
      <p:pic>
        <p:nvPicPr>
          <p:cNvPr id="47" name="Graphic 46" descr="Single gear with solid fill">
            <a:extLst>
              <a:ext uri="{FF2B5EF4-FFF2-40B4-BE49-F238E27FC236}">
                <a16:creationId xmlns:a16="http://schemas.microsoft.com/office/drawing/2014/main" id="{C3E829A5-C32E-7381-9808-6C330B1B26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8278" y="4274985"/>
            <a:ext cx="484643" cy="484643"/>
          </a:xfrm>
          <a:prstGeom prst="rect">
            <a:avLst/>
          </a:prstGeom>
        </p:spPr>
      </p:pic>
      <p:pic>
        <p:nvPicPr>
          <p:cNvPr id="48" name="Graphic 47" descr="Single gear with solid fill">
            <a:extLst>
              <a:ext uri="{FF2B5EF4-FFF2-40B4-BE49-F238E27FC236}">
                <a16:creationId xmlns:a16="http://schemas.microsoft.com/office/drawing/2014/main" id="{2C677DF1-616B-1655-252B-9309F5E0F0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5954" y="4274985"/>
            <a:ext cx="484643" cy="484643"/>
          </a:xfrm>
          <a:prstGeom prst="rect">
            <a:avLst/>
          </a:prstGeom>
        </p:spPr>
      </p:pic>
      <p:pic>
        <p:nvPicPr>
          <p:cNvPr id="49" name="Graphic 48" descr="Single gear with solid fill">
            <a:extLst>
              <a:ext uri="{FF2B5EF4-FFF2-40B4-BE49-F238E27FC236}">
                <a16:creationId xmlns:a16="http://schemas.microsoft.com/office/drawing/2014/main" id="{F5E7785A-8EE1-F1FC-081D-407C7EC758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2803" y="4263778"/>
            <a:ext cx="484643" cy="484643"/>
          </a:xfrm>
          <a:prstGeom prst="rect">
            <a:avLst/>
          </a:prstGeom>
        </p:spPr>
      </p:pic>
      <p:sp>
        <p:nvSpPr>
          <p:cNvPr id="50" name="Google Shape;659;p25">
            <a:extLst>
              <a:ext uri="{FF2B5EF4-FFF2-40B4-BE49-F238E27FC236}">
                <a16:creationId xmlns:a16="http://schemas.microsoft.com/office/drawing/2014/main" id="{6A85A4EB-97C5-4E30-592A-C3A1943E7DDE}"/>
              </a:ext>
            </a:extLst>
          </p:cNvPr>
          <p:cNvSpPr/>
          <p:nvPr/>
        </p:nvSpPr>
        <p:spPr>
          <a:xfrm flipH="1">
            <a:off x="797466" y="1763546"/>
            <a:ext cx="3124199" cy="3386344"/>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Applies a percent off of items in specific product groups.  Used when the items being discounted are different than the items used to determine eligibility.</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Examples:</a:t>
            </a:r>
          </a:p>
          <a:p>
            <a:pPr marL="0" lvl="0" indent="0" rtl="0">
              <a:spcBef>
                <a:spcPts val="0"/>
              </a:spcBef>
              <a:spcAft>
                <a:spcPts val="0"/>
              </a:spcAft>
              <a:buClr>
                <a:srgbClr val="000000"/>
              </a:buClr>
              <a:buSzPts val="1100"/>
              <a:buFont typeface="Arial"/>
              <a:buNone/>
            </a:pPr>
            <a:endParaRPr lang="en" sz="14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10% off category “Footwear” if purchasing &gt; $500 of Apparel</a:t>
            </a:r>
          </a:p>
          <a:p>
            <a:pPr marL="0" lvl="0" indent="0" rtl="0">
              <a:spcBef>
                <a:spcPts val="0"/>
              </a:spcBef>
              <a:spcAft>
                <a:spcPts val="0"/>
              </a:spcAft>
              <a:buClr>
                <a:srgbClr val="000000"/>
              </a:buClr>
              <a:buSzPts val="1100"/>
              <a:buFont typeface="Arial"/>
              <a:buNone/>
            </a:pPr>
            <a:endParaRPr lang="en" sz="14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20% off of items having Style Status value of “New Style”</a:t>
            </a:r>
          </a:p>
          <a:p>
            <a:pPr marL="0" lvl="0" indent="0" rtl="0">
              <a:spcBef>
                <a:spcPts val="0"/>
              </a:spcBef>
              <a:spcAft>
                <a:spcPts val="0"/>
              </a:spcAft>
              <a:buClr>
                <a:srgbClr val="000000"/>
              </a:buClr>
              <a:buSzPts val="1100"/>
              <a:buFont typeface="Arial"/>
              <a:buNone/>
            </a:pPr>
            <a:endParaRPr lang="en" sz="1400" dirty="0">
              <a:solidFill>
                <a:srgbClr val="000000"/>
              </a:solidFill>
              <a:latin typeface="Fira Sans"/>
              <a:ea typeface="Fira Sans"/>
              <a:cs typeface="Fira Sans"/>
              <a:sym typeface="Fira Sans"/>
            </a:endParaRPr>
          </a:p>
        </p:txBody>
      </p:sp>
      <p:sp>
        <p:nvSpPr>
          <p:cNvPr id="51" name="Google Shape;322;p17">
            <a:extLst>
              <a:ext uri="{FF2B5EF4-FFF2-40B4-BE49-F238E27FC236}">
                <a16:creationId xmlns:a16="http://schemas.microsoft.com/office/drawing/2014/main" id="{C40C43B0-6E06-8191-0883-C43CF3009956}"/>
              </a:ext>
            </a:extLst>
          </p:cNvPr>
          <p:cNvSpPr txBox="1"/>
          <p:nvPr/>
        </p:nvSpPr>
        <p:spPr>
          <a:xfrm>
            <a:off x="5573374" y="1545732"/>
            <a:ext cx="2824108" cy="326379"/>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en-US" sz="1600" b="1" dirty="0">
                <a:latin typeface="Fira Sans" panose="020B0503050000020004" pitchFamily="34" charset="0"/>
                <a:ea typeface="Fira Sans Extra Condensed Medium"/>
                <a:cs typeface="Fira Sans Extra Condensed Medium"/>
                <a:sym typeface="Fira Sans Extra Condensed Medium"/>
              </a:rPr>
              <a:t>Setup Parameters</a:t>
            </a:r>
            <a:endParaRPr lang="en-US" sz="1600" b="1" kern="0" dirty="0">
              <a:latin typeface="Fira Sans" panose="020B0503050000020004" pitchFamily="34" charset="0"/>
              <a:ea typeface="Fira Sans"/>
              <a:cs typeface="Fira Sans"/>
              <a:sym typeface="Fira Sans"/>
            </a:endParaRPr>
          </a:p>
        </p:txBody>
      </p:sp>
    </p:spTree>
    <p:extLst>
      <p:ext uri="{BB962C8B-B14F-4D97-AF65-F5344CB8AC3E}">
        <p14:creationId xmlns:p14="http://schemas.microsoft.com/office/powerpoint/2010/main" val="5403289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Awards – % Off Specific Products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4" name="Graphic 13" descr="Piggy Bank with solid fill">
            <a:extLst>
              <a:ext uri="{FF2B5EF4-FFF2-40B4-BE49-F238E27FC236}">
                <a16:creationId xmlns:a16="http://schemas.microsoft.com/office/drawing/2014/main" id="{67E344CA-9A20-2FE3-C5D2-B4BBC5EC00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733" y="243401"/>
            <a:ext cx="667206" cy="667206"/>
          </a:xfrm>
          <a:prstGeom prst="rect">
            <a:avLst/>
          </a:prstGeom>
        </p:spPr>
      </p:pic>
      <p:grpSp>
        <p:nvGrpSpPr>
          <p:cNvPr id="16" name="Group 15">
            <a:extLst>
              <a:ext uri="{FF2B5EF4-FFF2-40B4-BE49-F238E27FC236}">
                <a16:creationId xmlns:a16="http://schemas.microsoft.com/office/drawing/2014/main" id="{FAAAF9C8-4F03-EE4F-927C-0012FD3E3840}"/>
              </a:ext>
            </a:extLst>
          </p:cNvPr>
          <p:cNvGrpSpPr/>
          <p:nvPr/>
        </p:nvGrpSpPr>
        <p:grpSpPr>
          <a:xfrm>
            <a:off x="4246026" y="2085615"/>
            <a:ext cx="1754718" cy="3033693"/>
            <a:chOff x="1198032" y="1676039"/>
            <a:chExt cx="1754718" cy="3033693"/>
          </a:xfrm>
        </p:grpSpPr>
        <p:grpSp>
          <p:nvGrpSpPr>
            <p:cNvPr id="18" name="Google Shape;152;p17">
              <a:extLst>
                <a:ext uri="{FF2B5EF4-FFF2-40B4-BE49-F238E27FC236}">
                  <a16:creationId xmlns:a16="http://schemas.microsoft.com/office/drawing/2014/main" id="{1A0DAECA-D401-6062-CD97-6408847735EB}"/>
                </a:ext>
              </a:extLst>
            </p:cNvPr>
            <p:cNvGrpSpPr/>
            <p:nvPr/>
          </p:nvGrpSpPr>
          <p:grpSpPr>
            <a:xfrm>
              <a:off x="1198032" y="1676039"/>
              <a:ext cx="1754718" cy="3033693"/>
              <a:chOff x="1198032" y="1676039"/>
              <a:chExt cx="1490136" cy="3033693"/>
            </a:xfrm>
          </p:grpSpPr>
          <p:grpSp>
            <p:nvGrpSpPr>
              <p:cNvPr id="25" name="Google Shape;153;p17">
                <a:extLst>
                  <a:ext uri="{FF2B5EF4-FFF2-40B4-BE49-F238E27FC236}">
                    <a16:creationId xmlns:a16="http://schemas.microsoft.com/office/drawing/2014/main" id="{99E695A2-F150-B59B-C0E8-F4CB86677BC1}"/>
                  </a:ext>
                </a:extLst>
              </p:cNvPr>
              <p:cNvGrpSpPr/>
              <p:nvPr/>
            </p:nvGrpSpPr>
            <p:grpSpPr>
              <a:xfrm>
                <a:off x="1198032" y="1676039"/>
                <a:ext cx="1490136" cy="3033693"/>
                <a:chOff x="1198032" y="1676039"/>
                <a:chExt cx="1490136" cy="3033693"/>
              </a:xfrm>
            </p:grpSpPr>
            <p:sp>
              <p:nvSpPr>
                <p:cNvPr id="28" name="Google Shape;154;p17">
                  <a:extLst>
                    <a:ext uri="{FF2B5EF4-FFF2-40B4-BE49-F238E27FC236}">
                      <a16:creationId xmlns:a16="http://schemas.microsoft.com/office/drawing/2014/main" id="{8ED54265-E423-8030-AF25-8532AD45DD61}"/>
                    </a:ext>
                  </a:extLst>
                </p:cNvPr>
                <p:cNvSpPr/>
                <p:nvPr/>
              </p:nvSpPr>
              <p:spPr>
                <a:xfrm>
                  <a:off x="1198032" y="1676039"/>
                  <a:ext cx="1490136" cy="3033693"/>
                </a:xfrm>
                <a:custGeom>
                  <a:avLst/>
                  <a:gdLst/>
                  <a:ahLst/>
                  <a:cxnLst/>
                  <a:rect l="l" t="t" r="r" b="b"/>
                  <a:pathLst>
                    <a:path w="90517" h="184279" extrusionOk="0">
                      <a:moveTo>
                        <a:pt x="43488" y="0"/>
                      </a:moveTo>
                      <a:cubicBezTo>
                        <a:pt x="19512" y="0"/>
                        <a:pt x="0" y="19365"/>
                        <a:pt x="0" y="43488"/>
                      </a:cubicBezTo>
                      <a:lnTo>
                        <a:pt x="0" y="184278"/>
                      </a:lnTo>
                      <a:lnTo>
                        <a:pt x="90517" y="184278"/>
                      </a:lnTo>
                      <a:lnTo>
                        <a:pt x="90517" y="0"/>
                      </a:ln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55;p17">
                  <a:extLst>
                    <a:ext uri="{FF2B5EF4-FFF2-40B4-BE49-F238E27FC236}">
                      <a16:creationId xmlns:a16="http://schemas.microsoft.com/office/drawing/2014/main" id="{D459909D-4B56-0422-C948-7E67F09C6160}"/>
                    </a:ext>
                  </a:extLst>
                </p:cNvPr>
                <p:cNvSpPr/>
                <p:nvPr/>
              </p:nvSpPr>
              <p:spPr>
                <a:xfrm>
                  <a:off x="1248424"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57;p17">
                  <a:extLst>
                    <a:ext uri="{FF2B5EF4-FFF2-40B4-BE49-F238E27FC236}">
                      <a16:creationId xmlns:a16="http://schemas.microsoft.com/office/drawing/2014/main" id="{CA7C71CD-C55F-75BA-4992-8B10DAE6AEAE}"/>
                    </a:ext>
                  </a:extLst>
                </p:cNvPr>
                <p:cNvSpPr/>
                <p:nvPr/>
              </p:nvSpPr>
              <p:spPr>
                <a:xfrm flipH="1">
                  <a:off x="1635600" y="3803375"/>
                  <a:ext cx="615000" cy="721200"/>
                </a:xfrm>
                <a:prstGeom prst="round1Rect">
                  <a:avLst>
                    <a:gd name="adj" fmla="val 43277"/>
                  </a:avLst>
                </a:pr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162;p17">
                <a:extLst>
                  <a:ext uri="{FF2B5EF4-FFF2-40B4-BE49-F238E27FC236}">
                    <a16:creationId xmlns:a16="http://schemas.microsoft.com/office/drawing/2014/main" id="{BFCFE3E6-CAA0-6F7C-E05C-CA4319BE4372}"/>
                  </a:ext>
                </a:extLst>
              </p:cNvPr>
              <p:cNvSpPr/>
              <p:nvPr/>
            </p:nvSpPr>
            <p:spPr>
              <a:xfrm>
                <a:off x="13601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 name="Google Shape;163;p17">
              <a:extLst>
                <a:ext uri="{FF2B5EF4-FFF2-40B4-BE49-F238E27FC236}">
                  <a16:creationId xmlns:a16="http://schemas.microsoft.com/office/drawing/2014/main" id="{4F31D518-A4CC-B215-D5B3-EF4481C17E46}"/>
                </a:ext>
              </a:extLst>
            </p:cNvPr>
            <p:cNvGrpSpPr/>
            <p:nvPr/>
          </p:nvGrpSpPr>
          <p:grpSpPr>
            <a:xfrm>
              <a:off x="1278421" y="1977988"/>
              <a:ext cx="1593939" cy="1617950"/>
              <a:chOff x="1266300" y="1977988"/>
              <a:chExt cx="1353600" cy="1617950"/>
            </a:xfrm>
          </p:grpSpPr>
          <p:sp>
            <p:nvSpPr>
              <p:cNvPr id="20" name="Google Shape;164;p17">
                <a:extLst>
                  <a:ext uri="{FF2B5EF4-FFF2-40B4-BE49-F238E27FC236}">
                    <a16:creationId xmlns:a16="http://schemas.microsoft.com/office/drawing/2014/main" id="{E27EE495-739A-29BB-9B23-8BC7C8A901E3}"/>
                  </a:ext>
                </a:extLst>
              </p:cNvPr>
              <p:cNvSpPr/>
              <p:nvPr/>
            </p:nvSpPr>
            <p:spPr>
              <a:xfrm>
                <a:off x="12663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451E7B"/>
                    </a:solidFill>
                    <a:latin typeface="Fira Sans Extra Condensed Medium"/>
                    <a:ea typeface="Fira Sans Extra Condensed Medium"/>
                    <a:cs typeface="Fira Sans Extra Condensed Medium"/>
                    <a:sym typeface="Fira Sans Extra Condensed Medium"/>
                  </a:rPr>
                  <a:t>Level</a:t>
                </a:r>
                <a:endParaRPr sz="1600" dirty="0">
                  <a:solidFill>
                    <a:srgbClr val="451E7B"/>
                  </a:solidFill>
                </a:endParaRPr>
              </a:p>
            </p:txBody>
          </p:sp>
          <p:sp>
            <p:nvSpPr>
              <p:cNvPr id="24" name="Google Shape;165;p17">
                <a:extLst>
                  <a:ext uri="{FF2B5EF4-FFF2-40B4-BE49-F238E27FC236}">
                    <a16:creationId xmlns:a16="http://schemas.microsoft.com/office/drawing/2014/main" id="{FFE14D72-B2A8-8979-DB67-8ECE94DD8259}"/>
                  </a:ext>
                </a:extLst>
              </p:cNvPr>
              <p:cNvSpPr txBox="1"/>
              <p:nvPr/>
            </p:nvSpPr>
            <p:spPr>
              <a:xfrm>
                <a:off x="1266300" y="2789838"/>
                <a:ext cx="1353600" cy="806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dirty="0">
                    <a:solidFill>
                      <a:srgbClr val="000000"/>
                    </a:solidFill>
                    <a:latin typeface="Fira Sans"/>
                    <a:ea typeface="Fira Sans"/>
                    <a:cs typeface="Fira Sans"/>
                    <a:sym typeface="Fira Sans"/>
                  </a:rPr>
                  <a:t>The level of the items in the value list:</a:t>
                </a:r>
              </a:p>
              <a:p>
                <a:pPr marL="171450" lvl="0" indent="-171450" rtl="0">
                  <a:spcBef>
                    <a:spcPts val="0"/>
                  </a:spcBef>
                  <a:spcAft>
                    <a:spcPts val="0"/>
                  </a:spcAft>
                  <a:buFont typeface="Arial" panose="020B0604020202020204" pitchFamily="34" charset="0"/>
                  <a:buChar char="•"/>
                </a:pPr>
                <a:r>
                  <a:rPr lang="en-US" sz="1100" dirty="0">
                    <a:solidFill>
                      <a:srgbClr val="000000"/>
                    </a:solidFill>
                    <a:latin typeface="Fira Sans"/>
                    <a:ea typeface="Fira Sans"/>
                    <a:cs typeface="Fira Sans"/>
                    <a:sym typeface="Fira Sans"/>
                  </a:rPr>
                  <a:t>Style</a:t>
                </a:r>
              </a:p>
              <a:p>
                <a:pPr marL="171450" lvl="0" indent="-171450" rtl="0">
                  <a:spcBef>
                    <a:spcPts val="0"/>
                  </a:spcBef>
                  <a:spcAft>
                    <a:spcPts val="0"/>
                  </a:spcAft>
                  <a:buFont typeface="Arial" panose="020B0604020202020204" pitchFamily="34" charset="0"/>
                  <a:buChar char="•"/>
                </a:pPr>
                <a:r>
                  <a:rPr lang="en-US" sz="1100" dirty="0">
                    <a:solidFill>
                      <a:srgbClr val="000000"/>
                    </a:solidFill>
                    <a:latin typeface="Fira Sans"/>
                    <a:ea typeface="Fira Sans"/>
                    <a:cs typeface="Fira Sans"/>
                    <a:sym typeface="Fira Sans"/>
                  </a:rPr>
                  <a:t>SKU/EAN/UPC</a:t>
                </a:r>
                <a:endParaRPr sz="1100" dirty="0">
                  <a:solidFill>
                    <a:srgbClr val="000000"/>
                  </a:solidFill>
                  <a:latin typeface="Fira Sans"/>
                  <a:ea typeface="Fira Sans"/>
                  <a:cs typeface="Fira Sans"/>
                  <a:sym typeface="Fira Sans"/>
                </a:endParaRPr>
              </a:p>
            </p:txBody>
          </p:sp>
        </p:grpSp>
      </p:grpSp>
      <p:grpSp>
        <p:nvGrpSpPr>
          <p:cNvPr id="31" name="Group 30">
            <a:extLst>
              <a:ext uri="{FF2B5EF4-FFF2-40B4-BE49-F238E27FC236}">
                <a16:creationId xmlns:a16="http://schemas.microsoft.com/office/drawing/2014/main" id="{72DD117F-FC86-8E32-1723-82051380ED4B}"/>
              </a:ext>
            </a:extLst>
          </p:cNvPr>
          <p:cNvGrpSpPr/>
          <p:nvPr/>
        </p:nvGrpSpPr>
        <p:grpSpPr>
          <a:xfrm>
            <a:off x="6113663" y="2085615"/>
            <a:ext cx="1754718" cy="3033693"/>
            <a:chOff x="2950626" y="1676039"/>
            <a:chExt cx="1754718" cy="3033693"/>
          </a:xfrm>
        </p:grpSpPr>
        <p:grpSp>
          <p:nvGrpSpPr>
            <p:cNvPr id="32" name="Google Shape;168;p17">
              <a:extLst>
                <a:ext uri="{FF2B5EF4-FFF2-40B4-BE49-F238E27FC236}">
                  <a16:creationId xmlns:a16="http://schemas.microsoft.com/office/drawing/2014/main" id="{6B275DEA-0305-511A-F56A-2B6454B3E804}"/>
                </a:ext>
              </a:extLst>
            </p:cNvPr>
            <p:cNvGrpSpPr/>
            <p:nvPr/>
          </p:nvGrpSpPr>
          <p:grpSpPr>
            <a:xfrm>
              <a:off x="2950626" y="1676039"/>
              <a:ext cx="1754718" cy="3033693"/>
              <a:chOff x="2947923" y="1676039"/>
              <a:chExt cx="1490136" cy="3033693"/>
            </a:xfrm>
          </p:grpSpPr>
          <p:sp>
            <p:nvSpPr>
              <p:cNvPr id="36" name="Google Shape;169;p17">
                <a:extLst>
                  <a:ext uri="{FF2B5EF4-FFF2-40B4-BE49-F238E27FC236}">
                    <a16:creationId xmlns:a16="http://schemas.microsoft.com/office/drawing/2014/main" id="{46C9B26C-293E-EB26-A69C-6DC4194CE02D}"/>
                  </a:ext>
                </a:extLst>
              </p:cNvPr>
              <p:cNvSpPr/>
              <p:nvPr/>
            </p:nvSpPr>
            <p:spPr>
              <a:xfrm>
                <a:off x="2947923" y="1676039"/>
                <a:ext cx="1490136" cy="3033693"/>
              </a:xfrm>
              <a:custGeom>
                <a:avLst/>
                <a:gdLst/>
                <a:ahLst/>
                <a:cxnLst/>
                <a:rect l="l" t="t" r="r" b="b"/>
                <a:pathLst>
                  <a:path w="90517" h="184279" extrusionOk="0">
                    <a:moveTo>
                      <a:pt x="43488" y="0"/>
                    </a:moveTo>
                    <a:cubicBezTo>
                      <a:pt x="19365" y="0"/>
                      <a:pt x="0" y="19365"/>
                      <a:pt x="0" y="43488"/>
                    </a:cubicBezTo>
                    <a:lnTo>
                      <a:pt x="0" y="184278"/>
                    </a:lnTo>
                    <a:lnTo>
                      <a:pt x="90517" y="184278"/>
                    </a:lnTo>
                    <a:lnTo>
                      <a:pt x="90517" y="0"/>
                    </a:ln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70;p17">
                <a:extLst>
                  <a:ext uri="{FF2B5EF4-FFF2-40B4-BE49-F238E27FC236}">
                    <a16:creationId xmlns:a16="http://schemas.microsoft.com/office/drawing/2014/main" id="{E0FF7544-C8A6-4179-34D2-DE7454147A7C}"/>
                  </a:ext>
                </a:extLst>
              </p:cNvPr>
              <p:cNvSpPr/>
              <p:nvPr/>
            </p:nvSpPr>
            <p:spPr>
              <a:xfrm>
                <a:off x="2998315"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72;p17">
                <a:extLst>
                  <a:ext uri="{FF2B5EF4-FFF2-40B4-BE49-F238E27FC236}">
                    <a16:creationId xmlns:a16="http://schemas.microsoft.com/office/drawing/2014/main" id="{B8D49EC2-39B0-097B-EFA1-5B2003116572}"/>
                  </a:ext>
                </a:extLst>
              </p:cNvPr>
              <p:cNvSpPr/>
              <p:nvPr/>
            </p:nvSpPr>
            <p:spPr>
              <a:xfrm>
                <a:off x="31127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73;p17">
                <a:extLst>
                  <a:ext uri="{FF2B5EF4-FFF2-40B4-BE49-F238E27FC236}">
                    <a16:creationId xmlns:a16="http://schemas.microsoft.com/office/drawing/2014/main" id="{F2CCA390-3F87-9D5D-F397-941AC5F41F88}"/>
                  </a:ext>
                </a:extLst>
              </p:cNvPr>
              <p:cNvSpPr/>
              <p:nvPr/>
            </p:nvSpPr>
            <p:spPr>
              <a:xfrm flipH="1">
                <a:off x="3385491" y="3803375"/>
                <a:ext cx="615000" cy="721200"/>
              </a:xfrm>
              <a:prstGeom prst="round1Rect">
                <a:avLst>
                  <a:gd name="adj" fmla="val 43277"/>
                </a:avLst>
              </a:pr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78;p17">
              <a:extLst>
                <a:ext uri="{FF2B5EF4-FFF2-40B4-BE49-F238E27FC236}">
                  <a16:creationId xmlns:a16="http://schemas.microsoft.com/office/drawing/2014/main" id="{8B3AD63E-5F4F-4F65-B11B-2B2D1032EA67}"/>
                </a:ext>
              </a:extLst>
            </p:cNvPr>
            <p:cNvGrpSpPr/>
            <p:nvPr/>
          </p:nvGrpSpPr>
          <p:grpSpPr>
            <a:xfrm>
              <a:off x="3034205" y="1977988"/>
              <a:ext cx="1593939" cy="1617950"/>
              <a:chOff x="3018900" y="1977988"/>
              <a:chExt cx="1353600" cy="1617950"/>
            </a:xfrm>
          </p:grpSpPr>
          <p:sp>
            <p:nvSpPr>
              <p:cNvPr id="34" name="Google Shape;179;p17">
                <a:extLst>
                  <a:ext uri="{FF2B5EF4-FFF2-40B4-BE49-F238E27FC236}">
                    <a16:creationId xmlns:a16="http://schemas.microsoft.com/office/drawing/2014/main" id="{D3543BA4-FF7D-D29E-B3A6-61EFCEAEE30F}"/>
                  </a:ext>
                </a:extLst>
              </p:cNvPr>
              <p:cNvSpPr/>
              <p:nvPr/>
            </p:nvSpPr>
            <p:spPr>
              <a:xfrm>
                <a:off x="30189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7B1E7A"/>
                    </a:solidFill>
                    <a:latin typeface="Fira Sans Extra Condensed Medium"/>
                    <a:ea typeface="Fira Sans Extra Condensed Medium"/>
                    <a:cs typeface="Fira Sans Extra Condensed Medium"/>
                    <a:sym typeface="Fira Sans Extra Condensed Medium"/>
                  </a:rPr>
                  <a:t>Values</a:t>
                </a:r>
                <a:endParaRPr sz="1900" dirty="0">
                  <a:solidFill>
                    <a:srgbClr val="7B1E7A"/>
                  </a:solidFill>
                  <a:latin typeface="Fira Sans Extra Condensed Medium"/>
                  <a:ea typeface="Fira Sans Extra Condensed Medium"/>
                  <a:cs typeface="Fira Sans Extra Condensed Medium"/>
                  <a:sym typeface="Fira Sans Extra Condensed Medium"/>
                </a:endParaRPr>
              </a:p>
            </p:txBody>
          </p:sp>
          <p:sp>
            <p:nvSpPr>
              <p:cNvPr id="35" name="Google Shape;180;p17">
                <a:extLst>
                  <a:ext uri="{FF2B5EF4-FFF2-40B4-BE49-F238E27FC236}">
                    <a16:creationId xmlns:a16="http://schemas.microsoft.com/office/drawing/2014/main" id="{E0980483-4B27-7742-CCDF-EE4C79A1576F}"/>
                  </a:ext>
                </a:extLst>
              </p:cNvPr>
              <p:cNvSpPr txBox="1"/>
              <p:nvPr/>
            </p:nvSpPr>
            <p:spPr>
              <a:xfrm>
                <a:off x="3018900" y="2789838"/>
                <a:ext cx="1353600" cy="806100"/>
              </a:xfrm>
              <a:prstGeom prst="rect">
                <a:avLst/>
              </a:prstGeom>
              <a:noFill/>
              <a:ln>
                <a:noFill/>
              </a:ln>
            </p:spPr>
            <p:txBody>
              <a:bodyPr spcFirstLastPara="1" wrap="square" lIns="91425" tIns="91425" rIns="91425" bIns="91425" anchor="t" anchorCtr="0">
                <a:noAutofit/>
              </a:bodyPr>
              <a:lstStyle/>
              <a:p>
                <a:pPr lvl="0" rtl="0">
                  <a:spcBef>
                    <a:spcPts val="0"/>
                  </a:spcBef>
                  <a:spcAft>
                    <a:spcPts val="0"/>
                  </a:spcAft>
                </a:pPr>
                <a:r>
                  <a:rPr lang="en-US" sz="1100" dirty="0">
                    <a:solidFill>
                      <a:srgbClr val="000000"/>
                    </a:solidFill>
                    <a:latin typeface="Fira Sans"/>
                    <a:ea typeface="Fira Sans"/>
                    <a:cs typeface="Fira Sans"/>
                    <a:sym typeface="Fira Sans"/>
                  </a:rPr>
                  <a:t>Comma separated list of style numbers or SKUs/EANs/UPCs</a:t>
                </a:r>
                <a:endParaRPr sz="1100" dirty="0">
                  <a:solidFill>
                    <a:srgbClr val="000000"/>
                  </a:solidFill>
                  <a:latin typeface="Fira Sans"/>
                  <a:ea typeface="Fira Sans"/>
                  <a:cs typeface="Fira Sans"/>
                  <a:sym typeface="Fira Sans"/>
                </a:endParaRPr>
              </a:p>
            </p:txBody>
          </p:sp>
        </p:grpSp>
      </p:grpSp>
      <p:grpSp>
        <p:nvGrpSpPr>
          <p:cNvPr id="40" name="Google Shape;185;p17">
            <a:extLst>
              <a:ext uri="{FF2B5EF4-FFF2-40B4-BE49-F238E27FC236}">
                <a16:creationId xmlns:a16="http://schemas.microsoft.com/office/drawing/2014/main" id="{5D7B42AE-D0BA-AFC8-3B36-E96B7FED9837}"/>
              </a:ext>
            </a:extLst>
          </p:cNvPr>
          <p:cNvGrpSpPr/>
          <p:nvPr/>
        </p:nvGrpSpPr>
        <p:grpSpPr>
          <a:xfrm>
            <a:off x="7981300" y="2085615"/>
            <a:ext cx="1754738" cy="3033693"/>
            <a:chOff x="4696708" y="1676039"/>
            <a:chExt cx="1490153" cy="3033693"/>
          </a:xfrm>
        </p:grpSpPr>
        <p:sp>
          <p:nvSpPr>
            <p:cNvPr id="41" name="Google Shape;186;p17">
              <a:extLst>
                <a:ext uri="{FF2B5EF4-FFF2-40B4-BE49-F238E27FC236}">
                  <a16:creationId xmlns:a16="http://schemas.microsoft.com/office/drawing/2014/main" id="{F5B263BF-8F22-7909-C978-6BFACBCE9C59}"/>
                </a:ext>
              </a:extLst>
            </p:cNvPr>
            <p:cNvSpPr/>
            <p:nvPr/>
          </p:nvSpPr>
          <p:spPr>
            <a:xfrm>
              <a:off x="4696708" y="1676039"/>
              <a:ext cx="1490153" cy="3033693"/>
            </a:xfrm>
            <a:custGeom>
              <a:avLst/>
              <a:gdLst/>
              <a:ahLst/>
              <a:cxnLst/>
              <a:rect l="l" t="t" r="r" b="b"/>
              <a:pathLst>
                <a:path w="90518" h="184279" extrusionOk="0">
                  <a:moveTo>
                    <a:pt x="43488" y="0"/>
                  </a:moveTo>
                  <a:cubicBezTo>
                    <a:pt x="19513" y="0"/>
                    <a:pt x="1" y="19512"/>
                    <a:pt x="1" y="43488"/>
                  </a:cubicBezTo>
                  <a:lnTo>
                    <a:pt x="1" y="184278"/>
                  </a:lnTo>
                  <a:lnTo>
                    <a:pt x="90517" y="184278"/>
                  </a:lnTo>
                  <a:lnTo>
                    <a:pt x="90517" y="0"/>
                  </a:ln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7;p17">
              <a:extLst>
                <a:ext uri="{FF2B5EF4-FFF2-40B4-BE49-F238E27FC236}">
                  <a16:creationId xmlns:a16="http://schemas.microsoft.com/office/drawing/2014/main" id="{CCEB4928-00DB-19C3-B3DD-751911EB94CF}"/>
                </a:ext>
              </a:extLst>
            </p:cNvPr>
            <p:cNvSpPr/>
            <p:nvPr/>
          </p:nvSpPr>
          <p:spPr>
            <a:xfrm>
              <a:off x="4747117" y="1726430"/>
              <a:ext cx="1389336" cy="2641425"/>
            </a:xfrm>
            <a:custGeom>
              <a:avLst/>
              <a:gdLst/>
              <a:ahLst/>
              <a:cxnLst/>
              <a:rect l="l" t="t" r="r" b="b"/>
              <a:pathLst>
                <a:path w="84394" h="160451" extrusionOk="0">
                  <a:moveTo>
                    <a:pt x="40426" y="1"/>
                  </a:moveTo>
                  <a:cubicBezTo>
                    <a:pt x="18148" y="1"/>
                    <a:pt x="0" y="18148"/>
                    <a:pt x="0" y="40427"/>
                  </a:cubicBezTo>
                  <a:lnTo>
                    <a:pt x="0"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89;p17">
              <a:extLst>
                <a:ext uri="{FF2B5EF4-FFF2-40B4-BE49-F238E27FC236}">
                  <a16:creationId xmlns:a16="http://schemas.microsoft.com/office/drawing/2014/main" id="{E357747B-4CE4-CC8D-8861-D2CE23374791}"/>
                </a:ext>
              </a:extLst>
            </p:cNvPr>
            <p:cNvSpPr/>
            <p:nvPr/>
          </p:nvSpPr>
          <p:spPr>
            <a:xfrm>
              <a:off x="4855830"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90;p17">
              <a:extLst>
                <a:ext uri="{FF2B5EF4-FFF2-40B4-BE49-F238E27FC236}">
                  <a16:creationId xmlns:a16="http://schemas.microsoft.com/office/drawing/2014/main" id="{3336B1D2-0D36-534C-C7B9-1890F27CC4F3}"/>
                </a:ext>
              </a:extLst>
            </p:cNvPr>
            <p:cNvSpPr/>
            <p:nvPr/>
          </p:nvSpPr>
          <p:spPr>
            <a:xfrm flipH="1">
              <a:off x="5134285" y="3803375"/>
              <a:ext cx="615000" cy="721200"/>
            </a:xfrm>
            <a:prstGeom prst="round1Rect">
              <a:avLst>
                <a:gd name="adj" fmla="val 43277"/>
              </a:avLst>
            </a:pr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 name="Google Shape;199;p17">
            <a:extLst>
              <a:ext uri="{FF2B5EF4-FFF2-40B4-BE49-F238E27FC236}">
                <a16:creationId xmlns:a16="http://schemas.microsoft.com/office/drawing/2014/main" id="{5349B39A-5707-DB62-984C-44C3545A9640}"/>
              </a:ext>
            </a:extLst>
          </p:cNvPr>
          <p:cNvGrpSpPr/>
          <p:nvPr/>
        </p:nvGrpSpPr>
        <p:grpSpPr>
          <a:xfrm>
            <a:off x="8058156" y="2387564"/>
            <a:ext cx="1593939" cy="1617950"/>
            <a:chOff x="4761975" y="1977988"/>
            <a:chExt cx="1353600" cy="1617950"/>
          </a:xfrm>
        </p:grpSpPr>
        <p:sp>
          <p:nvSpPr>
            <p:cNvPr id="46" name="Google Shape;200;p17">
              <a:extLst>
                <a:ext uri="{FF2B5EF4-FFF2-40B4-BE49-F238E27FC236}">
                  <a16:creationId xmlns:a16="http://schemas.microsoft.com/office/drawing/2014/main" id="{50BCBA55-6899-89E1-693A-2304CB0DD416}"/>
                </a:ext>
              </a:extLst>
            </p:cNvPr>
            <p:cNvSpPr/>
            <p:nvPr/>
          </p:nvSpPr>
          <p:spPr>
            <a:xfrm>
              <a:off x="4761975"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B33F62"/>
                  </a:solidFill>
                  <a:latin typeface="Fira Sans Extra Condensed Medium"/>
                  <a:ea typeface="Fira Sans Extra Condensed Medium"/>
                  <a:cs typeface="Fira Sans Extra Condensed Medium"/>
                  <a:sym typeface="Fira Sans Extra Condensed Medium"/>
                </a:rPr>
                <a:t>% Off</a:t>
              </a:r>
              <a:endParaRPr sz="1600" dirty="0">
                <a:solidFill>
                  <a:srgbClr val="B33F62"/>
                </a:solidFill>
              </a:endParaRPr>
            </a:p>
          </p:txBody>
        </p:sp>
        <p:sp>
          <p:nvSpPr>
            <p:cNvPr id="47" name="Google Shape;201;p17">
              <a:extLst>
                <a:ext uri="{FF2B5EF4-FFF2-40B4-BE49-F238E27FC236}">
                  <a16:creationId xmlns:a16="http://schemas.microsoft.com/office/drawing/2014/main" id="{EE961F64-9E11-3BF9-4F40-04DB9B4D0F3F}"/>
                </a:ext>
              </a:extLst>
            </p:cNvPr>
            <p:cNvSpPr txBox="1"/>
            <p:nvPr/>
          </p:nvSpPr>
          <p:spPr>
            <a:xfrm>
              <a:off x="4761975" y="2789838"/>
              <a:ext cx="1353600" cy="806100"/>
            </a:xfrm>
            <a:prstGeom prst="rect">
              <a:avLst/>
            </a:prstGeom>
            <a:noFill/>
            <a:ln>
              <a:noFill/>
            </a:ln>
          </p:spPr>
          <p:txBody>
            <a:bodyPr spcFirstLastPara="1" wrap="square" lIns="91425" tIns="91425" rIns="91425" bIns="91425" anchor="t" anchorCtr="0">
              <a:noAutofit/>
            </a:bodyPr>
            <a:lstStyle/>
            <a:p>
              <a:pPr lvl="0" rtl="0">
                <a:spcBef>
                  <a:spcPts val="0"/>
                </a:spcBef>
                <a:spcAft>
                  <a:spcPts val="0"/>
                </a:spcAft>
              </a:pPr>
              <a:r>
                <a:rPr lang="en-US" sz="1100" dirty="0">
                  <a:solidFill>
                    <a:srgbClr val="000000"/>
                  </a:solidFill>
                  <a:latin typeface="Fira Sans"/>
                  <a:ea typeface="Fira Sans"/>
                  <a:cs typeface="Fira Sans"/>
                  <a:sym typeface="Fira Sans"/>
                </a:rPr>
                <a:t>Numeric discount percentage to be applied to these products (e.g., 20)</a:t>
              </a:r>
              <a:endParaRPr sz="1100" dirty="0">
                <a:solidFill>
                  <a:srgbClr val="000000"/>
                </a:solidFill>
                <a:latin typeface="Fira Sans"/>
                <a:ea typeface="Fira Sans"/>
                <a:cs typeface="Fira Sans"/>
                <a:sym typeface="Fira Sans"/>
              </a:endParaRPr>
            </a:p>
          </p:txBody>
        </p:sp>
      </p:grpSp>
      <p:pic>
        <p:nvPicPr>
          <p:cNvPr id="48" name="Graphic 47" descr="Single gear with solid fill">
            <a:extLst>
              <a:ext uri="{FF2B5EF4-FFF2-40B4-BE49-F238E27FC236}">
                <a16:creationId xmlns:a16="http://schemas.microsoft.com/office/drawing/2014/main" id="{50FA7F12-5F2C-8CE0-B362-F523A28204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8278" y="4274985"/>
            <a:ext cx="484643" cy="484643"/>
          </a:xfrm>
          <a:prstGeom prst="rect">
            <a:avLst/>
          </a:prstGeom>
        </p:spPr>
      </p:pic>
      <p:pic>
        <p:nvPicPr>
          <p:cNvPr id="49" name="Graphic 48" descr="Single gear with solid fill">
            <a:extLst>
              <a:ext uri="{FF2B5EF4-FFF2-40B4-BE49-F238E27FC236}">
                <a16:creationId xmlns:a16="http://schemas.microsoft.com/office/drawing/2014/main" id="{402BC141-B6A6-82DA-D647-C2302D5116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5954" y="4274985"/>
            <a:ext cx="484643" cy="484643"/>
          </a:xfrm>
          <a:prstGeom prst="rect">
            <a:avLst/>
          </a:prstGeom>
        </p:spPr>
      </p:pic>
      <p:pic>
        <p:nvPicPr>
          <p:cNvPr id="50" name="Graphic 49" descr="Single gear with solid fill">
            <a:extLst>
              <a:ext uri="{FF2B5EF4-FFF2-40B4-BE49-F238E27FC236}">
                <a16:creationId xmlns:a16="http://schemas.microsoft.com/office/drawing/2014/main" id="{AE0144FF-F62A-43BB-2D2B-84770E8323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2803" y="4263778"/>
            <a:ext cx="484643" cy="484643"/>
          </a:xfrm>
          <a:prstGeom prst="rect">
            <a:avLst/>
          </a:prstGeom>
        </p:spPr>
      </p:pic>
      <p:sp>
        <p:nvSpPr>
          <p:cNvPr id="51" name="Google Shape;659;p25">
            <a:extLst>
              <a:ext uri="{FF2B5EF4-FFF2-40B4-BE49-F238E27FC236}">
                <a16:creationId xmlns:a16="http://schemas.microsoft.com/office/drawing/2014/main" id="{19DCE26B-0DC9-D352-B513-56F6AAEB4A24}"/>
              </a:ext>
            </a:extLst>
          </p:cNvPr>
          <p:cNvSpPr/>
          <p:nvPr/>
        </p:nvSpPr>
        <p:spPr>
          <a:xfrm flipH="1">
            <a:off x="797466" y="1763546"/>
            <a:ext cx="3124199" cy="3386344"/>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Applies a percent off specific products.  The list of products to discount can be published at a style level or by specific SKUs/EANs/UPCs.</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Examples:</a:t>
            </a:r>
          </a:p>
          <a:p>
            <a:pPr marL="0" lvl="0" indent="0" rtl="0">
              <a:spcBef>
                <a:spcPts val="0"/>
              </a:spcBef>
              <a:spcAft>
                <a:spcPts val="0"/>
              </a:spcAft>
              <a:buClr>
                <a:srgbClr val="000000"/>
              </a:buClr>
              <a:buSzPts val="1100"/>
              <a:buFont typeface="Arial"/>
              <a:buNone/>
            </a:pPr>
            <a:endParaRPr lang="en" sz="14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10% off styles A, B and C</a:t>
            </a:r>
          </a:p>
          <a:p>
            <a:pPr marL="0" lvl="0" indent="0" rtl="0">
              <a:spcBef>
                <a:spcPts val="0"/>
              </a:spcBef>
              <a:spcAft>
                <a:spcPts val="0"/>
              </a:spcAft>
              <a:buClr>
                <a:srgbClr val="000000"/>
              </a:buClr>
              <a:buSzPts val="1100"/>
              <a:buFont typeface="Arial"/>
              <a:buNone/>
            </a:pPr>
            <a:endParaRPr lang="en" sz="14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20% off of SKU </a:t>
            </a:r>
            <a:r>
              <a:rPr lang="en-US" sz="1400" i="1" dirty="0">
                <a:solidFill>
                  <a:schemeClr val="bg1">
                    <a:lumMod val="50000"/>
                  </a:schemeClr>
                </a:solidFill>
                <a:latin typeface="Fira Sans Extra Condensed Medium"/>
              </a:rPr>
              <a:t>W91W221117WGNABM</a:t>
            </a:r>
            <a:endParaRPr lang="en" sz="1400" dirty="0">
              <a:solidFill>
                <a:srgbClr val="000000"/>
              </a:solidFill>
              <a:latin typeface="Fira Sans"/>
              <a:ea typeface="Fira Sans"/>
              <a:cs typeface="Fira Sans"/>
              <a:sym typeface="Fira Sans"/>
            </a:endParaRPr>
          </a:p>
        </p:txBody>
      </p:sp>
      <p:sp>
        <p:nvSpPr>
          <p:cNvPr id="52" name="Google Shape;322;p17">
            <a:extLst>
              <a:ext uri="{FF2B5EF4-FFF2-40B4-BE49-F238E27FC236}">
                <a16:creationId xmlns:a16="http://schemas.microsoft.com/office/drawing/2014/main" id="{444DE823-FA3D-F649-69B2-CDBB24F3FD8A}"/>
              </a:ext>
            </a:extLst>
          </p:cNvPr>
          <p:cNvSpPr txBox="1"/>
          <p:nvPr/>
        </p:nvSpPr>
        <p:spPr>
          <a:xfrm>
            <a:off x="5573374" y="1545732"/>
            <a:ext cx="2824108" cy="326379"/>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en-US" sz="1600" b="1" dirty="0">
                <a:latin typeface="Fira Sans" panose="020B0503050000020004" pitchFamily="34" charset="0"/>
                <a:ea typeface="Fira Sans Extra Condensed Medium"/>
                <a:cs typeface="Fira Sans Extra Condensed Medium"/>
                <a:sym typeface="Fira Sans Extra Condensed Medium"/>
              </a:rPr>
              <a:t>Setup Parameters</a:t>
            </a:r>
            <a:endParaRPr lang="en-US" sz="1600" b="1" kern="0" dirty="0">
              <a:latin typeface="Fira Sans" panose="020B0503050000020004" pitchFamily="34" charset="0"/>
              <a:ea typeface="Fira Sans"/>
              <a:cs typeface="Fira Sans"/>
              <a:sym typeface="Fira Sans"/>
            </a:endParaRPr>
          </a:p>
        </p:txBody>
      </p:sp>
      <p:sp>
        <p:nvSpPr>
          <p:cNvPr id="53" name="TextBox 52">
            <a:extLst>
              <a:ext uri="{FF2B5EF4-FFF2-40B4-BE49-F238E27FC236}">
                <a16:creationId xmlns:a16="http://schemas.microsoft.com/office/drawing/2014/main" id="{7EF5B7C9-F267-CFD1-2A49-DE87116138CC}"/>
              </a:ext>
            </a:extLst>
          </p:cNvPr>
          <p:cNvSpPr txBox="1"/>
          <p:nvPr/>
        </p:nvSpPr>
        <p:spPr>
          <a:xfrm>
            <a:off x="704850" y="5403719"/>
            <a:ext cx="10553700" cy="954107"/>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en-US" sz="1400" i="1" dirty="0">
                <a:solidFill>
                  <a:schemeClr val="bg1">
                    <a:lumMod val="50000"/>
                  </a:schemeClr>
                </a:solidFill>
                <a:latin typeface="Fira Sans Extra Condensed Medium"/>
                <a:sym typeface="Fira Sans"/>
              </a:rPr>
              <a:t>Note:   The only way to offer a “free with purchase” product in Elastic today is to set up a sales program for which the free item has a 100% discount if the sales program criteria to achieve the free product is met.  However, there is currently not a way to limit the 100% discount to only a limited quantity – if the user gets 1 item free but orders 5 units of that item, all 5 get the 100% discount.  Depending on the needs, we might be able to get around this with a “matching styles is at most” rule on the free product.  Need detail on the programs that offer free product.</a:t>
            </a:r>
          </a:p>
        </p:txBody>
      </p:sp>
    </p:spTree>
    <p:extLst>
      <p:ext uri="{BB962C8B-B14F-4D97-AF65-F5344CB8AC3E}">
        <p14:creationId xmlns:p14="http://schemas.microsoft.com/office/powerpoint/2010/main" val="23442172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Awards – Price Group Upgrade</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4" name="Graphic 13" descr="Piggy Bank with solid fill">
            <a:extLst>
              <a:ext uri="{FF2B5EF4-FFF2-40B4-BE49-F238E27FC236}">
                <a16:creationId xmlns:a16="http://schemas.microsoft.com/office/drawing/2014/main" id="{67E344CA-9A20-2FE3-C5D2-B4BBC5EC00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733" y="243401"/>
            <a:ext cx="667206" cy="667206"/>
          </a:xfrm>
          <a:prstGeom prst="rect">
            <a:avLst/>
          </a:prstGeom>
        </p:spPr>
      </p:pic>
      <p:sp>
        <p:nvSpPr>
          <p:cNvPr id="51" name="Google Shape;659;p25">
            <a:extLst>
              <a:ext uri="{FF2B5EF4-FFF2-40B4-BE49-F238E27FC236}">
                <a16:creationId xmlns:a16="http://schemas.microsoft.com/office/drawing/2014/main" id="{19DCE26B-0DC9-D352-B513-56F6AAEB4A24}"/>
              </a:ext>
            </a:extLst>
          </p:cNvPr>
          <p:cNvSpPr/>
          <p:nvPr/>
        </p:nvSpPr>
        <p:spPr>
          <a:xfrm flipH="1">
            <a:off x="797466" y="1763546"/>
            <a:ext cx="3124199" cy="3386344"/>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Overrides the price group applied to the order to a different price group</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Example:</a:t>
            </a:r>
          </a:p>
          <a:p>
            <a:pPr marL="0" lvl="0" indent="0" rtl="0">
              <a:spcBef>
                <a:spcPts val="0"/>
              </a:spcBef>
              <a:spcAft>
                <a:spcPts val="0"/>
              </a:spcAft>
              <a:buClr>
                <a:srgbClr val="000000"/>
              </a:buClr>
              <a:buSzPts val="1100"/>
              <a:buFont typeface="Arial"/>
              <a:buNone/>
            </a:pPr>
            <a:endParaRPr lang="en" sz="14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i="1" dirty="0">
                <a:solidFill>
                  <a:schemeClr val="bg1">
                    <a:lumMod val="50000"/>
                  </a:schemeClr>
                </a:solidFill>
                <a:latin typeface="Fira Sans"/>
                <a:ea typeface="Fira Sans"/>
                <a:cs typeface="Fira Sans"/>
                <a:sym typeface="Fira Sans"/>
              </a:rPr>
              <a:t>Upgrade the order from standard wholesale price group to a price group that has a 10% discount built in.</a:t>
            </a:r>
            <a:endParaRPr lang="en" sz="14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p:txBody>
      </p:sp>
      <p:grpSp>
        <p:nvGrpSpPr>
          <p:cNvPr id="54" name="Group 53">
            <a:extLst>
              <a:ext uri="{FF2B5EF4-FFF2-40B4-BE49-F238E27FC236}">
                <a16:creationId xmlns:a16="http://schemas.microsoft.com/office/drawing/2014/main" id="{EB55EB76-76A2-1483-16A2-395BD3992D55}"/>
              </a:ext>
            </a:extLst>
          </p:cNvPr>
          <p:cNvGrpSpPr/>
          <p:nvPr/>
        </p:nvGrpSpPr>
        <p:grpSpPr>
          <a:xfrm>
            <a:off x="5204817" y="2085615"/>
            <a:ext cx="1754718" cy="3033693"/>
            <a:chOff x="1198032" y="1676039"/>
            <a:chExt cx="1754718" cy="3033693"/>
          </a:xfrm>
        </p:grpSpPr>
        <p:grpSp>
          <p:nvGrpSpPr>
            <p:cNvPr id="55" name="Google Shape;152;p17">
              <a:extLst>
                <a:ext uri="{FF2B5EF4-FFF2-40B4-BE49-F238E27FC236}">
                  <a16:creationId xmlns:a16="http://schemas.microsoft.com/office/drawing/2014/main" id="{B4A36E23-DAE1-0C57-5FE1-27072B40F11F}"/>
                </a:ext>
              </a:extLst>
            </p:cNvPr>
            <p:cNvGrpSpPr/>
            <p:nvPr/>
          </p:nvGrpSpPr>
          <p:grpSpPr>
            <a:xfrm>
              <a:off x="1198032" y="1676039"/>
              <a:ext cx="1754718" cy="3033693"/>
              <a:chOff x="1198032" y="1676039"/>
              <a:chExt cx="1490136" cy="3033693"/>
            </a:xfrm>
          </p:grpSpPr>
          <p:grpSp>
            <p:nvGrpSpPr>
              <p:cNvPr id="59" name="Google Shape;153;p17">
                <a:extLst>
                  <a:ext uri="{FF2B5EF4-FFF2-40B4-BE49-F238E27FC236}">
                    <a16:creationId xmlns:a16="http://schemas.microsoft.com/office/drawing/2014/main" id="{8114B2E6-7E32-0AF0-AA2D-2BFBE5DDF140}"/>
                  </a:ext>
                </a:extLst>
              </p:cNvPr>
              <p:cNvGrpSpPr/>
              <p:nvPr/>
            </p:nvGrpSpPr>
            <p:grpSpPr>
              <a:xfrm>
                <a:off x="1198032" y="1676039"/>
                <a:ext cx="1490136" cy="3033693"/>
                <a:chOff x="1198032" y="1676039"/>
                <a:chExt cx="1490136" cy="3033693"/>
              </a:xfrm>
            </p:grpSpPr>
            <p:sp>
              <p:nvSpPr>
                <p:cNvPr id="61" name="Google Shape;154;p17">
                  <a:extLst>
                    <a:ext uri="{FF2B5EF4-FFF2-40B4-BE49-F238E27FC236}">
                      <a16:creationId xmlns:a16="http://schemas.microsoft.com/office/drawing/2014/main" id="{DEF9C3A3-32D2-5DD4-D581-0F7D6F91B542}"/>
                    </a:ext>
                  </a:extLst>
                </p:cNvPr>
                <p:cNvSpPr/>
                <p:nvPr/>
              </p:nvSpPr>
              <p:spPr>
                <a:xfrm>
                  <a:off x="1198032" y="1676039"/>
                  <a:ext cx="1490136" cy="3033693"/>
                </a:xfrm>
                <a:custGeom>
                  <a:avLst/>
                  <a:gdLst/>
                  <a:ahLst/>
                  <a:cxnLst/>
                  <a:rect l="l" t="t" r="r" b="b"/>
                  <a:pathLst>
                    <a:path w="90517" h="184279" extrusionOk="0">
                      <a:moveTo>
                        <a:pt x="43488" y="0"/>
                      </a:moveTo>
                      <a:cubicBezTo>
                        <a:pt x="19512" y="0"/>
                        <a:pt x="0" y="19365"/>
                        <a:pt x="0" y="43488"/>
                      </a:cubicBezTo>
                      <a:lnTo>
                        <a:pt x="0" y="184278"/>
                      </a:lnTo>
                      <a:lnTo>
                        <a:pt x="90517" y="184278"/>
                      </a:lnTo>
                      <a:lnTo>
                        <a:pt x="90517" y="0"/>
                      </a:ln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55;p17">
                  <a:extLst>
                    <a:ext uri="{FF2B5EF4-FFF2-40B4-BE49-F238E27FC236}">
                      <a16:creationId xmlns:a16="http://schemas.microsoft.com/office/drawing/2014/main" id="{7BCE9264-F2B6-6A5A-1404-2F59EA2C145E}"/>
                    </a:ext>
                  </a:extLst>
                </p:cNvPr>
                <p:cNvSpPr/>
                <p:nvPr/>
              </p:nvSpPr>
              <p:spPr>
                <a:xfrm>
                  <a:off x="1248424"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57;p17">
                  <a:extLst>
                    <a:ext uri="{FF2B5EF4-FFF2-40B4-BE49-F238E27FC236}">
                      <a16:creationId xmlns:a16="http://schemas.microsoft.com/office/drawing/2014/main" id="{7E10B29B-5918-18FE-7A09-B4F34DE7AC02}"/>
                    </a:ext>
                  </a:extLst>
                </p:cNvPr>
                <p:cNvSpPr/>
                <p:nvPr/>
              </p:nvSpPr>
              <p:spPr>
                <a:xfrm flipH="1">
                  <a:off x="1635600" y="3803375"/>
                  <a:ext cx="615000" cy="721200"/>
                </a:xfrm>
                <a:prstGeom prst="round1Rect">
                  <a:avLst>
                    <a:gd name="adj" fmla="val 43277"/>
                  </a:avLst>
                </a:pr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0" name="Google Shape;162;p17">
                <a:extLst>
                  <a:ext uri="{FF2B5EF4-FFF2-40B4-BE49-F238E27FC236}">
                    <a16:creationId xmlns:a16="http://schemas.microsoft.com/office/drawing/2014/main" id="{B4568EA0-8EEF-8A82-5D53-349D8291CEAE}"/>
                  </a:ext>
                </a:extLst>
              </p:cNvPr>
              <p:cNvSpPr/>
              <p:nvPr/>
            </p:nvSpPr>
            <p:spPr>
              <a:xfrm>
                <a:off x="13601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6" name="Google Shape;163;p17">
              <a:extLst>
                <a:ext uri="{FF2B5EF4-FFF2-40B4-BE49-F238E27FC236}">
                  <a16:creationId xmlns:a16="http://schemas.microsoft.com/office/drawing/2014/main" id="{7F9577D2-9E42-BD36-F0C6-B60B43F36145}"/>
                </a:ext>
              </a:extLst>
            </p:cNvPr>
            <p:cNvGrpSpPr/>
            <p:nvPr/>
          </p:nvGrpSpPr>
          <p:grpSpPr>
            <a:xfrm>
              <a:off x="1278421" y="1977988"/>
              <a:ext cx="1593939" cy="1617950"/>
              <a:chOff x="1266300" y="1977988"/>
              <a:chExt cx="1353600" cy="1617950"/>
            </a:xfrm>
          </p:grpSpPr>
          <p:sp>
            <p:nvSpPr>
              <p:cNvPr id="57" name="Google Shape;164;p17">
                <a:extLst>
                  <a:ext uri="{FF2B5EF4-FFF2-40B4-BE49-F238E27FC236}">
                    <a16:creationId xmlns:a16="http://schemas.microsoft.com/office/drawing/2014/main" id="{74D64B5C-D354-31A4-2CCD-7A5CDC7CC612}"/>
                  </a:ext>
                </a:extLst>
              </p:cNvPr>
              <p:cNvSpPr/>
              <p:nvPr/>
            </p:nvSpPr>
            <p:spPr>
              <a:xfrm>
                <a:off x="12663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451E7B"/>
                    </a:solidFill>
                    <a:latin typeface="Fira Sans Extra Condensed Medium"/>
                    <a:ea typeface="Fira Sans Extra Condensed Medium"/>
                    <a:cs typeface="Fira Sans Extra Condensed Medium"/>
                    <a:sym typeface="Fira Sans Extra Condensed Medium"/>
                  </a:rPr>
                  <a:t>Price Group</a:t>
                </a:r>
                <a:endParaRPr sz="1600" dirty="0">
                  <a:solidFill>
                    <a:srgbClr val="451E7B"/>
                  </a:solidFill>
                </a:endParaRPr>
              </a:p>
            </p:txBody>
          </p:sp>
          <p:sp>
            <p:nvSpPr>
              <p:cNvPr id="58" name="Google Shape;165;p17">
                <a:extLst>
                  <a:ext uri="{FF2B5EF4-FFF2-40B4-BE49-F238E27FC236}">
                    <a16:creationId xmlns:a16="http://schemas.microsoft.com/office/drawing/2014/main" id="{A953E654-CB09-0E54-37A4-1E918C7ECB97}"/>
                  </a:ext>
                </a:extLst>
              </p:cNvPr>
              <p:cNvSpPr txBox="1"/>
              <p:nvPr/>
            </p:nvSpPr>
            <p:spPr>
              <a:xfrm>
                <a:off x="1266300" y="2789838"/>
                <a:ext cx="1353600" cy="806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dirty="0">
                    <a:solidFill>
                      <a:srgbClr val="000000"/>
                    </a:solidFill>
                    <a:latin typeface="Fira Sans"/>
                    <a:ea typeface="Fira Sans"/>
                    <a:cs typeface="Fira Sans"/>
                    <a:sym typeface="Fira Sans"/>
                  </a:rPr>
                  <a:t>Price Group code to be applied if sales program criteria is met</a:t>
                </a:r>
                <a:endParaRPr sz="1100" dirty="0">
                  <a:solidFill>
                    <a:srgbClr val="000000"/>
                  </a:solidFill>
                  <a:latin typeface="Fira Sans"/>
                  <a:ea typeface="Fira Sans"/>
                  <a:cs typeface="Fira Sans"/>
                  <a:sym typeface="Fira Sans"/>
                </a:endParaRPr>
              </a:p>
            </p:txBody>
          </p:sp>
        </p:grpSp>
      </p:grpSp>
      <p:grpSp>
        <p:nvGrpSpPr>
          <p:cNvPr id="64" name="Group 63">
            <a:extLst>
              <a:ext uri="{FF2B5EF4-FFF2-40B4-BE49-F238E27FC236}">
                <a16:creationId xmlns:a16="http://schemas.microsoft.com/office/drawing/2014/main" id="{E32DB67D-E29C-1BA3-503B-FC8DFB7D9A40}"/>
              </a:ext>
            </a:extLst>
          </p:cNvPr>
          <p:cNvGrpSpPr/>
          <p:nvPr/>
        </p:nvGrpSpPr>
        <p:grpSpPr>
          <a:xfrm>
            <a:off x="7072454" y="2085615"/>
            <a:ext cx="1754718" cy="3033693"/>
            <a:chOff x="2950626" y="1676039"/>
            <a:chExt cx="1754718" cy="3033693"/>
          </a:xfrm>
        </p:grpSpPr>
        <p:grpSp>
          <p:nvGrpSpPr>
            <p:cNvPr id="65" name="Google Shape;168;p17">
              <a:extLst>
                <a:ext uri="{FF2B5EF4-FFF2-40B4-BE49-F238E27FC236}">
                  <a16:creationId xmlns:a16="http://schemas.microsoft.com/office/drawing/2014/main" id="{8F4A37EC-E550-0C9F-576B-5A1913975EC3}"/>
                </a:ext>
              </a:extLst>
            </p:cNvPr>
            <p:cNvGrpSpPr/>
            <p:nvPr/>
          </p:nvGrpSpPr>
          <p:grpSpPr>
            <a:xfrm>
              <a:off x="2950626" y="1676039"/>
              <a:ext cx="1754718" cy="3033693"/>
              <a:chOff x="2947923" y="1676039"/>
              <a:chExt cx="1490136" cy="3033693"/>
            </a:xfrm>
          </p:grpSpPr>
          <p:sp>
            <p:nvSpPr>
              <p:cNvPr id="69" name="Google Shape;169;p17">
                <a:extLst>
                  <a:ext uri="{FF2B5EF4-FFF2-40B4-BE49-F238E27FC236}">
                    <a16:creationId xmlns:a16="http://schemas.microsoft.com/office/drawing/2014/main" id="{AD4C515C-7A49-9416-FED1-AA781DA2C0A5}"/>
                  </a:ext>
                </a:extLst>
              </p:cNvPr>
              <p:cNvSpPr/>
              <p:nvPr/>
            </p:nvSpPr>
            <p:spPr>
              <a:xfrm>
                <a:off x="2947923" y="1676039"/>
                <a:ext cx="1490136" cy="3033693"/>
              </a:xfrm>
              <a:custGeom>
                <a:avLst/>
                <a:gdLst/>
                <a:ahLst/>
                <a:cxnLst/>
                <a:rect l="l" t="t" r="r" b="b"/>
                <a:pathLst>
                  <a:path w="90517" h="184279" extrusionOk="0">
                    <a:moveTo>
                      <a:pt x="43488" y="0"/>
                    </a:moveTo>
                    <a:cubicBezTo>
                      <a:pt x="19365" y="0"/>
                      <a:pt x="0" y="19365"/>
                      <a:pt x="0" y="43488"/>
                    </a:cubicBezTo>
                    <a:lnTo>
                      <a:pt x="0" y="184278"/>
                    </a:lnTo>
                    <a:lnTo>
                      <a:pt x="90517" y="184278"/>
                    </a:lnTo>
                    <a:lnTo>
                      <a:pt x="90517" y="0"/>
                    </a:ln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70;p17">
                <a:extLst>
                  <a:ext uri="{FF2B5EF4-FFF2-40B4-BE49-F238E27FC236}">
                    <a16:creationId xmlns:a16="http://schemas.microsoft.com/office/drawing/2014/main" id="{51B51B00-5CE9-A6AF-FBEB-35F6C9FBD74F}"/>
                  </a:ext>
                </a:extLst>
              </p:cNvPr>
              <p:cNvSpPr/>
              <p:nvPr/>
            </p:nvSpPr>
            <p:spPr>
              <a:xfrm>
                <a:off x="2998315" y="1726430"/>
                <a:ext cx="1389353" cy="2641425"/>
              </a:xfrm>
              <a:custGeom>
                <a:avLst/>
                <a:gdLst/>
                <a:ahLst/>
                <a:cxnLst/>
                <a:rect l="l" t="t" r="r" b="b"/>
                <a:pathLst>
                  <a:path w="84395" h="160451" extrusionOk="0">
                    <a:moveTo>
                      <a:pt x="40427" y="1"/>
                    </a:moveTo>
                    <a:cubicBezTo>
                      <a:pt x="18148" y="1"/>
                      <a:pt x="1" y="18148"/>
                      <a:pt x="1" y="40427"/>
                    </a:cubicBezTo>
                    <a:lnTo>
                      <a:pt x="1" y="160451"/>
                    </a:lnTo>
                    <a:lnTo>
                      <a:pt x="84394" y="160451"/>
                    </a:lnTo>
                    <a:lnTo>
                      <a:pt x="84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72;p17">
                <a:extLst>
                  <a:ext uri="{FF2B5EF4-FFF2-40B4-BE49-F238E27FC236}">
                    <a16:creationId xmlns:a16="http://schemas.microsoft.com/office/drawing/2014/main" id="{413AAC79-7BAF-0149-C815-96C0DA19D6A7}"/>
                  </a:ext>
                </a:extLst>
              </p:cNvPr>
              <p:cNvSpPr/>
              <p:nvPr/>
            </p:nvSpPr>
            <p:spPr>
              <a:xfrm>
                <a:off x="3112755" y="2556502"/>
                <a:ext cx="1153741" cy="16"/>
              </a:xfrm>
              <a:custGeom>
                <a:avLst/>
                <a:gdLst/>
                <a:ahLst/>
                <a:cxnLst/>
                <a:rect l="l" t="t" r="r" b="b"/>
                <a:pathLst>
                  <a:path w="70083" h="1" fill="none" extrusionOk="0">
                    <a:moveTo>
                      <a:pt x="0" y="0"/>
                    </a:moveTo>
                    <a:lnTo>
                      <a:pt x="70082" y="0"/>
                    </a:lnTo>
                  </a:path>
                </a:pathLst>
              </a:custGeom>
              <a:noFill/>
              <a:ln w="15675" cap="flat" cmpd="sng">
                <a:solidFill>
                  <a:srgbClr val="000000"/>
                </a:solidFill>
                <a:prstDash val="solid"/>
                <a:miter lim="3688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73;p17">
                <a:extLst>
                  <a:ext uri="{FF2B5EF4-FFF2-40B4-BE49-F238E27FC236}">
                    <a16:creationId xmlns:a16="http://schemas.microsoft.com/office/drawing/2014/main" id="{D3596930-09C2-83A7-7F70-182A3C1FD24B}"/>
                  </a:ext>
                </a:extLst>
              </p:cNvPr>
              <p:cNvSpPr/>
              <p:nvPr/>
            </p:nvSpPr>
            <p:spPr>
              <a:xfrm flipH="1">
                <a:off x="3385491" y="3803375"/>
                <a:ext cx="615000" cy="721200"/>
              </a:xfrm>
              <a:prstGeom prst="round1Rect">
                <a:avLst>
                  <a:gd name="adj" fmla="val 43277"/>
                </a:avLst>
              </a:pr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6" name="Google Shape;178;p17">
              <a:extLst>
                <a:ext uri="{FF2B5EF4-FFF2-40B4-BE49-F238E27FC236}">
                  <a16:creationId xmlns:a16="http://schemas.microsoft.com/office/drawing/2014/main" id="{76F1B229-EACE-588F-1E1D-85292402953E}"/>
                </a:ext>
              </a:extLst>
            </p:cNvPr>
            <p:cNvGrpSpPr/>
            <p:nvPr/>
          </p:nvGrpSpPr>
          <p:grpSpPr>
            <a:xfrm>
              <a:off x="3034205" y="1977988"/>
              <a:ext cx="1593939" cy="1617950"/>
              <a:chOff x="3018900" y="1977988"/>
              <a:chExt cx="1353600" cy="1617950"/>
            </a:xfrm>
          </p:grpSpPr>
          <p:sp>
            <p:nvSpPr>
              <p:cNvPr id="67" name="Google Shape;179;p17">
                <a:extLst>
                  <a:ext uri="{FF2B5EF4-FFF2-40B4-BE49-F238E27FC236}">
                    <a16:creationId xmlns:a16="http://schemas.microsoft.com/office/drawing/2014/main" id="{80617C5D-E73C-6B4F-F603-A0CF1D2E947E}"/>
                  </a:ext>
                </a:extLst>
              </p:cNvPr>
              <p:cNvSpPr/>
              <p:nvPr/>
            </p:nvSpPr>
            <p:spPr>
              <a:xfrm>
                <a:off x="3018900" y="1977988"/>
                <a:ext cx="1353600" cy="6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900" dirty="0">
                    <a:solidFill>
                      <a:srgbClr val="7B1E7A"/>
                    </a:solidFill>
                    <a:latin typeface="Fira Sans Extra Condensed Medium"/>
                    <a:ea typeface="Fira Sans Extra Condensed Medium"/>
                    <a:cs typeface="Fira Sans Extra Condensed Medium"/>
                    <a:sym typeface="Fira Sans Extra Condensed Medium"/>
                  </a:rPr>
                  <a:t>Apply To</a:t>
                </a:r>
                <a:endParaRPr sz="1900" dirty="0">
                  <a:solidFill>
                    <a:srgbClr val="7B1E7A"/>
                  </a:solidFill>
                  <a:latin typeface="Fira Sans Extra Condensed Medium"/>
                  <a:ea typeface="Fira Sans Extra Condensed Medium"/>
                  <a:cs typeface="Fira Sans Extra Condensed Medium"/>
                  <a:sym typeface="Fira Sans Extra Condensed Medium"/>
                </a:endParaRPr>
              </a:p>
            </p:txBody>
          </p:sp>
          <p:sp>
            <p:nvSpPr>
              <p:cNvPr id="68" name="Google Shape;180;p17">
                <a:extLst>
                  <a:ext uri="{FF2B5EF4-FFF2-40B4-BE49-F238E27FC236}">
                    <a16:creationId xmlns:a16="http://schemas.microsoft.com/office/drawing/2014/main" id="{A5B1674A-6E5F-2983-EBBA-73EAF4EC0233}"/>
                  </a:ext>
                </a:extLst>
              </p:cNvPr>
              <p:cNvSpPr txBox="1"/>
              <p:nvPr/>
            </p:nvSpPr>
            <p:spPr>
              <a:xfrm>
                <a:off x="3018900" y="2789838"/>
                <a:ext cx="1353600" cy="806100"/>
              </a:xfrm>
              <a:prstGeom prst="rect">
                <a:avLst/>
              </a:prstGeom>
              <a:noFill/>
              <a:ln>
                <a:noFill/>
              </a:ln>
            </p:spPr>
            <p:txBody>
              <a:bodyPr spcFirstLastPara="1" wrap="square" lIns="91425" tIns="91425" rIns="91425" bIns="91425" anchor="t" anchorCtr="0">
                <a:noAutofit/>
              </a:bodyPr>
              <a:lstStyle/>
              <a:p>
                <a:pPr marL="171450" lvl="0" indent="-171450" rtl="0">
                  <a:spcBef>
                    <a:spcPts val="0"/>
                  </a:spcBef>
                  <a:spcAft>
                    <a:spcPts val="0"/>
                  </a:spcAft>
                  <a:buFont typeface="Arial" panose="020B0604020202020204" pitchFamily="34" charset="0"/>
                  <a:buChar char="•"/>
                </a:pPr>
                <a:r>
                  <a:rPr lang="en-US" sz="1100" dirty="0">
                    <a:solidFill>
                      <a:schemeClr val="dk1"/>
                    </a:solidFill>
                    <a:latin typeface="Fira Sans"/>
                    <a:ea typeface="Fira Sans"/>
                    <a:cs typeface="Fira Sans"/>
                    <a:sym typeface="Fira Sans"/>
                  </a:rPr>
                  <a:t>Entire Order</a:t>
                </a:r>
              </a:p>
              <a:p>
                <a:pPr marL="171450" lvl="0" indent="-171450" rtl="0">
                  <a:spcBef>
                    <a:spcPts val="0"/>
                  </a:spcBef>
                  <a:spcAft>
                    <a:spcPts val="0"/>
                  </a:spcAft>
                  <a:buFont typeface="Arial" panose="020B0604020202020204" pitchFamily="34" charset="0"/>
                  <a:buChar char="•"/>
                </a:pPr>
                <a:r>
                  <a:rPr lang="en-US" sz="1100" dirty="0">
                    <a:solidFill>
                      <a:schemeClr val="dk1"/>
                    </a:solidFill>
                    <a:latin typeface="Fira Sans"/>
                    <a:ea typeface="Fira Sans"/>
                    <a:cs typeface="Fira Sans"/>
                    <a:sym typeface="Fira Sans"/>
                  </a:rPr>
                  <a:t>Only Items that Match Rules</a:t>
                </a:r>
                <a:endParaRPr lang="en-US" sz="1100" dirty="0">
                  <a:solidFill>
                    <a:srgbClr val="000000"/>
                  </a:solidFill>
                  <a:latin typeface="Fira Sans"/>
                  <a:ea typeface="Fira Sans"/>
                  <a:cs typeface="Fira Sans"/>
                  <a:sym typeface="Fira Sans"/>
                </a:endParaRPr>
              </a:p>
            </p:txBody>
          </p:sp>
        </p:grpSp>
      </p:grpSp>
      <p:pic>
        <p:nvPicPr>
          <p:cNvPr id="81" name="Graphic 80" descr="Single gear with solid fill">
            <a:extLst>
              <a:ext uri="{FF2B5EF4-FFF2-40B4-BE49-F238E27FC236}">
                <a16:creationId xmlns:a16="http://schemas.microsoft.com/office/drawing/2014/main" id="{B2264551-79AD-EF0E-61DA-00EF8DB06F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37069" y="4274985"/>
            <a:ext cx="484643" cy="484643"/>
          </a:xfrm>
          <a:prstGeom prst="rect">
            <a:avLst/>
          </a:prstGeom>
        </p:spPr>
      </p:pic>
      <p:pic>
        <p:nvPicPr>
          <p:cNvPr id="82" name="Graphic 81" descr="Single gear with solid fill">
            <a:extLst>
              <a:ext uri="{FF2B5EF4-FFF2-40B4-BE49-F238E27FC236}">
                <a16:creationId xmlns:a16="http://schemas.microsoft.com/office/drawing/2014/main" id="{40453F4A-8F08-0B01-6AF7-BFF81C3144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94745" y="4274985"/>
            <a:ext cx="484643" cy="484643"/>
          </a:xfrm>
          <a:prstGeom prst="rect">
            <a:avLst/>
          </a:prstGeom>
        </p:spPr>
      </p:pic>
      <p:sp>
        <p:nvSpPr>
          <p:cNvPr id="84" name="Google Shape;322;p17">
            <a:extLst>
              <a:ext uri="{FF2B5EF4-FFF2-40B4-BE49-F238E27FC236}">
                <a16:creationId xmlns:a16="http://schemas.microsoft.com/office/drawing/2014/main" id="{F51DC7F7-E1DA-F83A-9B6F-069EA9DBE88D}"/>
              </a:ext>
            </a:extLst>
          </p:cNvPr>
          <p:cNvSpPr txBox="1"/>
          <p:nvPr/>
        </p:nvSpPr>
        <p:spPr>
          <a:xfrm>
            <a:off x="5573374" y="1545732"/>
            <a:ext cx="2824108" cy="326379"/>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en-US" sz="1600" b="1" dirty="0">
                <a:latin typeface="Fira Sans" panose="020B0503050000020004" pitchFamily="34" charset="0"/>
                <a:ea typeface="Fira Sans Extra Condensed Medium"/>
                <a:cs typeface="Fira Sans Extra Condensed Medium"/>
                <a:sym typeface="Fira Sans Extra Condensed Medium"/>
              </a:rPr>
              <a:t>Setup Parameters</a:t>
            </a:r>
            <a:endParaRPr lang="en-US" sz="1600" b="1" kern="0" dirty="0">
              <a:latin typeface="Fira Sans" panose="020B0503050000020004" pitchFamily="34" charset="0"/>
              <a:ea typeface="Fira Sans"/>
              <a:cs typeface="Fira Sans"/>
              <a:sym typeface="Fira Sans"/>
            </a:endParaRPr>
          </a:p>
        </p:txBody>
      </p:sp>
      <p:sp>
        <p:nvSpPr>
          <p:cNvPr id="85" name="TextBox 84">
            <a:extLst>
              <a:ext uri="{FF2B5EF4-FFF2-40B4-BE49-F238E27FC236}">
                <a16:creationId xmlns:a16="http://schemas.microsoft.com/office/drawing/2014/main" id="{E2E2A827-02AB-E30A-B599-EEDD8A5BEA54}"/>
              </a:ext>
            </a:extLst>
          </p:cNvPr>
          <p:cNvSpPr txBox="1"/>
          <p:nvPr/>
        </p:nvSpPr>
        <p:spPr>
          <a:xfrm>
            <a:off x="704850" y="5403719"/>
            <a:ext cx="10553700" cy="307777"/>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en-US" sz="1400" i="1" dirty="0">
                <a:solidFill>
                  <a:schemeClr val="bg1">
                    <a:lumMod val="50000"/>
                  </a:schemeClr>
                </a:solidFill>
                <a:latin typeface="Fira Sans Extra Condensed Medium"/>
                <a:sym typeface="Fira Sans"/>
              </a:rPr>
              <a:t>Note:   The price group code specified in the “Price Group Upgrade” setting must be preceded with a “w” for wholesale (e.g., </a:t>
            </a:r>
            <a:r>
              <a:rPr lang="en-US" sz="1400" b="1" i="1" dirty="0">
                <a:solidFill>
                  <a:schemeClr val="bg1">
                    <a:lumMod val="50000"/>
                  </a:schemeClr>
                </a:solidFill>
                <a:latin typeface="Fira Sans Extra Condensed Medium"/>
                <a:sym typeface="Fira Sans"/>
              </a:rPr>
              <a:t>w</a:t>
            </a:r>
            <a:r>
              <a:rPr lang="en-US" sz="1400" i="1" dirty="0">
                <a:solidFill>
                  <a:schemeClr val="bg1">
                    <a:lumMod val="50000"/>
                  </a:schemeClr>
                </a:solidFill>
                <a:latin typeface="Fira Sans Extra Condensed Medium"/>
                <a:sym typeface="Fira Sans"/>
              </a:rPr>
              <a:t>10PCTOFF).  </a:t>
            </a:r>
          </a:p>
        </p:txBody>
      </p:sp>
    </p:spTree>
    <p:extLst>
      <p:ext uri="{BB962C8B-B14F-4D97-AF65-F5344CB8AC3E}">
        <p14:creationId xmlns:p14="http://schemas.microsoft.com/office/powerpoint/2010/main" val="39635709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200" b="1" dirty="0">
                <a:latin typeface="Helvetica Neue"/>
                <a:ea typeface="Helvetica Neue"/>
                <a:cs typeface="Helvetica Neue"/>
                <a:sym typeface="Helvetica Neue"/>
              </a:rPr>
              <a:t>Awards – Custom Discount / Terms Request</a:t>
            </a:r>
            <a:endParaRPr lang="en-US" sz="32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sp>
        <p:nvSpPr>
          <p:cNvPr id="51" name="Google Shape;322;p17">
            <a:extLst>
              <a:ext uri="{FF2B5EF4-FFF2-40B4-BE49-F238E27FC236}">
                <a16:creationId xmlns:a16="http://schemas.microsoft.com/office/drawing/2014/main" id="{2A599B0E-5D57-A15E-46E4-3E889242DF76}"/>
              </a:ext>
            </a:extLst>
          </p:cNvPr>
          <p:cNvSpPr txBox="1"/>
          <p:nvPr/>
        </p:nvSpPr>
        <p:spPr>
          <a:xfrm>
            <a:off x="5854871" y="1545732"/>
            <a:ext cx="2824108" cy="326379"/>
          </a:xfrm>
          <a:prstGeom prst="rect">
            <a:avLst/>
          </a:prstGeom>
          <a:noFill/>
          <a:ln>
            <a:noFill/>
          </a:ln>
        </p:spPr>
        <p:txBody>
          <a:bodyPr spcFirstLastPara="1" wrap="square" lIns="91425" tIns="91425" rIns="91425" bIns="91425" anchor="ctr" anchorCtr="0">
            <a:noAutofit/>
          </a:bodyPr>
          <a:lstStyle/>
          <a:p>
            <a:pPr algn="ctr" defTabSz="914400">
              <a:buClr>
                <a:srgbClr val="000000"/>
              </a:buClr>
            </a:pPr>
            <a:r>
              <a:rPr lang="en-US" sz="1600" b="1" dirty="0">
                <a:latin typeface="Fira Sans" panose="020B0503050000020004" pitchFamily="34" charset="0"/>
                <a:ea typeface="Fira Sans Extra Condensed Medium"/>
                <a:cs typeface="Fira Sans Extra Condensed Medium"/>
                <a:sym typeface="Fira Sans Extra Condensed Medium"/>
              </a:rPr>
              <a:t>Setup Parameters</a:t>
            </a:r>
            <a:endParaRPr lang="en-US" sz="1600" b="1" kern="0" dirty="0">
              <a:latin typeface="Fira Sans" panose="020B0503050000020004" pitchFamily="34" charset="0"/>
              <a:ea typeface="Fira Sans"/>
              <a:cs typeface="Fira Sans"/>
              <a:sym typeface="Fira Sans"/>
            </a:endParaRPr>
          </a:p>
        </p:txBody>
      </p:sp>
      <p:sp>
        <p:nvSpPr>
          <p:cNvPr id="89" name="Google Shape;81;p16">
            <a:extLst>
              <a:ext uri="{FF2B5EF4-FFF2-40B4-BE49-F238E27FC236}">
                <a16:creationId xmlns:a16="http://schemas.microsoft.com/office/drawing/2014/main" id="{F64CF0CC-EB89-EC41-910A-49C9BFC1CC2C}"/>
              </a:ext>
            </a:extLst>
          </p:cNvPr>
          <p:cNvSpPr/>
          <p:nvPr/>
        </p:nvSpPr>
        <p:spPr>
          <a:xfrm>
            <a:off x="6600800" y="1988143"/>
            <a:ext cx="4486200" cy="688200"/>
          </a:xfrm>
          <a:prstGeom prst="roundRect">
            <a:avLst>
              <a:gd name="adj" fmla="val 50000"/>
            </a:avLst>
          </a:prstGeom>
          <a:solidFill>
            <a:srgbClr val="EEEEEE"/>
          </a:solidFill>
          <a:ln>
            <a:solidFill>
              <a:srgbClr val="FFFFFF"/>
            </a:solidFill>
          </a:ln>
        </p:spPr>
        <p:txBody>
          <a:bodyPr spcFirstLastPara="1" wrap="square" lIns="18287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The type of discount the rep is allowed </a:t>
            </a:r>
          </a:p>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to request (percent off or amount)</a:t>
            </a:r>
            <a:endParaRPr kumimoji="0" sz="1200"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90" name="Google Shape;82;p16">
            <a:extLst>
              <a:ext uri="{FF2B5EF4-FFF2-40B4-BE49-F238E27FC236}">
                <a16:creationId xmlns:a16="http://schemas.microsoft.com/office/drawing/2014/main" id="{EAF1D1E6-20B2-F8C1-23D4-4BE87666D22D}"/>
              </a:ext>
            </a:extLst>
          </p:cNvPr>
          <p:cNvSpPr/>
          <p:nvPr/>
        </p:nvSpPr>
        <p:spPr>
          <a:xfrm>
            <a:off x="3523639" y="1988143"/>
            <a:ext cx="502982" cy="1196743"/>
          </a:xfrm>
          <a:custGeom>
            <a:avLst/>
            <a:gdLst/>
            <a:ahLst/>
            <a:cxnLst/>
            <a:rect l="l" t="t" r="r" b="b"/>
            <a:pathLst>
              <a:path w="21279" h="50629" extrusionOk="0">
                <a:moveTo>
                  <a:pt x="21278" y="1"/>
                </a:moveTo>
                <a:lnTo>
                  <a:pt x="1" y="35799"/>
                </a:lnTo>
                <a:lnTo>
                  <a:pt x="1" y="50628"/>
                </a:lnTo>
                <a:lnTo>
                  <a:pt x="21278" y="29119"/>
                </a:lnTo>
                <a:lnTo>
                  <a:pt x="21278" y="1"/>
                </a:lnTo>
                <a:close/>
              </a:path>
            </a:pathLst>
          </a:custGeom>
          <a:solidFill>
            <a:srgbClr val="FF8883"/>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91" name="Google Shape;83;p16">
            <a:extLst>
              <a:ext uri="{FF2B5EF4-FFF2-40B4-BE49-F238E27FC236}">
                <a16:creationId xmlns:a16="http://schemas.microsoft.com/office/drawing/2014/main" id="{4773C1D7-BDEC-2CB5-2A5E-D6F15E6785FC}"/>
              </a:ext>
            </a:extLst>
          </p:cNvPr>
          <p:cNvSpPr/>
          <p:nvPr/>
        </p:nvSpPr>
        <p:spPr>
          <a:xfrm>
            <a:off x="4026597" y="1988143"/>
            <a:ext cx="3126792" cy="688300"/>
          </a:xfrm>
          <a:custGeom>
            <a:avLst/>
            <a:gdLst/>
            <a:ahLst/>
            <a:cxnLst/>
            <a:rect l="l" t="t" r="r" b="b"/>
            <a:pathLst>
              <a:path w="132281" h="29119" extrusionOk="0">
                <a:moveTo>
                  <a:pt x="0" y="1"/>
                </a:moveTo>
                <a:lnTo>
                  <a:pt x="0" y="29119"/>
                </a:lnTo>
                <a:lnTo>
                  <a:pt x="117786" y="29119"/>
                </a:lnTo>
                <a:cubicBezTo>
                  <a:pt x="125833" y="29119"/>
                  <a:pt x="132281" y="22568"/>
                  <a:pt x="132281" y="14521"/>
                </a:cubicBezTo>
                <a:cubicBezTo>
                  <a:pt x="132281" y="6552"/>
                  <a:pt x="125833" y="1"/>
                  <a:pt x="117786" y="1"/>
                </a:cubicBezTo>
                <a:close/>
              </a:path>
            </a:pathLst>
          </a:custGeom>
          <a:solidFill>
            <a:srgbClr val="F9564F"/>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92" name="Google Shape;84;p16">
            <a:extLst>
              <a:ext uri="{FF2B5EF4-FFF2-40B4-BE49-F238E27FC236}">
                <a16:creationId xmlns:a16="http://schemas.microsoft.com/office/drawing/2014/main" id="{BC147CBD-060E-BDA9-7DCF-C5B59D7A5850}"/>
              </a:ext>
            </a:extLst>
          </p:cNvPr>
          <p:cNvSpPr/>
          <p:nvPr/>
        </p:nvSpPr>
        <p:spPr>
          <a:xfrm>
            <a:off x="2870747" y="2834318"/>
            <a:ext cx="652915" cy="350568"/>
          </a:xfrm>
          <a:custGeom>
            <a:avLst/>
            <a:gdLst/>
            <a:ahLst/>
            <a:cxnLst/>
            <a:rect l="l" t="t" r="r" b="b"/>
            <a:pathLst>
              <a:path w="27622" h="14831" extrusionOk="0">
                <a:moveTo>
                  <a:pt x="0" y="1"/>
                </a:moveTo>
                <a:lnTo>
                  <a:pt x="0" y="14830"/>
                </a:lnTo>
                <a:lnTo>
                  <a:pt x="27622" y="14830"/>
                </a:lnTo>
                <a:lnTo>
                  <a:pt x="27622" y="1"/>
                </a:lnTo>
                <a:close/>
              </a:path>
            </a:pathLst>
          </a:custGeom>
          <a:solidFill>
            <a:srgbClr val="FFB0AD"/>
          </a:solidFill>
          <a:ln w="9525" cap="flat" cmpd="sng">
            <a:solidFill>
              <a:srgbClr val="FFB0AD"/>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93" name="Google Shape;86;p16">
            <a:extLst>
              <a:ext uri="{FF2B5EF4-FFF2-40B4-BE49-F238E27FC236}">
                <a16:creationId xmlns:a16="http://schemas.microsoft.com/office/drawing/2014/main" id="{E1A94CF7-DCA1-A6DA-81DA-93B2F9CC4A30}"/>
              </a:ext>
            </a:extLst>
          </p:cNvPr>
          <p:cNvSpPr txBox="1"/>
          <p:nvPr/>
        </p:nvSpPr>
        <p:spPr>
          <a:xfrm>
            <a:off x="4135980" y="2149443"/>
            <a:ext cx="2321970" cy="3657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 sz="1700" kern="0" dirty="0">
                <a:solidFill>
                  <a:srgbClr val="FFFFFF"/>
                </a:solidFill>
                <a:latin typeface="Fira Sans Extra Condensed Medium"/>
                <a:ea typeface="Fira Sans Extra Condensed Medium"/>
                <a:cs typeface="Fira Sans Extra Condensed Medium"/>
                <a:sym typeface="Fira Sans Extra Condensed Medium"/>
              </a:rPr>
              <a:t>Custom Discount Type</a:t>
            </a:r>
            <a:endParaRPr sz="1700"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4" name="Google Shape;91;p16">
            <a:extLst>
              <a:ext uri="{FF2B5EF4-FFF2-40B4-BE49-F238E27FC236}">
                <a16:creationId xmlns:a16="http://schemas.microsoft.com/office/drawing/2014/main" id="{836F8CDC-7732-BCD4-847A-E56B12C36283}"/>
              </a:ext>
            </a:extLst>
          </p:cNvPr>
          <p:cNvSpPr/>
          <p:nvPr/>
        </p:nvSpPr>
        <p:spPr>
          <a:xfrm>
            <a:off x="5529238" y="4740868"/>
            <a:ext cx="4486200" cy="688200"/>
          </a:xfrm>
          <a:prstGeom prst="roundRect">
            <a:avLst>
              <a:gd name="adj" fmla="val 50000"/>
            </a:avLst>
          </a:prstGeom>
          <a:solidFill>
            <a:srgbClr val="EEEEEE"/>
          </a:solidFill>
          <a:ln>
            <a:solidFill>
              <a:srgbClr val="FFFFFF"/>
            </a:solidFill>
          </a:ln>
        </p:spPr>
        <p:txBody>
          <a:bodyPr spcFirstLastPara="1" wrap="square" lIns="18287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A list of valid payment term names/</a:t>
            </a:r>
          </a:p>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codes that the rep can select from</a:t>
            </a:r>
            <a:endParaRPr kumimoji="0" sz="1200"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95" name="Google Shape;93;p16">
            <a:extLst>
              <a:ext uri="{FF2B5EF4-FFF2-40B4-BE49-F238E27FC236}">
                <a16:creationId xmlns:a16="http://schemas.microsoft.com/office/drawing/2014/main" id="{F4A08726-DAB2-9039-2338-B5E0C3DFA38E}"/>
              </a:ext>
            </a:extLst>
          </p:cNvPr>
          <p:cNvSpPr/>
          <p:nvPr/>
        </p:nvSpPr>
        <p:spPr>
          <a:xfrm>
            <a:off x="4026597" y="4741840"/>
            <a:ext cx="2044715" cy="688300"/>
          </a:xfrm>
          <a:custGeom>
            <a:avLst/>
            <a:gdLst/>
            <a:ahLst/>
            <a:cxnLst/>
            <a:rect l="l" t="t" r="r" b="b"/>
            <a:pathLst>
              <a:path w="86503" h="29119" extrusionOk="0">
                <a:moveTo>
                  <a:pt x="0" y="1"/>
                </a:moveTo>
                <a:lnTo>
                  <a:pt x="0" y="29119"/>
                </a:lnTo>
                <a:lnTo>
                  <a:pt x="71879" y="29119"/>
                </a:lnTo>
                <a:cubicBezTo>
                  <a:pt x="79951" y="29119"/>
                  <a:pt x="86502" y="22568"/>
                  <a:pt x="86502" y="14598"/>
                </a:cubicBezTo>
                <a:cubicBezTo>
                  <a:pt x="86502" y="6552"/>
                  <a:pt x="79951" y="1"/>
                  <a:pt x="71879" y="1"/>
                </a:cubicBezTo>
                <a:close/>
              </a:path>
            </a:pathLst>
          </a:custGeom>
          <a:solidFill>
            <a:srgbClr val="1E547B"/>
          </a:solidFill>
          <a:ln w="9525" cap="flat" cmpd="sng">
            <a:solidFill>
              <a:srgbClr val="1E547B"/>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96" name="Google Shape;94;p16">
            <a:extLst>
              <a:ext uri="{FF2B5EF4-FFF2-40B4-BE49-F238E27FC236}">
                <a16:creationId xmlns:a16="http://schemas.microsoft.com/office/drawing/2014/main" id="{1EA655C3-20DD-2FAC-992A-B5544854187E}"/>
              </a:ext>
            </a:extLst>
          </p:cNvPr>
          <p:cNvSpPr/>
          <p:nvPr/>
        </p:nvSpPr>
        <p:spPr>
          <a:xfrm>
            <a:off x="2870747" y="4233421"/>
            <a:ext cx="652915" cy="350568"/>
          </a:xfrm>
          <a:custGeom>
            <a:avLst/>
            <a:gdLst/>
            <a:ahLst/>
            <a:cxnLst/>
            <a:rect l="l" t="t" r="r" b="b"/>
            <a:pathLst>
              <a:path w="27622" h="14831" extrusionOk="0">
                <a:moveTo>
                  <a:pt x="0" y="0"/>
                </a:moveTo>
                <a:lnTo>
                  <a:pt x="0" y="14830"/>
                </a:lnTo>
                <a:lnTo>
                  <a:pt x="27622" y="14830"/>
                </a:lnTo>
                <a:lnTo>
                  <a:pt x="27622" y="0"/>
                </a:lnTo>
                <a:close/>
              </a:path>
            </a:pathLst>
          </a:custGeom>
          <a:solidFill>
            <a:srgbClr val="8AB7D7"/>
          </a:solidFill>
          <a:ln w="9525" cap="flat" cmpd="sng">
            <a:solidFill>
              <a:srgbClr val="8AB7D7"/>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97" name="Google Shape;96;p16">
            <a:extLst>
              <a:ext uri="{FF2B5EF4-FFF2-40B4-BE49-F238E27FC236}">
                <a16:creationId xmlns:a16="http://schemas.microsoft.com/office/drawing/2014/main" id="{FEA9253E-EDDC-C56C-6F14-2AE986EFBD49}"/>
              </a:ext>
            </a:extLst>
          </p:cNvPr>
          <p:cNvSpPr txBox="1"/>
          <p:nvPr/>
        </p:nvSpPr>
        <p:spPr>
          <a:xfrm>
            <a:off x="4135980" y="4903141"/>
            <a:ext cx="1796100" cy="3657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 sz="1700" kern="0" dirty="0">
                <a:solidFill>
                  <a:srgbClr val="FFFFFF"/>
                </a:solidFill>
                <a:latin typeface="Fira Sans Extra Condensed Medium"/>
                <a:ea typeface="Fira Sans Extra Condensed Medium"/>
                <a:cs typeface="Fira Sans Extra Condensed Medium"/>
                <a:sym typeface="Fira Sans Extra Condensed Medium"/>
              </a:rPr>
              <a:t>Terms Codes</a:t>
            </a:r>
            <a:endParaRPr sz="1700"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8" name="Google Shape;101;p16">
            <a:extLst>
              <a:ext uri="{FF2B5EF4-FFF2-40B4-BE49-F238E27FC236}">
                <a16:creationId xmlns:a16="http://schemas.microsoft.com/office/drawing/2014/main" id="{DE7A081C-10EC-0711-2975-14B62988B7F9}"/>
              </a:ext>
            </a:extLst>
          </p:cNvPr>
          <p:cNvSpPr/>
          <p:nvPr/>
        </p:nvSpPr>
        <p:spPr>
          <a:xfrm>
            <a:off x="6360294" y="2675134"/>
            <a:ext cx="4486200" cy="688200"/>
          </a:xfrm>
          <a:prstGeom prst="roundRect">
            <a:avLst>
              <a:gd name="adj" fmla="val 50000"/>
            </a:avLst>
          </a:prstGeom>
          <a:solidFill>
            <a:srgbClr val="EEEEEE"/>
          </a:solidFill>
          <a:ln>
            <a:solidFill>
              <a:srgbClr val="FFFFFF"/>
            </a:solidFill>
          </a:ln>
        </p:spPr>
        <p:txBody>
          <a:bodyPr spcFirstLastPara="1" wrap="square" lIns="18287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The maximum percent or amount </a:t>
            </a:r>
          </a:p>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value that </a:t>
            </a:r>
            <a:r>
              <a:rPr kumimoji="0" lang="en-US" sz="1200" b="0" i="0" u="none" strike="noStrike" kern="0" cap="none" spc="0" normalizeH="0" baseline="0" noProof="0" dirty="0">
                <a:ln>
                  <a:noFill/>
                </a:ln>
                <a:solidFill>
                  <a:srgbClr val="000000"/>
                </a:solidFill>
                <a:effectLst/>
                <a:uLnTx/>
                <a:uFillTx/>
                <a:latin typeface="Fira Sans"/>
                <a:ea typeface="Fira Sans"/>
                <a:cs typeface="Fira Sans"/>
                <a:sym typeface="Fira Sans"/>
              </a:rPr>
              <a:t>the</a:t>
            </a: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 rep can request</a:t>
            </a:r>
            <a:endParaRPr kumimoji="0" sz="1200"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99" name="Google Shape;102;p16">
            <a:extLst>
              <a:ext uri="{FF2B5EF4-FFF2-40B4-BE49-F238E27FC236}">
                <a16:creationId xmlns:a16="http://schemas.microsoft.com/office/drawing/2014/main" id="{F74EA19C-237B-C609-7F14-0E188BB37C4A}"/>
              </a:ext>
            </a:extLst>
          </p:cNvPr>
          <p:cNvSpPr/>
          <p:nvPr/>
        </p:nvSpPr>
        <p:spPr>
          <a:xfrm>
            <a:off x="3523639" y="2676419"/>
            <a:ext cx="502982" cy="858987"/>
          </a:xfrm>
          <a:custGeom>
            <a:avLst/>
            <a:gdLst/>
            <a:ahLst/>
            <a:cxnLst/>
            <a:rect l="l" t="t" r="r" b="b"/>
            <a:pathLst>
              <a:path w="21279" h="36340" extrusionOk="0">
                <a:moveTo>
                  <a:pt x="21278" y="1"/>
                </a:moveTo>
                <a:lnTo>
                  <a:pt x="1" y="21510"/>
                </a:lnTo>
                <a:lnTo>
                  <a:pt x="1" y="36340"/>
                </a:lnTo>
                <a:lnTo>
                  <a:pt x="21278" y="29118"/>
                </a:lnTo>
                <a:lnTo>
                  <a:pt x="21278" y="1"/>
                </a:lnTo>
                <a:close/>
              </a:path>
            </a:pathLst>
          </a:custGeom>
          <a:solidFill>
            <a:srgbClr val="CD6F8C"/>
          </a:solidFill>
          <a:ln w="9525" cap="flat" cmpd="sng">
            <a:solidFill>
              <a:srgbClr val="CD6F8C"/>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00" name="Google Shape;103;p16">
            <a:extLst>
              <a:ext uri="{FF2B5EF4-FFF2-40B4-BE49-F238E27FC236}">
                <a16:creationId xmlns:a16="http://schemas.microsoft.com/office/drawing/2014/main" id="{313FFE5A-A7EB-DCA7-C7DB-353CE7C91B00}"/>
              </a:ext>
            </a:extLst>
          </p:cNvPr>
          <p:cNvSpPr/>
          <p:nvPr/>
        </p:nvSpPr>
        <p:spPr>
          <a:xfrm>
            <a:off x="4026597" y="2676419"/>
            <a:ext cx="2875620" cy="688300"/>
          </a:xfrm>
          <a:custGeom>
            <a:avLst/>
            <a:gdLst/>
            <a:ahLst/>
            <a:cxnLst/>
            <a:rect l="l" t="t" r="r" b="b"/>
            <a:pathLst>
              <a:path w="121655" h="29119" extrusionOk="0">
                <a:moveTo>
                  <a:pt x="0" y="1"/>
                </a:moveTo>
                <a:lnTo>
                  <a:pt x="0" y="29118"/>
                </a:lnTo>
                <a:lnTo>
                  <a:pt x="107135" y="29118"/>
                </a:lnTo>
                <a:cubicBezTo>
                  <a:pt x="115207" y="29118"/>
                  <a:pt x="121655" y="22568"/>
                  <a:pt x="121655" y="14521"/>
                </a:cubicBezTo>
                <a:cubicBezTo>
                  <a:pt x="121655" y="6552"/>
                  <a:pt x="115207" y="1"/>
                  <a:pt x="107135" y="1"/>
                </a:cubicBezTo>
                <a:close/>
              </a:path>
            </a:pathLst>
          </a:custGeom>
          <a:solidFill>
            <a:srgbClr val="B33F62"/>
          </a:solidFill>
          <a:ln w="9525" cap="flat" cmpd="sng">
            <a:solidFill>
              <a:srgbClr val="B33F62"/>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01" name="Google Shape;104;p16">
            <a:extLst>
              <a:ext uri="{FF2B5EF4-FFF2-40B4-BE49-F238E27FC236}">
                <a16:creationId xmlns:a16="http://schemas.microsoft.com/office/drawing/2014/main" id="{4E196311-333C-9BBA-E46B-0622048DD7E2}"/>
              </a:ext>
            </a:extLst>
          </p:cNvPr>
          <p:cNvSpPr/>
          <p:nvPr/>
        </p:nvSpPr>
        <p:spPr>
          <a:xfrm>
            <a:off x="2870747" y="3184862"/>
            <a:ext cx="652915" cy="350544"/>
          </a:xfrm>
          <a:custGeom>
            <a:avLst/>
            <a:gdLst/>
            <a:ahLst/>
            <a:cxnLst/>
            <a:rect l="l" t="t" r="r" b="b"/>
            <a:pathLst>
              <a:path w="27622" h="14830" extrusionOk="0">
                <a:moveTo>
                  <a:pt x="0" y="0"/>
                </a:moveTo>
                <a:lnTo>
                  <a:pt x="0" y="14830"/>
                </a:lnTo>
                <a:lnTo>
                  <a:pt x="27622" y="14830"/>
                </a:lnTo>
                <a:lnTo>
                  <a:pt x="27622" y="0"/>
                </a:lnTo>
                <a:close/>
              </a:path>
            </a:pathLst>
          </a:custGeom>
          <a:solidFill>
            <a:srgbClr val="DE9AAE"/>
          </a:solidFill>
          <a:ln w="9525" cap="flat" cmpd="sng">
            <a:solidFill>
              <a:srgbClr val="DE9AA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02" name="Google Shape;106;p16">
            <a:extLst>
              <a:ext uri="{FF2B5EF4-FFF2-40B4-BE49-F238E27FC236}">
                <a16:creationId xmlns:a16="http://schemas.microsoft.com/office/drawing/2014/main" id="{1893233D-55FA-B64B-1072-E2D845668CEC}"/>
              </a:ext>
            </a:extLst>
          </p:cNvPr>
          <p:cNvSpPr txBox="1"/>
          <p:nvPr/>
        </p:nvSpPr>
        <p:spPr>
          <a:xfrm>
            <a:off x="4135980" y="2837719"/>
            <a:ext cx="1796100" cy="3657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 sz="1700" kern="0" dirty="0">
                <a:solidFill>
                  <a:srgbClr val="FFFFFF"/>
                </a:solidFill>
                <a:latin typeface="Fira Sans Extra Condensed Medium"/>
                <a:ea typeface="Fira Sans Extra Condensed Medium"/>
                <a:cs typeface="Fira Sans Extra Condensed Medium"/>
                <a:sym typeface="Fira Sans Extra Condensed Medium"/>
              </a:rPr>
              <a:t>Max % or Amount</a:t>
            </a:r>
            <a:endParaRPr sz="1700"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3" name="Google Shape;111;p16">
            <a:extLst>
              <a:ext uri="{FF2B5EF4-FFF2-40B4-BE49-F238E27FC236}">
                <a16:creationId xmlns:a16="http://schemas.microsoft.com/office/drawing/2014/main" id="{53C588BB-0F90-F9FC-4DBE-6EC0ADF45524}"/>
              </a:ext>
            </a:extLst>
          </p:cNvPr>
          <p:cNvSpPr/>
          <p:nvPr/>
        </p:nvSpPr>
        <p:spPr>
          <a:xfrm>
            <a:off x="6067400" y="3364506"/>
            <a:ext cx="4486200" cy="688200"/>
          </a:xfrm>
          <a:prstGeom prst="roundRect">
            <a:avLst>
              <a:gd name="adj" fmla="val 50000"/>
            </a:avLst>
          </a:prstGeom>
          <a:solidFill>
            <a:srgbClr val="EEEEEE"/>
          </a:solidFill>
          <a:ln>
            <a:solidFill>
              <a:srgbClr val="FFFFFF"/>
            </a:solidFill>
          </a:ln>
        </p:spPr>
        <p:txBody>
          <a:bodyPr spcFirstLastPara="1" wrap="square" lIns="18287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Email address to which workflow </a:t>
            </a:r>
          </a:p>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approval emails shoul</a:t>
            </a:r>
            <a:r>
              <a:rPr kumimoji="0" lang="en-US" sz="1200" b="0" i="0" u="none" strike="noStrike" kern="0" cap="none" spc="0" normalizeH="0" baseline="0" noProof="0" dirty="0">
                <a:ln>
                  <a:noFill/>
                </a:ln>
                <a:solidFill>
                  <a:srgbClr val="000000"/>
                </a:solidFill>
                <a:effectLst/>
                <a:uLnTx/>
                <a:uFillTx/>
                <a:latin typeface="Fira Sans"/>
                <a:ea typeface="Fira Sans"/>
                <a:cs typeface="Fira Sans"/>
                <a:sym typeface="Fira Sans"/>
              </a:rPr>
              <a:t>d</a:t>
            </a: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 be sent</a:t>
            </a:r>
            <a:endParaRPr kumimoji="0" sz="1200"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104" name="Google Shape;112;p16">
            <a:extLst>
              <a:ext uri="{FF2B5EF4-FFF2-40B4-BE49-F238E27FC236}">
                <a16:creationId xmlns:a16="http://schemas.microsoft.com/office/drawing/2014/main" id="{F446D374-88A5-8C09-8154-82CE4436C528}"/>
              </a:ext>
            </a:extLst>
          </p:cNvPr>
          <p:cNvSpPr/>
          <p:nvPr/>
        </p:nvSpPr>
        <p:spPr>
          <a:xfrm>
            <a:off x="3523639" y="3364696"/>
            <a:ext cx="502982" cy="688915"/>
          </a:xfrm>
          <a:custGeom>
            <a:avLst/>
            <a:gdLst/>
            <a:ahLst/>
            <a:cxnLst/>
            <a:rect l="l" t="t" r="r" b="b"/>
            <a:pathLst>
              <a:path w="21279" h="29145" extrusionOk="0">
                <a:moveTo>
                  <a:pt x="21278" y="0"/>
                </a:moveTo>
                <a:lnTo>
                  <a:pt x="1" y="7222"/>
                </a:lnTo>
                <a:lnTo>
                  <a:pt x="1" y="21923"/>
                </a:lnTo>
                <a:lnTo>
                  <a:pt x="21278" y="29144"/>
                </a:lnTo>
                <a:lnTo>
                  <a:pt x="21278" y="0"/>
                </a:lnTo>
                <a:close/>
              </a:path>
            </a:pathLst>
          </a:custGeom>
          <a:solidFill>
            <a:srgbClr val="B056AF"/>
          </a:solidFill>
          <a:ln w="9525" cap="flat" cmpd="sng">
            <a:solidFill>
              <a:srgbClr val="B056A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05" name="Google Shape;113;p16">
            <a:extLst>
              <a:ext uri="{FF2B5EF4-FFF2-40B4-BE49-F238E27FC236}">
                <a16:creationId xmlns:a16="http://schemas.microsoft.com/office/drawing/2014/main" id="{7B76B972-707A-258A-F709-8F13D04D4651}"/>
              </a:ext>
            </a:extLst>
          </p:cNvPr>
          <p:cNvSpPr/>
          <p:nvPr/>
        </p:nvSpPr>
        <p:spPr>
          <a:xfrm>
            <a:off x="4026597" y="3364696"/>
            <a:ext cx="2583011" cy="688915"/>
          </a:xfrm>
          <a:custGeom>
            <a:avLst/>
            <a:gdLst/>
            <a:ahLst/>
            <a:cxnLst/>
            <a:rect l="l" t="t" r="r" b="b"/>
            <a:pathLst>
              <a:path w="109276" h="29145" extrusionOk="0">
                <a:moveTo>
                  <a:pt x="0" y="0"/>
                </a:moveTo>
                <a:lnTo>
                  <a:pt x="0" y="29144"/>
                </a:lnTo>
                <a:lnTo>
                  <a:pt x="94678" y="29144"/>
                </a:lnTo>
                <a:cubicBezTo>
                  <a:pt x="102725" y="29144"/>
                  <a:pt x="109275" y="22567"/>
                  <a:pt x="109275" y="14521"/>
                </a:cubicBezTo>
                <a:cubicBezTo>
                  <a:pt x="109275" y="6577"/>
                  <a:pt x="102725" y="0"/>
                  <a:pt x="94678" y="0"/>
                </a:cubicBezTo>
                <a:close/>
              </a:path>
            </a:pathLst>
          </a:custGeom>
          <a:solidFill>
            <a:srgbClr val="7B1E7A"/>
          </a:solidFill>
          <a:ln w="9525" cap="flat" cmpd="sng">
            <a:solidFill>
              <a:srgbClr val="7B1E7A"/>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06" name="Google Shape;114;p16">
            <a:extLst>
              <a:ext uri="{FF2B5EF4-FFF2-40B4-BE49-F238E27FC236}">
                <a16:creationId xmlns:a16="http://schemas.microsoft.com/office/drawing/2014/main" id="{09F55886-87A2-F2AE-A632-DD64A8B6CE11}"/>
              </a:ext>
            </a:extLst>
          </p:cNvPr>
          <p:cNvSpPr/>
          <p:nvPr/>
        </p:nvSpPr>
        <p:spPr>
          <a:xfrm>
            <a:off x="2870747" y="3535382"/>
            <a:ext cx="652915" cy="347519"/>
          </a:xfrm>
          <a:custGeom>
            <a:avLst/>
            <a:gdLst/>
            <a:ahLst/>
            <a:cxnLst/>
            <a:rect l="l" t="t" r="r" b="b"/>
            <a:pathLst>
              <a:path w="27622" h="14702" extrusionOk="0">
                <a:moveTo>
                  <a:pt x="0" y="1"/>
                </a:moveTo>
                <a:lnTo>
                  <a:pt x="0" y="14702"/>
                </a:lnTo>
                <a:lnTo>
                  <a:pt x="27622" y="14702"/>
                </a:lnTo>
                <a:lnTo>
                  <a:pt x="27622" y="1"/>
                </a:lnTo>
                <a:close/>
              </a:path>
            </a:pathLst>
          </a:custGeom>
          <a:solidFill>
            <a:srgbClr val="D794D6"/>
          </a:solidFill>
          <a:ln w="9525" cap="flat" cmpd="sng">
            <a:solidFill>
              <a:srgbClr val="D794D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07" name="Google Shape;116;p16">
            <a:extLst>
              <a:ext uri="{FF2B5EF4-FFF2-40B4-BE49-F238E27FC236}">
                <a16:creationId xmlns:a16="http://schemas.microsoft.com/office/drawing/2014/main" id="{A0ED1E33-3E7D-DFF4-08A3-738AB7423E91}"/>
              </a:ext>
            </a:extLst>
          </p:cNvPr>
          <p:cNvSpPr txBox="1"/>
          <p:nvPr/>
        </p:nvSpPr>
        <p:spPr>
          <a:xfrm>
            <a:off x="4135984" y="3526303"/>
            <a:ext cx="1796100" cy="3657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 sz="1700" kern="0" dirty="0">
                <a:solidFill>
                  <a:srgbClr val="FFFFFF"/>
                </a:solidFill>
                <a:latin typeface="Fira Sans Extra Condensed Medium"/>
                <a:ea typeface="Fira Sans Extra Condensed Medium"/>
                <a:cs typeface="Fira Sans Extra Condensed Medium"/>
                <a:sym typeface="Fira Sans Extra Condensed Medium"/>
              </a:rPr>
              <a:t>Approver Email</a:t>
            </a:r>
            <a:endParaRPr sz="1700"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8" name="Google Shape;121;p16">
            <a:extLst>
              <a:ext uri="{FF2B5EF4-FFF2-40B4-BE49-F238E27FC236}">
                <a16:creationId xmlns:a16="http://schemas.microsoft.com/office/drawing/2014/main" id="{7DA8B5EA-DB68-AB30-2F73-FCFCD730878E}"/>
              </a:ext>
            </a:extLst>
          </p:cNvPr>
          <p:cNvSpPr/>
          <p:nvPr/>
        </p:nvSpPr>
        <p:spPr>
          <a:xfrm>
            <a:off x="5782841" y="4053877"/>
            <a:ext cx="4486200" cy="688200"/>
          </a:xfrm>
          <a:prstGeom prst="roundRect">
            <a:avLst>
              <a:gd name="adj" fmla="val 50000"/>
            </a:avLst>
          </a:prstGeom>
          <a:solidFill>
            <a:srgbClr val="EEEEEE"/>
          </a:solidFill>
          <a:ln>
            <a:solidFill>
              <a:srgbClr val="FFFFFF"/>
            </a:solidFill>
          </a:ln>
        </p:spPr>
        <p:txBody>
          <a:bodyPr spcFirstLastPara="1" wrap="square" lIns="18287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The minimum percent/amount requiring approval (if request is below this value, no approval is needed)</a:t>
            </a:r>
            <a:endParaRPr kumimoji="0" sz="1200"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109" name="Google Shape;122;p16">
            <a:extLst>
              <a:ext uri="{FF2B5EF4-FFF2-40B4-BE49-F238E27FC236}">
                <a16:creationId xmlns:a16="http://schemas.microsoft.com/office/drawing/2014/main" id="{460E1100-9A1E-7CD0-F33A-C9BD53EA61AC}"/>
              </a:ext>
            </a:extLst>
          </p:cNvPr>
          <p:cNvSpPr/>
          <p:nvPr/>
        </p:nvSpPr>
        <p:spPr>
          <a:xfrm>
            <a:off x="3523639" y="3882877"/>
            <a:ext cx="502982" cy="858987"/>
          </a:xfrm>
          <a:custGeom>
            <a:avLst/>
            <a:gdLst/>
            <a:ahLst/>
            <a:cxnLst/>
            <a:rect l="l" t="t" r="r" b="b"/>
            <a:pathLst>
              <a:path w="21279" h="36340" extrusionOk="0">
                <a:moveTo>
                  <a:pt x="1" y="1"/>
                </a:moveTo>
                <a:lnTo>
                  <a:pt x="1" y="14830"/>
                </a:lnTo>
                <a:lnTo>
                  <a:pt x="21278" y="36340"/>
                </a:lnTo>
                <a:lnTo>
                  <a:pt x="21278" y="7222"/>
                </a:lnTo>
                <a:lnTo>
                  <a:pt x="1" y="1"/>
                </a:lnTo>
                <a:close/>
              </a:path>
            </a:pathLst>
          </a:custGeom>
          <a:solidFill>
            <a:srgbClr val="7451A4"/>
          </a:solidFill>
          <a:ln w="9525" cap="flat" cmpd="sng">
            <a:solidFill>
              <a:srgbClr val="7451A4"/>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10" name="Google Shape;123;p16">
            <a:extLst>
              <a:ext uri="{FF2B5EF4-FFF2-40B4-BE49-F238E27FC236}">
                <a16:creationId xmlns:a16="http://schemas.microsoft.com/office/drawing/2014/main" id="{08F26B53-245E-FA43-E36D-FC0F1232D94C}"/>
              </a:ext>
            </a:extLst>
          </p:cNvPr>
          <p:cNvSpPr/>
          <p:nvPr/>
        </p:nvSpPr>
        <p:spPr>
          <a:xfrm>
            <a:off x="4026597" y="4053587"/>
            <a:ext cx="2298912" cy="688277"/>
          </a:xfrm>
          <a:custGeom>
            <a:avLst/>
            <a:gdLst/>
            <a:ahLst/>
            <a:cxnLst/>
            <a:rect l="l" t="t" r="r" b="b"/>
            <a:pathLst>
              <a:path w="97257" h="29118" extrusionOk="0">
                <a:moveTo>
                  <a:pt x="0" y="0"/>
                </a:moveTo>
                <a:lnTo>
                  <a:pt x="0" y="29118"/>
                </a:lnTo>
                <a:lnTo>
                  <a:pt x="82737" y="29118"/>
                </a:lnTo>
                <a:cubicBezTo>
                  <a:pt x="90706" y="29118"/>
                  <a:pt x="97257" y="22567"/>
                  <a:pt x="97257" y="14494"/>
                </a:cubicBezTo>
                <a:cubicBezTo>
                  <a:pt x="97257" y="6551"/>
                  <a:pt x="90706" y="0"/>
                  <a:pt x="82737" y="0"/>
                </a:cubicBezTo>
                <a:close/>
              </a:path>
            </a:pathLst>
          </a:custGeom>
          <a:solidFill>
            <a:srgbClr val="451E7B"/>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11" name="Google Shape;124;p16">
            <a:extLst>
              <a:ext uri="{FF2B5EF4-FFF2-40B4-BE49-F238E27FC236}">
                <a16:creationId xmlns:a16="http://schemas.microsoft.com/office/drawing/2014/main" id="{95334E58-087B-9C08-E4AD-DB40EF829C97}"/>
              </a:ext>
            </a:extLst>
          </p:cNvPr>
          <p:cNvSpPr/>
          <p:nvPr/>
        </p:nvSpPr>
        <p:spPr>
          <a:xfrm>
            <a:off x="2870747" y="3882877"/>
            <a:ext cx="652915" cy="350568"/>
          </a:xfrm>
          <a:custGeom>
            <a:avLst/>
            <a:gdLst/>
            <a:ahLst/>
            <a:cxnLst/>
            <a:rect l="l" t="t" r="r" b="b"/>
            <a:pathLst>
              <a:path w="27622" h="14831" extrusionOk="0">
                <a:moveTo>
                  <a:pt x="0" y="1"/>
                </a:moveTo>
                <a:lnTo>
                  <a:pt x="0" y="14830"/>
                </a:lnTo>
                <a:lnTo>
                  <a:pt x="27622" y="14830"/>
                </a:lnTo>
                <a:lnTo>
                  <a:pt x="27622" y="1"/>
                </a:lnTo>
                <a:close/>
              </a:path>
            </a:pathLst>
          </a:custGeom>
          <a:solidFill>
            <a:srgbClr val="997DC1"/>
          </a:solidFill>
          <a:ln w="9525" cap="flat" cmpd="sng">
            <a:solidFill>
              <a:srgbClr val="997DC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12" name="Google Shape;126;p16">
            <a:extLst>
              <a:ext uri="{FF2B5EF4-FFF2-40B4-BE49-F238E27FC236}">
                <a16:creationId xmlns:a16="http://schemas.microsoft.com/office/drawing/2014/main" id="{B9082B1C-CC6F-8122-DF94-32DE4A6C3190}"/>
              </a:ext>
            </a:extLst>
          </p:cNvPr>
          <p:cNvSpPr txBox="1"/>
          <p:nvPr/>
        </p:nvSpPr>
        <p:spPr>
          <a:xfrm>
            <a:off x="4135980" y="4214876"/>
            <a:ext cx="1796100" cy="3657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 sz="1700" kern="0" dirty="0">
                <a:solidFill>
                  <a:srgbClr val="FFFFFF"/>
                </a:solidFill>
                <a:latin typeface="Fira Sans Extra Condensed Medium"/>
                <a:ea typeface="Fira Sans Extra Condensed Medium"/>
                <a:cs typeface="Fira Sans Extra Condensed Medium"/>
                <a:sym typeface="Fira Sans Extra Condensed Medium"/>
              </a:rPr>
              <a:t>Min for Approval</a:t>
            </a:r>
            <a:endParaRPr sz="1700"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13" name="Google Shape;92;p16">
            <a:extLst>
              <a:ext uri="{FF2B5EF4-FFF2-40B4-BE49-F238E27FC236}">
                <a16:creationId xmlns:a16="http://schemas.microsoft.com/office/drawing/2014/main" id="{16CE4F82-56DE-51D7-5264-496CB2D7E58B}"/>
              </a:ext>
            </a:extLst>
          </p:cNvPr>
          <p:cNvSpPr/>
          <p:nvPr/>
        </p:nvSpPr>
        <p:spPr>
          <a:xfrm>
            <a:off x="3523615" y="4580575"/>
            <a:ext cx="502981" cy="1540845"/>
          </a:xfrm>
          <a:custGeom>
            <a:avLst/>
            <a:gdLst/>
            <a:ahLst/>
            <a:cxnLst/>
            <a:rect l="l" t="t" r="r" b="b"/>
            <a:pathLst>
              <a:path w="21279" h="50628" extrusionOk="0">
                <a:moveTo>
                  <a:pt x="1" y="0"/>
                </a:moveTo>
                <a:lnTo>
                  <a:pt x="1" y="14830"/>
                </a:lnTo>
                <a:lnTo>
                  <a:pt x="21278" y="50628"/>
                </a:lnTo>
                <a:lnTo>
                  <a:pt x="21278" y="21510"/>
                </a:lnTo>
                <a:lnTo>
                  <a:pt x="1" y="0"/>
                </a:lnTo>
                <a:close/>
              </a:path>
            </a:pathLst>
          </a:custGeom>
          <a:solidFill>
            <a:srgbClr val="5F8B6E"/>
          </a:solidFill>
          <a:ln w="9525" cap="flat" cmpd="sng">
            <a:solidFill>
              <a:srgbClr val="5F8B6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14" name="Google Shape;92;p16">
            <a:extLst>
              <a:ext uri="{FF2B5EF4-FFF2-40B4-BE49-F238E27FC236}">
                <a16:creationId xmlns:a16="http://schemas.microsoft.com/office/drawing/2014/main" id="{69BB4D79-9D92-AB3F-891A-70A846881EB5}"/>
              </a:ext>
            </a:extLst>
          </p:cNvPr>
          <p:cNvSpPr/>
          <p:nvPr/>
        </p:nvSpPr>
        <p:spPr>
          <a:xfrm>
            <a:off x="3523639" y="4233421"/>
            <a:ext cx="502982" cy="1196719"/>
          </a:xfrm>
          <a:custGeom>
            <a:avLst/>
            <a:gdLst/>
            <a:ahLst/>
            <a:cxnLst/>
            <a:rect l="l" t="t" r="r" b="b"/>
            <a:pathLst>
              <a:path w="21279" h="50628" extrusionOk="0">
                <a:moveTo>
                  <a:pt x="1" y="0"/>
                </a:moveTo>
                <a:lnTo>
                  <a:pt x="1" y="14830"/>
                </a:lnTo>
                <a:lnTo>
                  <a:pt x="21278" y="50628"/>
                </a:lnTo>
                <a:lnTo>
                  <a:pt x="21278" y="21510"/>
                </a:lnTo>
                <a:lnTo>
                  <a:pt x="1" y="0"/>
                </a:lnTo>
                <a:close/>
              </a:path>
            </a:pathLst>
          </a:custGeom>
          <a:solidFill>
            <a:srgbClr val="4D83AB"/>
          </a:solidFill>
          <a:ln w="9525" cap="flat" cmpd="sng">
            <a:solidFill>
              <a:srgbClr val="4D83AB"/>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115" name="Google Shape;91;p16">
            <a:extLst>
              <a:ext uri="{FF2B5EF4-FFF2-40B4-BE49-F238E27FC236}">
                <a16:creationId xmlns:a16="http://schemas.microsoft.com/office/drawing/2014/main" id="{8EDA5779-7CD7-A724-2DA8-0AA0ABD99B7E}"/>
              </a:ext>
            </a:extLst>
          </p:cNvPr>
          <p:cNvSpPr/>
          <p:nvPr/>
        </p:nvSpPr>
        <p:spPr>
          <a:xfrm>
            <a:off x="5176053" y="5436200"/>
            <a:ext cx="4486200" cy="688200"/>
          </a:xfrm>
          <a:prstGeom prst="roundRect">
            <a:avLst>
              <a:gd name="adj" fmla="val 50000"/>
            </a:avLst>
          </a:prstGeom>
          <a:solidFill>
            <a:srgbClr val="EEEEEE"/>
          </a:solidFill>
          <a:ln>
            <a:solidFill>
              <a:srgbClr val="FFFFFF"/>
            </a:solidFill>
          </a:ln>
        </p:spPr>
        <p:txBody>
          <a:bodyPr spcFirstLastPara="1" wrap="square" lIns="18287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Checkbox indicating whether the rep can request </a:t>
            </a:r>
          </a:p>
          <a:p>
            <a:pPr marL="0" marR="0" lvl="0" indent="0" algn="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200" b="0" i="0" u="none" strike="noStrike" kern="0" cap="none" spc="0" normalizeH="0" baseline="0" noProof="0" dirty="0">
                <a:ln>
                  <a:noFill/>
                </a:ln>
                <a:solidFill>
                  <a:srgbClr val="000000"/>
                </a:solidFill>
                <a:effectLst/>
                <a:uLnTx/>
                <a:uFillTx/>
                <a:latin typeface="Fira Sans"/>
                <a:ea typeface="Fira Sans"/>
                <a:cs typeface="Fira Sans"/>
                <a:sym typeface="Fira Sans"/>
              </a:rPr>
              <a:t>a specific payment due date (e.g., due 06/30/2023)</a:t>
            </a:r>
            <a:endParaRPr kumimoji="0" sz="1200"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116" name="Google Shape;93;p16">
            <a:extLst>
              <a:ext uri="{FF2B5EF4-FFF2-40B4-BE49-F238E27FC236}">
                <a16:creationId xmlns:a16="http://schemas.microsoft.com/office/drawing/2014/main" id="{CFBE2B47-5935-3A0E-4031-DFA7691C8AF2}"/>
              </a:ext>
            </a:extLst>
          </p:cNvPr>
          <p:cNvSpPr/>
          <p:nvPr/>
        </p:nvSpPr>
        <p:spPr>
          <a:xfrm>
            <a:off x="4026596" y="5433120"/>
            <a:ext cx="1756245" cy="688300"/>
          </a:xfrm>
          <a:custGeom>
            <a:avLst/>
            <a:gdLst/>
            <a:ahLst/>
            <a:cxnLst/>
            <a:rect l="l" t="t" r="r" b="b"/>
            <a:pathLst>
              <a:path w="86503" h="29119" extrusionOk="0">
                <a:moveTo>
                  <a:pt x="0" y="1"/>
                </a:moveTo>
                <a:lnTo>
                  <a:pt x="0" y="29119"/>
                </a:lnTo>
                <a:lnTo>
                  <a:pt x="71879" y="29119"/>
                </a:lnTo>
                <a:cubicBezTo>
                  <a:pt x="79951" y="29119"/>
                  <a:pt x="86502" y="22568"/>
                  <a:pt x="86502" y="14598"/>
                </a:cubicBezTo>
                <a:cubicBezTo>
                  <a:pt x="86502" y="6552"/>
                  <a:pt x="79951" y="1"/>
                  <a:pt x="71879" y="1"/>
                </a:cubicBezTo>
                <a:close/>
              </a:path>
            </a:pathLst>
          </a:custGeom>
          <a:solidFill>
            <a:srgbClr val="3D5946"/>
          </a:solidFill>
          <a:ln w="9525" cap="flat" cmpd="sng">
            <a:solidFill>
              <a:srgbClr val="5F8B6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600" kern="0" dirty="0">
              <a:solidFill>
                <a:srgbClr val="FFFFFF"/>
              </a:solidFill>
              <a:latin typeface="Fira Sans Extra Condensed Medium"/>
              <a:sym typeface="Arial"/>
            </a:endParaRPr>
          </a:p>
        </p:txBody>
      </p:sp>
      <p:sp>
        <p:nvSpPr>
          <p:cNvPr id="117" name="Google Shape;94;p16">
            <a:extLst>
              <a:ext uri="{FF2B5EF4-FFF2-40B4-BE49-F238E27FC236}">
                <a16:creationId xmlns:a16="http://schemas.microsoft.com/office/drawing/2014/main" id="{60358F49-C49E-4934-7EFC-66512F000739}"/>
              </a:ext>
            </a:extLst>
          </p:cNvPr>
          <p:cNvSpPr/>
          <p:nvPr/>
        </p:nvSpPr>
        <p:spPr>
          <a:xfrm>
            <a:off x="2870746" y="4580576"/>
            <a:ext cx="652915" cy="426342"/>
          </a:xfrm>
          <a:custGeom>
            <a:avLst/>
            <a:gdLst/>
            <a:ahLst/>
            <a:cxnLst/>
            <a:rect l="l" t="t" r="r" b="b"/>
            <a:pathLst>
              <a:path w="27622" h="14831" extrusionOk="0">
                <a:moveTo>
                  <a:pt x="0" y="0"/>
                </a:moveTo>
                <a:lnTo>
                  <a:pt x="0" y="14830"/>
                </a:lnTo>
                <a:lnTo>
                  <a:pt x="27622" y="14830"/>
                </a:lnTo>
                <a:lnTo>
                  <a:pt x="27622" y="0"/>
                </a:lnTo>
                <a:close/>
              </a:path>
            </a:pathLst>
          </a:custGeom>
          <a:solidFill>
            <a:srgbClr val="5F8B6E"/>
          </a:solidFill>
          <a:ln w="9525" cap="flat" cmpd="sng">
            <a:solidFill>
              <a:srgbClr val="5F8B6E"/>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50" name="Google Shape;659;p25">
            <a:extLst>
              <a:ext uri="{FF2B5EF4-FFF2-40B4-BE49-F238E27FC236}">
                <a16:creationId xmlns:a16="http://schemas.microsoft.com/office/drawing/2014/main" id="{04F3D22D-9951-1569-DCCC-1020D9BA85C9}"/>
              </a:ext>
            </a:extLst>
          </p:cNvPr>
          <p:cNvSpPr/>
          <p:nvPr/>
        </p:nvSpPr>
        <p:spPr>
          <a:xfrm flipH="1">
            <a:off x="797466" y="1763546"/>
            <a:ext cx="2383884" cy="3355762"/>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This award allows a sales rep to request a specific discount and/or payment terms for the order.  </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Custom programs can be set up to require an approval workflow.</a:t>
            </a:r>
            <a:endParaRPr lang="en" sz="14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endParaRPr lang="en" sz="1400" dirty="0">
              <a:solidFill>
                <a:srgbClr val="000000"/>
              </a:solidFill>
              <a:latin typeface="Fira Sans"/>
              <a:ea typeface="Fira Sans"/>
              <a:cs typeface="Fira Sans"/>
              <a:sym typeface="Fira Sans"/>
            </a:endParaRPr>
          </a:p>
        </p:txBody>
      </p:sp>
      <p:sp>
        <p:nvSpPr>
          <p:cNvPr id="118" name="Google Shape;96;p16">
            <a:extLst>
              <a:ext uri="{FF2B5EF4-FFF2-40B4-BE49-F238E27FC236}">
                <a16:creationId xmlns:a16="http://schemas.microsoft.com/office/drawing/2014/main" id="{F5B80BC5-F09D-5A11-2173-E8DF61D43DBE}"/>
              </a:ext>
            </a:extLst>
          </p:cNvPr>
          <p:cNvSpPr txBox="1"/>
          <p:nvPr/>
        </p:nvSpPr>
        <p:spPr>
          <a:xfrm>
            <a:off x="4130977" y="5598490"/>
            <a:ext cx="1796100" cy="3657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 sz="1700" kern="0" dirty="0">
                <a:solidFill>
                  <a:srgbClr val="FFFFFF"/>
                </a:solidFill>
                <a:latin typeface="Fira Sans Extra Condensed Medium"/>
                <a:ea typeface="Fira Sans Extra Condensed Medium"/>
                <a:cs typeface="Fira Sans Extra Condensed Medium"/>
                <a:sym typeface="Fira Sans Extra Condensed Medium"/>
              </a:rPr>
              <a:t>Custom Terms Date Allowed</a:t>
            </a:r>
            <a:endParaRPr sz="1700" kern="0" dirty="0">
              <a:solidFill>
                <a:srgbClr val="FFFFFF"/>
              </a:solidFill>
              <a:latin typeface="Fira Sans Extra Condensed Medium"/>
              <a:ea typeface="Fira Sans Extra Condensed Medium"/>
              <a:cs typeface="Fira Sans Extra Condensed Medium"/>
              <a:sym typeface="Fira Sans Extra Condensed Medium"/>
            </a:endParaRPr>
          </a:p>
        </p:txBody>
      </p:sp>
      <p:pic>
        <p:nvPicPr>
          <p:cNvPr id="37" name="Graphic 36" descr="Clipboard with solid fill">
            <a:extLst>
              <a:ext uri="{FF2B5EF4-FFF2-40B4-BE49-F238E27FC236}">
                <a16:creationId xmlns:a16="http://schemas.microsoft.com/office/drawing/2014/main" id="{CE7182BB-D75C-282E-9F7D-37B0B8482D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565" y="265301"/>
            <a:ext cx="616122" cy="616122"/>
          </a:xfrm>
          <a:prstGeom prst="rect">
            <a:avLst/>
          </a:prstGeom>
        </p:spPr>
      </p:pic>
    </p:spTree>
    <p:extLst>
      <p:ext uri="{BB962C8B-B14F-4D97-AF65-F5344CB8AC3E}">
        <p14:creationId xmlns:p14="http://schemas.microsoft.com/office/powerpoint/2010/main" val="13363652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1">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88825"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C7F5EAB-CD16-423D-BE63-70B674A1078B}"/>
              </a:ext>
            </a:extLst>
          </p:cNvPr>
          <p:cNvSpPr txBox="1"/>
          <p:nvPr/>
        </p:nvSpPr>
        <p:spPr>
          <a:xfrm>
            <a:off x="1139603" y="5612167"/>
            <a:ext cx="9705383" cy="73988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600" b="1" dirty="0">
                <a:latin typeface="+mj-lt"/>
                <a:ea typeface="+mj-ea"/>
                <a:cs typeface="+mj-cs"/>
              </a:rPr>
              <a:t>Sales Programs – Other Considerations</a:t>
            </a:r>
          </a:p>
        </p:txBody>
      </p:sp>
      <p:pic>
        <p:nvPicPr>
          <p:cNvPr id="7" name="Picture 6" descr="Logo, company name&#10;&#10;Description automatically generated">
            <a:extLst>
              <a:ext uri="{FF2B5EF4-FFF2-40B4-BE49-F238E27FC236}">
                <a16:creationId xmlns:a16="http://schemas.microsoft.com/office/drawing/2014/main" id="{A4CD0ED2-80AC-D481-4D67-FDC5B18888EF}"/>
              </a:ext>
            </a:extLst>
          </p:cNvPr>
          <p:cNvPicPr>
            <a:picLocks noChangeAspect="1"/>
          </p:cNvPicPr>
          <p:nvPr/>
        </p:nvPicPr>
        <p:blipFill>
          <a:blip r:embed="rId2"/>
          <a:stretch>
            <a:fillRect/>
          </a:stretch>
        </p:blipFill>
        <p:spPr>
          <a:xfrm>
            <a:off x="3654423" y="1540092"/>
            <a:ext cx="4532584" cy="2186972"/>
          </a:xfrm>
          <a:prstGeom prst="rect">
            <a:avLst/>
          </a:prstGeom>
        </p:spPr>
      </p:pic>
    </p:spTree>
    <p:extLst>
      <p:ext uri="{BB962C8B-B14F-4D97-AF65-F5344CB8AC3E}">
        <p14:creationId xmlns:p14="http://schemas.microsoft.com/office/powerpoint/2010/main" val="30813013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255787" y="331600"/>
            <a:ext cx="9998078"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      Groups, Tiers and Exclusivity</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25" name="Graphic 24" descr="Network with solid fill">
            <a:extLst>
              <a:ext uri="{FF2B5EF4-FFF2-40B4-BE49-F238E27FC236}">
                <a16:creationId xmlns:a16="http://schemas.microsoft.com/office/drawing/2014/main" id="{C0BC1278-21A9-2EB6-33B9-36FB5F615BB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9100" y="281348"/>
            <a:ext cx="600075" cy="600075"/>
          </a:xfrm>
          <a:prstGeom prst="rect">
            <a:avLst/>
          </a:prstGeom>
        </p:spPr>
      </p:pic>
      <p:grpSp>
        <p:nvGrpSpPr>
          <p:cNvPr id="4" name="Group 3">
            <a:extLst>
              <a:ext uri="{FF2B5EF4-FFF2-40B4-BE49-F238E27FC236}">
                <a16:creationId xmlns:a16="http://schemas.microsoft.com/office/drawing/2014/main" id="{2E045503-A666-C9DF-C0A9-61DEF2280E58}"/>
              </a:ext>
            </a:extLst>
          </p:cNvPr>
          <p:cNvGrpSpPr/>
          <p:nvPr/>
        </p:nvGrpSpPr>
        <p:grpSpPr>
          <a:xfrm>
            <a:off x="2251101" y="1528729"/>
            <a:ext cx="5716437" cy="1855411"/>
            <a:chOff x="1246338" y="1765689"/>
            <a:chExt cx="5716437" cy="1855411"/>
          </a:xfrm>
        </p:grpSpPr>
        <p:sp>
          <p:nvSpPr>
            <p:cNvPr id="27" name="Google Shape;2009;p36">
              <a:extLst>
                <a:ext uri="{FF2B5EF4-FFF2-40B4-BE49-F238E27FC236}">
                  <a16:creationId xmlns:a16="http://schemas.microsoft.com/office/drawing/2014/main" id="{47247CAA-DAA9-8C11-185C-4C0EC3FF5A43}"/>
                </a:ext>
              </a:extLst>
            </p:cNvPr>
            <p:cNvSpPr/>
            <p:nvPr/>
          </p:nvSpPr>
          <p:spPr>
            <a:xfrm>
              <a:off x="1416256" y="1824439"/>
              <a:ext cx="5546519" cy="1796661"/>
            </a:xfrm>
            <a:custGeom>
              <a:avLst/>
              <a:gdLst/>
              <a:ahLst/>
              <a:cxnLst/>
              <a:rect l="l" t="t" r="r" b="b"/>
              <a:pathLst>
                <a:path w="78060" h="99314" extrusionOk="0">
                  <a:moveTo>
                    <a:pt x="4535" y="0"/>
                  </a:moveTo>
                  <a:cubicBezTo>
                    <a:pt x="2053" y="0"/>
                    <a:pt x="0" y="2053"/>
                    <a:pt x="0" y="4536"/>
                  </a:cubicBezTo>
                  <a:lnTo>
                    <a:pt x="0" y="94745"/>
                  </a:lnTo>
                  <a:cubicBezTo>
                    <a:pt x="0" y="97228"/>
                    <a:pt x="2053" y="99313"/>
                    <a:pt x="4535" y="99313"/>
                  </a:cubicBezTo>
                  <a:lnTo>
                    <a:pt x="73359" y="99313"/>
                  </a:lnTo>
                  <a:cubicBezTo>
                    <a:pt x="76007" y="99313"/>
                    <a:pt x="78060" y="97228"/>
                    <a:pt x="78060" y="94745"/>
                  </a:cubicBezTo>
                  <a:lnTo>
                    <a:pt x="78060" y="4536"/>
                  </a:lnTo>
                  <a:cubicBezTo>
                    <a:pt x="78060" y="2053"/>
                    <a:pt x="76007" y="0"/>
                    <a:pt x="73359"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010;p36">
              <a:extLst>
                <a:ext uri="{FF2B5EF4-FFF2-40B4-BE49-F238E27FC236}">
                  <a16:creationId xmlns:a16="http://schemas.microsoft.com/office/drawing/2014/main" id="{4758CBBD-748E-1616-BC66-0A96B8D018D0}"/>
                </a:ext>
              </a:extLst>
            </p:cNvPr>
            <p:cNvSpPr/>
            <p:nvPr/>
          </p:nvSpPr>
          <p:spPr>
            <a:xfrm>
              <a:off x="1246338" y="1765689"/>
              <a:ext cx="5632301" cy="1796661"/>
            </a:xfrm>
            <a:custGeom>
              <a:avLst/>
              <a:gdLst/>
              <a:ahLst/>
              <a:cxnLst/>
              <a:rect l="l" t="t" r="r" b="b"/>
              <a:pathLst>
                <a:path w="77929" h="99313" extrusionOk="0">
                  <a:moveTo>
                    <a:pt x="4536" y="0"/>
                  </a:moveTo>
                  <a:cubicBezTo>
                    <a:pt x="1921" y="0"/>
                    <a:pt x="1" y="2086"/>
                    <a:pt x="1" y="4568"/>
                  </a:cubicBezTo>
                  <a:lnTo>
                    <a:pt x="1" y="94612"/>
                  </a:lnTo>
                  <a:cubicBezTo>
                    <a:pt x="1" y="97260"/>
                    <a:pt x="1921" y="99313"/>
                    <a:pt x="4536" y="99313"/>
                  </a:cubicBezTo>
                  <a:lnTo>
                    <a:pt x="73393" y="99313"/>
                  </a:lnTo>
                  <a:cubicBezTo>
                    <a:pt x="75876" y="99313"/>
                    <a:pt x="77928" y="97260"/>
                    <a:pt x="77928" y="94612"/>
                  </a:cubicBezTo>
                  <a:lnTo>
                    <a:pt x="77928" y="4568"/>
                  </a:lnTo>
                  <a:cubicBezTo>
                    <a:pt x="77928" y="2086"/>
                    <a:pt x="75876" y="0"/>
                    <a:pt x="73393" y="0"/>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022;p36">
              <a:extLst>
                <a:ext uri="{FF2B5EF4-FFF2-40B4-BE49-F238E27FC236}">
                  <a16:creationId xmlns:a16="http://schemas.microsoft.com/office/drawing/2014/main" id="{DDD8C6EA-ED08-5693-A1DF-A5D44A99DA08}"/>
                </a:ext>
              </a:extLst>
            </p:cNvPr>
            <p:cNvSpPr/>
            <p:nvPr/>
          </p:nvSpPr>
          <p:spPr>
            <a:xfrm>
              <a:off x="2240295" y="1919302"/>
              <a:ext cx="3644383" cy="3447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0" name="Google Shape;2023;p36">
              <a:extLst>
                <a:ext uri="{FF2B5EF4-FFF2-40B4-BE49-F238E27FC236}">
                  <a16:creationId xmlns:a16="http://schemas.microsoft.com/office/drawing/2014/main" id="{979FFEFB-4145-2F55-480A-3C2E0E72825A}"/>
                </a:ext>
              </a:extLst>
            </p:cNvPr>
            <p:cNvSpPr/>
            <p:nvPr/>
          </p:nvSpPr>
          <p:spPr>
            <a:xfrm>
              <a:off x="1619251" y="1919302"/>
              <a:ext cx="5000784" cy="1509698"/>
            </a:xfrm>
            <a:prstGeom prst="roundRect">
              <a:avLst>
                <a:gd name="adj" fmla="val 0"/>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lt1"/>
                  </a:solidFill>
                  <a:latin typeface="Fira Sans"/>
                  <a:ea typeface="Fira Sans"/>
                  <a:cs typeface="Fira Sans"/>
                  <a:sym typeface="Fira Sans"/>
                </a:rPr>
                <a:t>            Sales Program Groups</a:t>
              </a:r>
            </a:p>
            <a:p>
              <a:pPr marL="0" lvl="0" indent="0" algn="l" rtl="0">
                <a:spcBef>
                  <a:spcPts val="0"/>
                </a:spcBef>
                <a:spcAft>
                  <a:spcPts val="0"/>
                </a:spcAft>
                <a:buNone/>
              </a:pPr>
              <a:endParaRPr lang="en" sz="1600" b="1" dirty="0">
                <a:solidFill>
                  <a:schemeClr val="lt1"/>
                </a:solidFill>
                <a:latin typeface="Fira Sans"/>
                <a:ea typeface="Fira Sans"/>
                <a:cs typeface="Fira Sans"/>
                <a:sym typeface="Fira Sans"/>
              </a:endParaRPr>
            </a:p>
            <a:p>
              <a:pPr marL="0" lvl="0" indent="0" algn="l" rtl="0">
                <a:spcBef>
                  <a:spcPts val="0"/>
                </a:spcBef>
                <a:spcAft>
                  <a:spcPts val="0"/>
                </a:spcAft>
                <a:buNone/>
              </a:pPr>
              <a:r>
                <a:rPr lang="en" sz="1200" dirty="0">
                  <a:solidFill>
                    <a:schemeClr val="lt1"/>
                  </a:solidFill>
                  <a:latin typeface="Fira Sans"/>
                  <a:ea typeface="Fira Sans"/>
                  <a:cs typeface="Fira Sans"/>
                  <a:sym typeface="Fira Sans"/>
                </a:rPr>
                <a:t>“Groups” group together a set of sales programs from which the user may only select one program.  For example, there may be 2 sales programs offered for an order of a certain size with the user able to choose between free freight or longer payment terms</a:t>
              </a:r>
              <a:endParaRPr sz="1200" dirty="0">
                <a:solidFill>
                  <a:schemeClr val="lt1"/>
                </a:solidFill>
                <a:latin typeface="Fira Sans"/>
                <a:ea typeface="Fira Sans"/>
                <a:cs typeface="Fira Sans"/>
                <a:sym typeface="Fira Sans"/>
              </a:endParaRPr>
            </a:p>
          </p:txBody>
        </p:sp>
      </p:grpSp>
      <p:grpSp>
        <p:nvGrpSpPr>
          <p:cNvPr id="5" name="Group 4">
            <a:extLst>
              <a:ext uri="{FF2B5EF4-FFF2-40B4-BE49-F238E27FC236}">
                <a16:creationId xmlns:a16="http://schemas.microsoft.com/office/drawing/2014/main" id="{E72D2CC7-707E-8795-24B1-27F4CA85B2CB}"/>
              </a:ext>
            </a:extLst>
          </p:cNvPr>
          <p:cNvGrpSpPr/>
          <p:nvPr/>
        </p:nvGrpSpPr>
        <p:grpSpPr>
          <a:xfrm>
            <a:off x="1315983" y="4353003"/>
            <a:ext cx="5716437" cy="2090249"/>
            <a:chOff x="600170" y="4438728"/>
            <a:chExt cx="5716437" cy="2090249"/>
          </a:xfrm>
        </p:grpSpPr>
        <p:sp>
          <p:nvSpPr>
            <p:cNvPr id="35" name="Google Shape;2009;p36">
              <a:extLst>
                <a:ext uri="{FF2B5EF4-FFF2-40B4-BE49-F238E27FC236}">
                  <a16:creationId xmlns:a16="http://schemas.microsoft.com/office/drawing/2014/main" id="{9FAE739B-5C19-440C-DFA5-6E09294372F7}"/>
                </a:ext>
              </a:extLst>
            </p:cNvPr>
            <p:cNvSpPr/>
            <p:nvPr/>
          </p:nvSpPr>
          <p:spPr>
            <a:xfrm>
              <a:off x="770088" y="4497478"/>
              <a:ext cx="5546519" cy="2031499"/>
            </a:xfrm>
            <a:custGeom>
              <a:avLst/>
              <a:gdLst/>
              <a:ahLst/>
              <a:cxnLst/>
              <a:rect l="l" t="t" r="r" b="b"/>
              <a:pathLst>
                <a:path w="78060" h="99314" extrusionOk="0">
                  <a:moveTo>
                    <a:pt x="4535" y="0"/>
                  </a:moveTo>
                  <a:cubicBezTo>
                    <a:pt x="2053" y="0"/>
                    <a:pt x="0" y="2053"/>
                    <a:pt x="0" y="4536"/>
                  </a:cubicBezTo>
                  <a:lnTo>
                    <a:pt x="0" y="94745"/>
                  </a:lnTo>
                  <a:cubicBezTo>
                    <a:pt x="0" y="97228"/>
                    <a:pt x="2053" y="99313"/>
                    <a:pt x="4535" y="99313"/>
                  </a:cubicBezTo>
                  <a:lnTo>
                    <a:pt x="73359" y="99313"/>
                  </a:lnTo>
                  <a:cubicBezTo>
                    <a:pt x="76007" y="99313"/>
                    <a:pt x="78060" y="97228"/>
                    <a:pt x="78060" y="94745"/>
                  </a:cubicBezTo>
                  <a:lnTo>
                    <a:pt x="78060" y="4536"/>
                  </a:lnTo>
                  <a:cubicBezTo>
                    <a:pt x="78060" y="2053"/>
                    <a:pt x="76007" y="0"/>
                    <a:pt x="73359"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010;p36">
              <a:extLst>
                <a:ext uri="{FF2B5EF4-FFF2-40B4-BE49-F238E27FC236}">
                  <a16:creationId xmlns:a16="http://schemas.microsoft.com/office/drawing/2014/main" id="{D5CF0F0A-1F47-78D8-F471-C3A5E57AFC59}"/>
                </a:ext>
              </a:extLst>
            </p:cNvPr>
            <p:cNvSpPr/>
            <p:nvPr/>
          </p:nvSpPr>
          <p:spPr>
            <a:xfrm>
              <a:off x="600170" y="4438728"/>
              <a:ext cx="5632301" cy="2031499"/>
            </a:xfrm>
            <a:custGeom>
              <a:avLst/>
              <a:gdLst/>
              <a:ahLst/>
              <a:cxnLst/>
              <a:rect l="l" t="t" r="r" b="b"/>
              <a:pathLst>
                <a:path w="77929" h="99313" extrusionOk="0">
                  <a:moveTo>
                    <a:pt x="4536" y="0"/>
                  </a:moveTo>
                  <a:cubicBezTo>
                    <a:pt x="1921" y="0"/>
                    <a:pt x="1" y="2086"/>
                    <a:pt x="1" y="4568"/>
                  </a:cubicBezTo>
                  <a:lnTo>
                    <a:pt x="1" y="94612"/>
                  </a:lnTo>
                  <a:cubicBezTo>
                    <a:pt x="1" y="97260"/>
                    <a:pt x="1921" y="99313"/>
                    <a:pt x="4536" y="99313"/>
                  </a:cubicBezTo>
                  <a:lnTo>
                    <a:pt x="73393" y="99313"/>
                  </a:lnTo>
                  <a:cubicBezTo>
                    <a:pt x="75876" y="99313"/>
                    <a:pt x="77928" y="97260"/>
                    <a:pt x="77928" y="94612"/>
                  </a:cubicBezTo>
                  <a:lnTo>
                    <a:pt x="77928" y="4568"/>
                  </a:lnTo>
                  <a:cubicBezTo>
                    <a:pt x="77928" y="2086"/>
                    <a:pt x="75876" y="0"/>
                    <a:pt x="73393"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022;p36">
              <a:extLst>
                <a:ext uri="{FF2B5EF4-FFF2-40B4-BE49-F238E27FC236}">
                  <a16:creationId xmlns:a16="http://schemas.microsoft.com/office/drawing/2014/main" id="{5E0B251C-E268-6561-D5EA-C93D50CE8547}"/>
                </a:ext>
              </a:extLst>
            </p:cNvPr>
            <p:cNvSpPr/>
            <p:nvPr/>
          </p:nvSpPr>
          <p:spPr>
            <a:xfrm>
              <a:off x="1594127" y="4592341"/>
              <a:ext cx="3644383" cy="3447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8" name="Google Shape;2023;p36">
              <a:extLst>
                <a:ext uri="{FF2B5EF4-FFF2-40B4-BE49-F238E27FC236}">
                  <a16:creationId xmlns:a16="http://schemas.microsoft.com/office/drawing/2014/main" id="{25A86089-F238-882B-819B-C543D727EF57}"/>
                </a:ext>
              </a:extLst>
            </p:cNvPr>
            <p:cNvSpPr/>
            <p:nvPr/>
          </p:nvSpPr>
          <p:spPr>
            <a:xfrm>
              <a:off x="973083" y="4592341"/>
              <a:ext cx="5000784" cy="1877886"/>
            </a:xfrm>
            <a:prstGeom prst="roundRect">
              <a:avLst>
                <a:gd name="adj" fmla="val 0"/>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lt1"/>
                  </a:solidFill>
                  <a:latin typeface="Fira Sans"/>
                  <a:ea typeface="Fira Sans"/>
                  <a:cs typeface="Fira Sans"/>
                  <a:sym typeface="Fira Sans"/>
                </a:rPr>
                <a:t>           Sales Program Exclusivity </a:t>
              </a:r>
            </a:p>
            <a:p>
              <a:pPr marL="0" lvl="0" indent="0" algn="l" rtl="0">
                <a:spcBef>
                  <a:spcPts val="0"/>
                </a:spcBef>
                <a:spcAft>
                  <a:spcPts val="0"/>
                </a:spcAft>
                <a:buNone/>
              </a:pPr>
              <a:endParaRPr lang="en" sz="1600" b="1" dirty="0">
                <a:solidFill>
                  <a:schemeClr val="lt1"/>
                </a:solidFill>
                <a:latin typeface="Fira Sans"/>
                <a:ea typeface="Fira Sans"/>
                <a:cs typeface="Fira Sans"/>
                <a:sym typeface="Fira Sans"/>
              </a:endParaRPr>
            </a:p>
            <a:p>
              <a:pPr marL="0" lvl="0" indent="0" algn="l" rtl="0">
                <a:spcBef>
                  <a:spcPts val="0"/>
                </a:spcBef>
                <a:spcAft>
                  <a:spcPts val="0"/>
                </a:spcAft>
                <a:buNone/>
              </a:pPr>
              <a:r>
                <a:rPr lang="en" sz="1200" dirty="0">
                  <a:solidFill>
                    <a:schemeClr val="lt1"/>
                  </a:solidFill>
                  <a:latin typeface="Fira Sans"/>
                  <a:ea typeface="Fira Sans"/>
                  <a:cs typeface="Fira Sans"/>
                  <a:sym typeface="Fira Sans"/>
                </a:rPr>
                <a:t>This option is used if Elastic should prevent the same item from having multiple discounts applied</a:t>
              </a:r>
            </a:p>
            <a:p>
              <a:pPr marL="0" lvl="0" indent="0" algn="l" rtl="0">
                <a:spcBef>
                  <a:spcPts val="0"/>
                </a:spcBef>
                <a:spcAft>
                  <a:spcPts val="0"/>
                </a:spcAft>
                <a:buNone/>
              </a:pPr>
              <a:endParaRPr lang="en" sz="1200" dirty="0">
                <a:solidFill>
                  <a:schemeClr val="lt1"/>
                </a:solidFill>
                <a:latin typeface="Fira Sans"/>
                <a:ea typeface="Fira Sans"/>
                <a:cs typeface="Fira Sans"/>
                <a:sym typeface="Fira Sans"/>
              </a:endParaRPr>
            </a:p>
            <a:p>
              <a:pPr marL="0" lvl="0" indent="0" algn="l" rtl="0">
                <a:spcBef>
                  <a:spcPts val="0"/>
                </a:spcBef>
                <a:spcAft>
                  <a:spcPts val="0"/>
                </a:spcAft>
                <a:buNone/>
              </a:pPr>
              <a:r>
                <a:rPr lang="en" sz="1200" dirty="0">
                  <a:solidFill>
                    <a:schemeClr val="lt1"/>
                  </a:solidFill>
                  <a:latin typeface="Fira Sans"/>
                  <a:ea typeface="Fira Sans"/>
                  <a:cs typeface="Fira Sans"/>
                  <a:sym typeface="Fira Sans"/>
                </a:rPr>
                <a:t>If multiple sales programs could discount the same product, exclusivity priority tells Elastic to only apply the discount of the sales program whose group has the lowest exclusivity priority</a:t>
              </a:r>
              <a:endParaRPr sz="1200" dirty="0">
                <a:solidFill>
                  <a:schemeClr val="lt1"/>
                </a:solidFill>
                <a:latin typeface="Fira Sans"/>
                <a:ea typeface="Fira Sans"/>
                <a:cs typeface="Fira Sans"/>
                <a:sym typeface="Fira Sans"/>
              </a:endParaRPr>
            </a:p>
          </p:txBody>
        </p:sp>
      </p:grpSp>
      <p:grpSp>
        <p:nvGrpSpPr>
          <p:cNvPr id="2" name="Group 1">
            <a:extLst>
              <a:ext uri="{FF2B5EF4-FFF2-40B4-BE49-F238E27FC236}">
                <a16:creationId xmlns:a16="http://schemas.microsoft.com/office/drawing/2014/main" id="{BA046A36-3D59-0AD3-5173-5867DEFDAAC3}"/>
              </a:ext>
            </a:extLst>
          </p:cNvPr>
          <p:cNvGrpSpPr/>
          <p:nvPr/>
        </p:nvGrpSpPr>
        <p:grpSpPr>
          <a:xfrm>
            <a:off x="4969574" y="3094125"/>
            <a:ext cx="5716437" cy="1757192"/>
            <a:chOff x="4316542" y="3386539"/>
            <a:chExt cx="5716437" cy="1855411"/>
          </a:xfrm>
        </p:grpSpPr>
        <p:sp>
          <p:nvSpPr>
            <p:cNvPr id="31" name="Google Shape;2009;p36">
              <a:extLst>
                <a:ext uri="{FF2B5EF4-FFF2-40B4-BE49-F238E27FC236}">
                  <a16:creationId xmlns:a16="http://schemas.microsoft.com/office/drawing/2014/main" id="{41F64775-F93E-F55E-8D02-AF6F4E2B0AE1}"/>
                </a:ext>
              </a:extLst>
            </p:cNvPr>
            <p:cNvSpPr/>
            <p:nvPr/>
          </p:nvSpPr>
          <p:spPr>
            <a:xfrm>
              <a:off x="4486460" y="3445289"/>
              <a:ext cx="5546519" cy="1796661"/>
            </a:xfrm>
            <a:custGeom>
              <a:avLst/>
              <a:gdLst/>
              <a:ahLst/>
              <a:cxnLst/>
              <a:rect l="l" t="t" r="r" b="b"/>
              <a:pathLst>
                <a:path w="78060" h="99314" extrusionOk="0">
                  <a:moveTo>
                    <a:pt x="4535" y="0"/>
                  </a:moveTo>
                  <a:cubicBezTo>
                    <a:pt x="2053" y="0"/>
                    <a:pt x="0" y="2053"/>
                    <a:pt x="0" y="4536"/>
                  </a:cubicBezTo>
                  <a:lnTo>
                    <a:pt x="0" y="94745"/>
                  </a:lnTo>
                  <a:cubicBezTo>
                    <a:pt x="0" y="97228"/>
                    <a:pt x="2053" y="99313"/>
                    <a:pt x="4535" y="99313"/>
                  </a:cubicBezTo>
                  <a:lnTo>
                    <a:pt x="73359" y="99313"/>
                  </a:lnTo>
                  <a:cubicBezTo>
                    <a:pt x="76007" y="99313"/>
                    <a:pt x="78060" y="97228"/>
                    <a:pt x="78060" y="94745"/>
                  </a:cubicBezTo>
                  <a:lnTo>
                    <a:pt x="78060" y="4536"/>
                  </a:lnTo>
                  <a:cubicBezTo>
                    <a:pt x="78060" y="2053"/>
                    <a:pt x="76007" y="0"/>
                    <a:pt x="73359"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010;p36">
              <a:extLst>
                <a:ext uri="{FF2B5EF4-FFF2-40B4-BE49-F238E27FC236}">
                  <a16:creationId xmlns:a16="http://schemas.microsoft.com/office/drawing/2014/main" id="{B6D014AE-D73F-EC7D-7ADB-117FB9A34299}"/>
                </a:ext>
              </a:extLst>
            </p:cNvPr>
            <p:cNvSpPr/>
            <p:nvPr/>
          </p:nvSpPr>
          <p:spPr>
            <a:xfrm>
              <a:off x="4316542" y="3386539"/>
              <a:ext cx="5632301" cy="1796661"/>
            </a:xfrm>
            <a:custGeom>
              <a:avLst/>
              <a:gdLst/>
              <a:ahLst/>
              <a:cxnLst/>
              <a:rect l="l" t="t" r="r" b="b"/>
              <a:pathLst>
                <a:path w="77929" h="99313" extrusionOk="0">
                  <a:moveTo>
                    <a:pt x="4536" y="0"/>
                  </a:moveTo>
                  <a:cubicBezTo>
                    <a:pt x="1921" y="0"/>
                    <a:pt x="1" y="2086"/>
                    <a:pt x="1" y="4568"/>
                  </a:cubicBezTo>
                  <a:lnTo>
                    <a:pt x="1" y="94612"/>
                  </a:lnTo>
                  <a:cubicBezTo>
                    <a:pt x="1" y="97260"/>
                    <a:pt x="1921" y="99313"/>
                    <a:pt x="4536" y="99313"/>
                  </a:cubicBezTo>
                  <a:lnTo>
                    <a:pt x="73393" y="99313"/>
                  </a:lnTo>
                  <a:cubicBezTo>
                    <a:pt x="75876" y="99313"/>
                    <a:pt x="77928" y="97260"/>
                    <a:pt x="77928" y="94612"/>
                  </a:cubicBezTo>
                  <a:lnTo>
                    <a:pt x="77928" y="4568"/>
                  </a:lnTo>
                  <a:cubicBezTo>
                    <a:pt x="77928" y="2086"/>
                    <a:pt x="75876" y="0"/>
                    <a:pt x="73393"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022;p36">
              <a:extLst>
                <a:ext uri="{FF2B5EF4-FFF2-40B4-BE49-F238E27FC236}">
                  <a16:creationId xmlns:a16="http://schemas.microsoft.com/office/drawing/2014/main" id="{027A40EE-C566-3919-EDF0-F372D505FE1A}"/>
                </a:ext>
              </a:extLst>
            </p:cNvPr>
            <p:cNvSpPr/>
            <p:nvPr/>
          </p:nvSpPr>
          <p:spPr>
            <a:xfrm>
              <a:off x="5310499" y="3540152"/>
              <a:ext cx="3644383" cy="3447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34" name="Google Shape;2023;p36">
              <a:extLst>
                <a:ext uri="{FF2B5EF4-FFF2-40B4-BE49-F238E27FC236}">
                  <a16:creationId xmlns:a16="http://schemas.microsoft.com/office/drawing/2014/main" id="{7B8EE521-8828-BC84-FBB2-386003B0CE59}"/>
                </a:ext>
              </a:extLst>
            </p:cNvPr>
            <p:cNvSpPr/>
            <p:nvPr/>
          </p:nvSpPr>
          <p:spPr>
            <a:xfrm>
              <a:off x="4689455" y="3540152"/>
              <a:ext cx="5000784" cy="1509698"/>
            </a:xfrm>
            <a:prstGeom prst="roundRect">
              <a:avLst>
                <a:gd name="adj" fmla="val 0"/>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lt1"/>
                  </a:solidFill>
                  <a:latin typeface="Fira Sans"/>
                  <a:ea typeface="Fira Sans"/>
                  <a:cs typeface="Fira Sans"/>
                  <a:sym typeface="Fira Sans"/>
                </a:rPr>
                <a:t>              Tiers</a:t>
              </a:r>
            </a:p>
            <a:p>
              <a:pPr marL="0" lvl="0" indent="0" algn="l" rtl="0">
                <a:spcBef>
                  <a:spcPts val="0"/>
                </a:spcBef>
                <a:spcAft>
                  <a:spcPts val="0"/>
                </a:spcAft>
                <a:buNone/>
              </a:pPr>
              <a:endParaRPr lang="en" sz="1600" b="1" dirty="0">
                <a:solidFill>
                  <a:schemeClr val="lt1"/>
                </a:solidFill>
                <a:latin typeface="Fira Sans"/>
                <a:ea typeface="Fira Sans"/>
                <a:cs typeface="Fira Sans"/>
                <a:sym typeface="Fira Sans"/>
              </a:endParaRPr>
            </a:p>
            <a:p>
              <a:pPr marL="0" lvl="0" indent="0" algn="l" rtl="0">
                <a:spcBef>
                  <a:spcPts val="0"/>
                </a:spcBef>
                <a:spcAft>
                  <a:spcPts val="0"/>
                </a:spcAft>
                <a:buNone/>
              </a:pPr>
              <a:r>
                <a:rPr lang="en" sz="1200" dirty="0">
                  <a:solidFill>
                    <a:schemeClr val="lt1"/>
                  </a:solidFill>
                  <a:latin typeface="Fira Sans"/>
                  <a:ea typeface="Fira Sans"/>
                  <a:cs typeface="Fira Sans"/>
                  <a:sym typeface="Fira Sans"/>
                </a:rPr>
                <a:t>Tiers allow a sales program to have separate awards based on different levels of achievement.  For example, a discount of 5% for orders of $500-$999, 7% for orders of $1000-1499, and 10% for orders over $1500.  </a:t>
              </a:r>
              <a:endParaRPr sz="1200" dirty="0">
                <a:solidFill>
                  <a:schemeClr val="lt1"/>
                </a:solidFill>
                <a:latin typeface="Fira Sans"/>
                <a:ea typeface="Fira Sans"/>
                <a:cs typeface="Fira Sans"/>
                <a:sym typeface="Fira Sans"/>
              </a:endParaRPr>
            </a:p>
          </p:txBody>
        </p:sp>
      </p:grpSp>
      <p:pic>
        <p:nvPicPr>
          <p:cNvPr id="9" name="Graphic 8" descr="Network with solid fill">
            <a:extLst>
              <a:ext uri="{FF2B5EF4-FFF2-40B4-BE49-F238E27FC236}">
                <a16:creationId xmlns:a16="http://schemas.microsoft.com/office/drawing/2014/main" id="{64C47483-8F1A-9D8B-1E54-63A29F10CB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60282" y="1569563"/>
            <a:ext cx="600640" cy="600640"/>
          </a:xfrm>
          <a:prstGeom prst="rect">
            <a:avLst/>
          </a:prstGeom>
        </p:spPr>
      </p:pic>
      <p:pic>
        <p:nvPicPr>
          <p:cNvPr id="12" name="Graphic 11" descr="Upstairs with solid fill">
            <a:extLst>
              <a:ext uri="{FF2B5EF4-FFF2-40B4-BE49-F238E27FC236}">
                <a16:creationId xmlns:a16="http://schemas.microsoft.com/office/drawing/2014/main" id="{3119E9C2-704A-EE3C-08D9-50E74E436A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05614" y="3215552"/>
            <a:ext cx="548709" cy="557917"/>
          </a:xfrm>
          <a:prstGeom prst="rect">
            <a:avLst/>
          </a:prstGeom>
        </p:spPr>
      </p:pic>
      <p:pic>
        <p:nvPicPr>
          <p:cNvPr id="39" name="Graphic 38" descr="Bullseye with solid fill">
            <a:extLst>
              <a:ext uri="{FF2B5EF4-FFF2-40B4-BE49-F238E27FC236}">
                <a16:creationId xmlns:a16="http://schemas.microsoft.com/office/drawing/2014/main" id="{B5A1ABC0-51ED-B1AB-0EA6-64FA14CC72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9207" y="4504231"/>
            <a:ext cx="464400" cy="464400"/>
          </a:xfrm>
          <a:prstGeom prst="rect">
            <a:avLst/>
          </a:prstGeom>
        </p:spPr>
      </p:pic>
    </p:spTree>
    <p:extLst>
      <p:ext uri="{BB962C8B-B14F-4D97-AF65-F5344CB8AC3E}">
        <p14:creationId xmlns:p14="http://schemas.microsoft.com/office/powerpoint/2010/main" val="8507035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Order vs. Shipment Level Application</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6" name="Graphic 15" descr="Pyramid with levels with solid fill">
            <a:extLst>
              <a:ext uri="{FF2B5EF4-FFF2-40B4-BE49-F238E27FC236}">
                <a16:creationId xmlns:a16="http://schemas.microsoft.com/office/drawing/2014/main" id="{B8A4EFC3-3AC6-7603-A0A6-46EE891463D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90163" y="331600"/>
            <a:ext cx="563149" cy="563149"/>
          </a:xfrm>
          <a:prstGeom prst="rect">
            <a:avLst/>
          </a:prstGeom>
        </p:spPr>
      </p:pic>
      <p:sp>
        <p:nvSpPr>
          <p:cNvPr id="25" name="Rectangle: Rounded Corners 24">
            <a:extLst>
              <a:ext uri="{FF2B5EF4-FFF2-40B4-BE49-F238E27FC236}">
                <a16:creationId xmlns:a16="http://schemas.microsoft.com/office/drawing/2014/main" id="{CD227749-573C-A6B0-D4D3-0C2BB862C150}"/>
              </a:ext>
            </a:extLst>
          </p:cNvPr>
          <p:cNvSpPr/>
          <p:nvPr/>
        </p:nvSpPr>
        <p:spPr>
          <a:xfrm>
            <a:off x="390163" y="1314488"/>
            <a:ext cx="8220075" cy="38956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Google Shape;1791;p34">
            <a:extLst>
              <a:ext uri="{FF2B5EF4-FFF2-40B4-BE49-F238E27FC236}">
                <a16:creationId xmlns:a16="http://schemas.microsoft.com/office/drawing/2014/main" id="{4D22D8ED-B269-3595-4B10-CA756B92856E}"/>
              </a:ext>
            </a:extLst>
          </p:cNvPr>
          <p:cNvSpPr/>
          <p:nvPr/>
        </p:nvSpPr>
        <p:spPr>
          <a:xfrm>
            <a:off x="2911488" y="1884187"/>
            <a:ext cx="25" cy="14775"/>
          </a:xfrm>
          <a:custGeom>
            <a:avLst/>
            <a:gdLst/>
            <a:ahLst/>
            <a:cxnLst/>
            <a:rect l="l" t="t" r="r" b="b"/>
            <a:pathLst>
              <a:path w="1" h="591" extrusionOk="0">
                <a:moveTo>
                  <a:pt x="1" y="1"/>
                </a:moveTo>
                <a:lnTo>
                  <a:pt x="1" y="254"/>
                </a:lnTo>
                <a:lnTo>
                  <a:pt x="1" y="590"/>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792;p34">
            <a:extLst>
              <a:ext uri="{FF2B5EF4-FFF2-40B4-BE49-F238E27FC236}">
                <a16:creationId xmlns:a16="http://schemas.microsoft.com/office/drawing/2014/main" id="{A8CA7965-2541-3B01-1C51-6BA5887443CA}"/>
              </a:ext>
            </a:extLst>
          </p:cNvPr>
          <p:cNvSpPr/>
          <p:nvPr/>
        </p:nvSpPr>
        <p:spPr>
          <a:xfrm>
            <a:off x="7912428" y="3979887"/>
            <a:ext cx="161675" cy="162300"/>
          </a:xfrm>
          <a:custGeom>
            <a:avLst/>
            <a:gdLst/>
            <a:ahLst/>
            <a:cxnLst/>
            <a:rect l="l" t="t" r="r" b="b"/>
            <a:pathLst>
              <a:path w="6467" h="6492" extrusionOk="0">
                <a:moveTo>
                  <a:pt x="3233" y="0"/>
                </a:moveTo>
                <a:cubicBezTo>
                  <a:pt x="1454" y="0"/>
                  <a:pt x="0" y="1479"/>
                  <a:pt x="0" y="3234"/>
                </a:cubicBezTo>
                <a:cubicBezTo>
                  <a:pt x="0" y="5013"/>
                  <a:pt x="1454" y="6492"/>
                  <a:pt x="3233" y="6492"/>
                </a:cubicBezTo>
                <a:cubicBezTo>
                  <a:pt x="5013" y="6492"/>
                  <a:pt x="6466" y="5013"/>
                  <a:pt x="6466" y="3234"/>
                </a:cubicBezTo>
                <a:cubicBezTo>
                  <a:pt x="6466" y="1479"/>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29" name="Google Shape;1793;p34">
            <a:extLst>
              <a:ext uri="{FF2B5EF4-FFF2-40B4-BE49-F238E27FC236}">
                <a16:creationId xmlns:a16="http://schemas.microsoft.com/office/drawing/2014/main" id="{3C036E6C-583A-A09E-3F6F-93F0AD299BF5}"/>
              </a:ext>
            </a:extLst>
          </p:cNvPr>
          <p:cNvSpPr/>
          <p:nvPr/>
        </p:nvSpPr>
        <p:spPr>
          <a:xfrm>
            <a:off x="7912428" y="3350812"/>
            <a:ext cx="161675" cy="161675"/>
          </a:xfrm>
          <a:custGeom>
            <a:avLst/>
            <a:gdLst/>
            <a:ahLst/>
            <a:cxnLst/>
            <a:rect l="l" t="t" r="r" b="b"/>
            <a:pathLst>
              <a:path w="6467" h="6467" extrusionOk="0">
                <a:moveTo>
                  <a:pt x="3233" y="0"/>
                </a:moveTo>
                <a:cubicBezTo>
                  <a:pt x="1454" y="0"/>
                  <a:pt x="0" y="1454"/>
                  <a:pt x="0" y="3233"/>
                </a:cubicBezTo>
                <a:cubicBezTo>
                  <a:pt x="0" y="5013"/>
                  <a:pt x="1454" y="6467"/>
                  <a:pt x="3233" y="6467"/>
                </a:cubicBezTo>
                <a:cubicBezTo>
                  <a:pt x="5013" y="6467"/>
                  <a:pt x="6466" y="5013"/>
                  <a:pt x="6466" y="3233"/>
                </a:cubicBezTo>
                <a:cubicBezTo>
                  <a:pt x="6466" y="1454"/>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30" name="Google Shape;1794;p34">
            <a:extLst>
              <a:ext uri="{FF2B5EF4-FFF2-40B4-BE49-F238E27FC236}">
                <a16:creationId xmlns:a16="http://schemas.microsoft.com/office/drawing/2014/main" id="{7E99791B-AFD0-FD6D-1BC4-867567E10312}"/>
              </a:ext>
            </a:extLst>
          </p:cNvPr>
          <p:cNvSpPr/>
          <p:nvPr/>
        </p:nvSpPr>
        <p:spPr>
          <a:xfrm>
            <a:off x="7912428" y="2724237"/>
            <a:ext cx="161675" cy="159175"/>
          </a:xfrm>
          <a:custGeom>
            <a:avLst/>
            <a:gdLst/>
            <a:ahLst/>
            <a:cxnLst/>
            <a:rect l="l" t="t" r="r" b="b"/>
            <a:pathLst>
              <a:path w="6467" h="6367" extrusionOk="0">
                <a:moveTo>
                  <a:pt x="3233" y="1"/>
                </a:moveTo>
                <a:cubicBezTo>
                  <a:pt x="1454" y="1"/>
                  <a:pt x="0" y="1354"/>
                  <a:pt x="0" y="3133"/>
                </a:cubicBezTo>
                <a:cubicBezTo>
                  <a:pt x="0" y="4913"/>
                  <a:pt x="1454" y="6367"/>
                  <a:pt x="3233" y="6367"/>
                </a:cubicBezTo>
                <a:cubicBezTo>
                  <a:pt x="5013" y="6367"/>
                  <a:pt x="6466" y="4913"/>
                  <a:pt x="6466" y="3133"/>
                </a:cubicBezTo>
                <a:cubicBezTo>
                  <a:pt x="6466" y="1354"/>
                  <a:pt x="5013" y="1"/>
                  <a:pt x="3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31" name="Google Shape;1796;p34">
            <a:extLst>
              <a:ext uri="{FF2B5EF4-FFF2-40B4-BE49-F238E27FC236}">
                <a16:creationId xmlns:a16="http://schemas.microsoft.com/office/drawing/2014/main" id="{720DCB50-D437-BD54-D232-DAC909913FE6}"/>
              </a:ext>
            </a:extLst>
          </p:cNvPr>
          <p:cNvSpPr/>
          <p:nvPr/>
        </p:nvSpPr>
        <p:spPr>
          <a:xfrm>
            <a:off x="688228" y="1946420"/>
            <a:ext cx="1855920" cy="3035829"/>
          </a:xfrm>
          <a:custGeom>
            <a:avLst/>
            <a:gdLst/>
            <a:ahLst/>
            <a:cxnLst/>
            <a:rect l="l" t="t" r="r" b="b"/>
            <a:pathLst>
              <a:path w="48347" h="131154" extrusionOk="0">
                <a:moveTo>
                  <a:pt x="21931" y="0"/>
                </a:moveTo>
                <a:cubicBezTo>
                  <a:pt x="9826" y="0"/>
                  <a:pt x="1" y="8246"/>
                  <a:pt x="1" y="18472"/>
                </a:cubicBezTo>
                <a:lnTo>
                  <a:pt x="1" y="123635"/>
                </a:lnTo>
                <a:cubicBezTo>
                  <a:pt x="1" y="127821"/>
                  <a:pt x="3986" y="131154"/>
                  <a:pt x="8873" y="131154"/>
                </a:cubicBezTo>
                <a:lnTo>
                  <a:pt x="48347" y="131154"/>
                </a:lnTo>
                <a:lnTo>
                  <a:pt x="48347" y="124688"/>
                </a:lnTo>
                <a:cubicBezTo>
                  <a:pt x="46066" y="124688"/>
                  <a:pt x="44086" y="123234"/>
                  <a:pt x="43761" y="121354"/>
                </a:cubicBezTo>
                <a:lnTo>
                  <a:pt x="43761" y="18472"/>
                </a:lnTo>
                <a:cubicBezTo>
                  <a:pt x="43761" y="8246"/>
                  <a:pt x="33936" y="0"/>
                  <a:pt x="21931"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798;p34">
            <a:extLst>
              <a:ext uri="{FF2B5EF4-FFF2-40B4-BE49-F238E27FC236}">
                <a16:creationId xmlns:a16="http://schemas.microsoft.com/office/drawing/2014/main" id="{3ECA3A6D-52D5-AD29-B48F-332C53AEFEB0}"/>
              </a:ext>
            </a:extLst>
          </p:cNvPr>
          <p:cNvSpPr/>
          <p:nvPr/>
        </p:nvSpPr>
        <p:spPr>
          <a:xfrm>
            <a:off x="759053" y="2802562"/>
            <a:ext cx="527582" cy="2122850"/>
          </a:xfrm>
          <a:custGeom>
            <a:avLst/>
            <a:gdLst/>
            <a:ahLst/>
            <a:cxnLst/>
            <a:rect l="l" t="t" r="r" b="b"/>
            <a:pathLst>
              <a:path w="19098" h="84914" extrusionOk="0">
                <a:moveTo>
                  <a:pt x="0" y="0"/>
                </a:moveTo>
                <a:lnTo>
                  <a:pt x="0" y="77795"/>
                </a:lnTo>
                <a:cubicBezTo>
                  <a:pt x="0" y="81780"/>
                  <a:pt x="3133" y="84913"/>
                  <a:pt x="7093" y="84913"/>
                </a:cubicBezTo>
                <a:lnTo>
                  <a:pt x="19098" y="84913"/>
                </a:lnTo>
                <a:lnTo>
                  <a:pt x="19098" y="84587"/>
                </a:lnTo>
                <a:lnTo>
                  <a:pt x="7093" y="84587"/>
                </a:lnTo>
                <a:cubicBezTo>
                  <a:pt x="5213" y="84587"/>
                  <a:pt x="3534" y="83861"/>
                  <a:pt x="2281" y="82607"/>
                </a:cubicBezTo>
                <a:cubicBezTo>
                  <a:pt x="1028" y="81354"/>
                  <a:pt x="301" y="79675"/>
                  <a:pt x="301" y="77795"/>
                </a:cubicBezTo>
                <a:lnTo>
                  <a:pt x="3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799;p34">
            <a:extLst>
              <a:ext uri="{FF2B5EF4-FFF2-40B4-BE49-F238E27FC236}">
                <a16:creationId xmlns:a16="http://schemas.microsoft.com/office/drawing/2014/main" id="{539F8B7E-2686-F835-C69D-C0105C207942}"/>
              </a:ext>
            </a:extLst>
          </p:cNvPr>
          <p:cNvSpPr/>
          <p:nvPr/>
        </p:nvSpPr>
        <p:spPr>
          <a:xfrm>
            <a:off x="680728" y="3979887"/>
            <a:ext cx="161675" cy="162300"/>
          </a:xfrm>
          <a:custGeom>
            <a:avLst/>
            <a:gdLst/>
            <a:ahLst/>
            <a:cxnLst/>
            <a:rect l="l" t="t" r="r" b="b"/>
            <a:pathLst>
              <a:path w="6467" h="6492" extrusionOk="0">
                <a:moveTo>
                  <a:pt x="3233" y="0"/>
                </a:moveTo>
                <a:cubicBezTo>
                  <a:pt x="1454" y="0"/>
                  <a:pt x="0" y="1479"/>
                  <a:pt x="0" y="3234"/>
                </a:cubicBezTo>
                <a:cubicBezTo>
                  <a:pt x="0" y="5013"/>
                  <a:pt x="1454" y="6492"/>
                  <a:pt x="3233" y="6492"/>
                </a:cubicBezTo>
                <a:cubicBezTo>
                  <a:pt x="5013" y="6492"/>
                  <a:pt x="6466" y="5013"/>
                  <a:pt x="6466" y="3234"/>
                </a:cubicBezTo>
                <a:cubicBezTo>
                  <a:pt x="6466" y="1479"/>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34" name="Google Shape;1800;p34">
            <a:extLst>
              <a:ext uri="{FF2B5EF4-FFF2-40B4-BE49-F238E27FC236}">
                <a16:creationId xmlns:a16="http://schemas.microsoft.com/office/drawing/2014/main" id="{5EEF36F8-007E-650F-2B6B-1040D84853FC}"/>
              </a:ext>
            </a:extLst>
          </p:cNvPr>
          <p:cNvSpPr/>
          <p:nvPr/>
        </p:nvSpPr>
        <p:spPr>
          <a:xfrm>
            <a:off x="665053" y="3964212"/>
            <a:ext cx="193000" cy="193650"/>
          </a:xfrm>
          <a:custGeom>
            <a:avLst/>
            <a:gdLst/>
            <a:ahLst/>
            <a:cxnLst/>
            <a:rect l="l" t="t" r="r" b="b"/>
            <a:pathLst>
              <a:path w="7720" h="7746" extrusionOk="0">
                <a:moveTo>
                  <a:pt x="3860" y="1254"/>
                </a:moveTo>
                <a:cubicBezTo>
                  <a:pt x="4587" y="1254"/>
                  <a:pt x="5214" y="1580"/>
                  <a:pt x="5740" y="1981"/>
                </a:cubicBezTo>
                <a:cubicBezTo>
                  <a:pt x="6166" y="2507"/>
                  <a:pt x="6467" y="3134"/>
                  <a:pt x="6467" y="3861"/>
                </a:cubicBezTo>
                <a:cubicBezTo>
                  <a:pt x="6467" y="4612"/>
                  <a:pt x="6166" y="5239"/>
                  <a:pt x="5740" y="5640"/>
                </a:cubicBezTo>
                <a:cubicBezTo>
                  <a:pt x="5214" y="6166"/>
                  <a:pt x="4587" y="6492"/>
                  <a:pt x="3860" y="6492"/>
                </a:cubicBezTo>
                <a:cubicBezTo>
                  <a:pt x="3134" y="6492"/>
                  <a:pt x="2507" y="6166"/>
                  <a:pt x="2081" y="5640"/>
                </a:cubicBezTo>
                <a:cubicBezTo>
                  <a:pt x="1555" y="5239"/>
                  <a:pt x="1254" y="4612"/>
                  <a:pt x="1254" y="3861"/>
                </a:cubicBezTo>
                <a:cubicBezTo>
                  <a:pt x="1254" y="3134"/>
                  <a:pt x="1555" y="2507"/>
                  <a:pt x="2081" y="1981"/>
                </a:cubicBezTo>
                <a:cubicBezTo>
                  <a:pt x="2507" y="1580"/>
                  <a:pt x="3134" y="1254"/>
                  <a:pt x="3860" y="1254"/>
                </a:cubicBezTo>
                <a:close/>
                <a:moveTo>
                  <a:pt x="3860" y="1"/>
                </a:moveTo>
                <a:cubicBezTo>
                  <a:pt x="1780" y="1"/>
                  <a:pt x="1" y="1780"/>
                  <a:pt x="1" y="3861"/>
                </a:cubicBezTo>
                <a:cubicBezTo>
                  <a:pt x="1" y="5966"/>
                  <a:pt x="1780" y="7745"/>
                  <a:pt x="3860" y="7745"/>
                </a:cubicBezTo>
                <a:cubicBezTo>
                  <a:pt x="6041" y="7745"/>
                  <a:pt x="7720" y="5966"/>
                  <a:pt x="7720" y="3861"/>
                </a:cubicBezTo>
                <a:cubicBezTo>
                  <a:pt x="7720" y="1780"/>
                  <a:pt x="6041" y="1"/>
                  <a:pt x="3860" y="1"/>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35" name="Google Shape;1801;p34">
            <a:extLst>
              <a:ext uri="{FF2B5EF4-FFF2-40B4-BE49-F238E27FC236}">
                <a16:creationId xmlns:a16="http://schemas.microsoft.com/office/drawing/2014/main" id="{9A1C67D3-781C-5AB5-3DEE-11E5896311B4}"/>
              </a:ext>
            </a:extLst>
          </p:cNvPr>
          <p:cNvSpPr/>
          <p:nvPr/>
        </p:nvSpPr>
        <p:spPr>
          <a:xfrm>
            <a:off x="680728" y="3350812"/>
            <a:ext cx="161675" cy="161675"/>
          </a:xfrm>
          <a:custGeom>
            <a:avLst/>
            <a:gdLst/>
            <a:ahLst/>
            <a:cxnLst/>
            <a:rect l="l" t="t" r="r" b="b"/>
            <a:pathLst>
              <a:path w="6467" h="6467" extrusionOk="0">
                <a:moveTo>
                  <a:pt x="3233" y="0"/>
                </a:moveTo>
                <a:cubicBezTo>
                  <a:pt x="1454" y="0"/>
                  <a:pt x="0" y="1454"/>
                  <a:pt x="0" y="3233"/>
                </a:cubicBezTo>
                <a:cubicBezTo>
                  <a:pt x="0" y="5013"/>
                  <a:pt x="1454" y="6467"/>
                  <a:pt x="3233" y="6467"/>
                </a:cubicBezTo>
                <a:cubicBezTo>
                  <a:pt x="5013" y="6467"/>
                  <a:pt x="6466" y="5013"/>
                  <a:pt x="6466" y="3233"/>
                </a:cubicBezTo>
                <a:cubicBezTo>
                  <a:pt x="6466" y="1454"/>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36" name="Google Shape;1802;p34">
            <a:extLst>
              <a:ext uri="{FF2B5EF4-FFF2-40B4-BE49-F238E27FC236}">
                <a16:creationId xmlns:a16="http://schemas.microsoft.com/office/drawing/2014/main" id="{49696BE8-418F-A29D-3AAA-9558C044D8C3}"/>
              </a:ext>
            </a:extLst>
          </p:cNvPr>
          <p:cNvSpPr/>
          <p:nvPr/>
        </p:nvSpPr>
        <p:spPr>
          <a:xfrm>
            <a:off x="665053" y="3335137"/>
            <a:ext cx="193000" cy="193025"/>
          </a:xfrm>
          <a:custGeom>
            <a:avLst/>
            <a:gdLst/>
            <a:ahLst/>
            <a:cxnLst/>
            <a:rect l="l" t="t" r="r" b="b"/>
            <a:pathLst>
              <a:path w="7720" h="7721" extrusionOk="0">
                <a:moveTo>
                  <a:pt x="3860" y="1254"/>
                </a:moveTo>
                <a:cubicBezTo>
                  <a:pt x="4587" y="1254"/>
                  <a:pt x="5214" y="1580"/>
                  <a:pt x="5740" y="2081"/>
                </a:cubicBezTo>
                <a:cubicBezTo>
                  <a:pt x="6166" y="2507"/>
                  <a:pt x="6467" y="3134"/>
                  <a:pt x="6467" y="3860"/>
                </a:cubicBezTo>
                <a:cubicBezTo>
                  <a:pt x="6467" y="4587"/>
                  <a:pt x="6166" y="5214"/>
                  <a:pt x="5740" y="5740"/>
                </a:cubicBezTo>
                <a:cubicBezTo>
                  <a:pt x="5214" y="6166"/>
                  <a:pt x="4587" y="6467"/>
                  <a:pt x="3860" y="6467"/>
                </a:cubicBezTo>
                <a:cubicBezTo>
                  <a:pt x="3134" y="6467"/>
                  <a:pt x="2507" y="6166"/>
                  <a:pt x="2081" y="5740"/>
                </a:cubicBezTo>
                <a:cubicBezTo>
                  <a:pt x="1555" y="5214"/>
                  <a:pt x="1254" y="4587"/>
                  <a:pt x="1254" y="3860"/>
                </a:cubicBezTo>
                <a:cubicBezTo>
                  <a:pt x="1254" y="3134"/>
                  <a:pt x="1555" y="2507"/>
                  <a:pt x="2081" y="2081"/>
                </a:cubicBezTo>
                <a:cubicBezTo>
                  <a:pt x="2507" y="1580"/>
                  <a:pt x="3134" y="1254"/>
                  <a:pt x="3860" y="1254"/>
                </a:cubicBezTo>
                <a:close/>
                <a:moveTo>
                  <a:pt x="3860" y="1"/>
                </a:moveTo>
                <a:cubicBezTo>
                  <a:pt x="1780" y="1"/>
                  <a:pt x="1" y="1780"/>
                  <a:pt x="1" y="3860"/>
                </a:cubicBezTo>
                <a:cubicBezTo>
                  <a:pt x="1" y="5966"/>
                  <a:pt x="1780" y="7720"/>
                  <a:pt x="3860" y="7720"/>
                </a:cubicBezTo>
                <a:cubicBezTo>
                  <a:pt x="6041" y="7720"/>
                  <a:pt x="7720" y="5966"/>
                  <a:pt x="7720" y="3860"/>
                </a:cubicBezTo>
                <a:cubicBezTo>
                  <a:pt x="7720" y="1780"/>
                  <a:pt x="6041" y="1"/>
                  <a:pt x="3860" y="1"/>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37" name="Google Shape;1803;p34">
            <a:extLst>
              <a:ext uri="{FF2B5EF4-FFF2-40B4-BE49-F238E27FC236}">
                <a16:creationId xmlns:a16="http://schemas.microsoft.com/office/drawing/2014/main" id="{92A7DC49-F3CB-EF41-D061-7F33362E9E33}"/>
              </a:ext>
            </a:extLst>
          </p:cNvPr>
          <p:cNvSpPr/>
          <p:nvPr/>
        </p:nvSpPr>
        <p:spPr>
          <a:xfrm>
            <a:off x="680728" y="2724237"/>
            <a:ext cx="161675" cy="159175"/>
          </a:xfrm>
          <a:custGeom>
            <a:avLst/>
            <a:gdLst/>
            <a:ahLst/>
            <a:cxnLst/>
            <a:rect l="l" t="t" r="r" b="b"/>
            <a:pathLst>
              <a:path w="6467" h="6367" extrusionOk="0">
                <a:moveTo>
                  <a:pt x="3233" y="1"/>
                </a:moveTo>
                <a:cubicBezTo>
                  <a:pt x="1454" y="1"/>
                  <a:pt x="0" y="1354"/>
                  <a:pt x="0" y="3133"/>
                </a:cubicBezTo>
                <a:cubicBezTo>
                  <a:pt x="0" y="4913"/>
                  <a:pt x="1454" y="6367"/>
                  <a:pt x="3233" y="6367"/>
                </a:cubicBezTo>
                <a:cubicBezTo>
                  <a:pt x="5013" y="6367"/>
                  <a:pt x="6466" y="4913"/>
                  <a:pt x="6466" y="3133"/>
                </a:cubicBezTo>
                <a:cubicBezTo>
                  <a:pt x="6466" y="1354"/>
                  <a:pt x="5013" y="1"/>
                  <a:pt x="3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38" name="Google Shape;1804;p34">
            <a:extLst>
              <a:ext uri="{FF2B5EF4-FFF2-40B4-BE49-F238E27FC236}">
                <a16:creationId xmlns:a16="http://schemas.microsoft.com/office/drawing/2014/main" id="{398FA40E-7045-5171-BF15-4F3F2649ECF6}"/>
              </a:ext>
            </a:extLst>
          </p:cNvPr>
          <p:cNvSpPr/>
          <p:nvPr/>
        </p:nvSpPr>
        <p:spPr>
          <a:xfrm>
            <a:off x="665053" y="2708562"/>
            <a:ext cx="193000" cy="190525"/>
          </a:xfrm>
          <a:custGeom>
            <a:avLst/>
            <a:gdLst/>
            <a:ahLst/>
            <a:cxnLst/>
            <a:rect l="l" t="t" r="r" b="b"/>
            <a:pathLst>
              <a:path w="7720" h="7621" extrusionOk="0">
                <a:moveTo>
                  <a:pt x="3860" y="1254"/>
                </a:moveTo>
                <a:cubicBezTo>
                  <a:pt x="4587" y="1254"/>
                  <a:pt x="5214" y="1455"/>
                  <a:pt x="5740" y="1981"/>
                </a:cubicBezTo>
                <a:cubicBezTo>
                  <a:pt x="6166" y="2407"/>
                  <a:pt x="6467" y="3034"/>
                  <a:pt x="6467" y="3760"/>
                </a:cubicBezTo>
                <a:cubicBezTo>
                  <a:pt x="6467" y="4487"/>
                  <a:pt x="6166" y="5114"/>
                  <a:pt x="5740" y="5640"/>
                </a:cubicBezTo>
                <a:cubicBezTo>
                  <a:pt x="5214" y="6066"/>
                  <a:pt x="4587" y="6367"/>
                  <a:pt x="3860" y="6367"/>
                </a:cubicBezTo>
                <a:cubicBezTo>
                  <a:pt x="3134" y="6367"/>
                  <a:pt x="2507" y="6066"/>
                  <a:pt x="2081" y="5640"/>
                </a:cubicBezTo>
                <a:cubicBezTo>
                  <a:pt x="1555" y="5114"/>
                  <a:pt x="1254" y="4487"/>
                  <a:pt x="1254" y="3760"/>
                </a:cubicBezTo>
                <a:cubicBezTo>
                  <a:pt x="1254" y="3034"/>
                  <a:pt x="1555" y="2407"/>
                  <a:pt x="2081" y="1981"/>
                </a:cubicBezTo>
                <a:cubicBezTo>
                  <a:pt x="2507" y="1455"/>
                  <a:pt x="3134" y="1254"/>
                  <a:pt x="3860" y="1254"/>
                </a:cubicBezTo>
                <a:close/>
                <a:moveTo>
                  <a:pt x="3860" y="1"/>
                </a:moveTo>
                <a:cubicBezTo>
                  <a:pt x="1780" y="1"/>
                  <a:pt x="1" y="1680"/>
                  <a:pt x="1" y="3760"/>
                </a:cubicBezTo>
                <a:cubicBezTo>
                  <a:pt x="1" y="5966"/>
                  <a:pt x="1780" y="7620"/>
                  <a:pt x="3860" y="7620"/>
                </a:cubicBezTo>
                <a:cubicBezTo>
                  <a:pt x="6041" y="7620"/>
                  <a:pt x="7720" y="5966"/>
                  <a:pt x="7720" y="3760"/>
                </a:cubicBezTo>
                <a:cubicBezTo>
                  <a:pt x="7720" y="1680"/>
                  <a:pt x="6041" y="1"/>
                  <a:pt x="3860" y="1"/>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grpSp>
        <p:nvGrpSpPr>
          <p:cNvPr id="39" name="Google Shape;1805;p34">
            <a:extLst>
              <a:ext uri="{FF2B5EF4-FFF2-40B4-BE49-F238E27FC236}">
                <a16:creationId xmlns:a16="http://schemas.microsoft.com/office/drawing/2014/main" id="{0D9B11E8-07AD-C184-360C-432FFEEE948B}"/>
              </a:ext>
            </a:extLst>
          </p:cNvPr>
          <p:cNvGrpSpPr/>
          <p:nvPr/>
        </p:nvGrpSpPr>
        <p:grpSpPr>
          <a:xfrm>
            <a:off x="1269978" y="4567612"/>
            <a:ext cx="540125" cy="537625"/>
            <a:chOff x="2350750" y="4215250"/>
            <a:chExt cx="540125" cy="537625"/>
          </a:xfrm>
        </p:grpSpPr>
        <p:sp>
          <p:nvSpPr>
            <p:cNvPr id="99" name="Google Shape;1806;p34">
              <a:extLst>
                <a:ext uri="{FF2B5EF4-FFF2-40B4-BE49-F238E27FC236}">
                  <a16:creationId xmlns:a16="http://schemas.microsoft.com/office/drawing/2014/main" id="{FE4D0D1E-CC6E-1136-508B-D588E548ECC6}"/>
                </a:ext>
              </a:extLst>
            </p:cNvPr>
            <p:cNvSpPr/>
            <p:nvPr/>
          </p:nvSpPr>
          <p:spPr>
            <a:xfrm>
              <a:off x="2352375" y="4235925"/>
              <a:ext cx="498775" cy="496275"/>
            </a:xfrm>
            <a:custGeom>
              <a:avLst/>
              <a:gdLst/>
              <a:ahLst/>
              <a:cxnLst/>
              <a:rect l="l" t="t" r="r" b="b"/>
              <a:pathLst>
                <a:path w="19951" h="19851" extrusionOk="0">
                  <a:moveTo>
                    <a:pt x="10026" y="0"/>
                  </a:moveTo>
                  <a:cubicBezTo>
                    <a:pt x="4487" y="0"/>
                    <a:pt x="1" y="4487"/>
                    <a:pt x="1" y="9925"/>
                  </a:cubicBezTo>
                  <a:cubicBezTo>
                    <a:pt x="1" y="15464"/>
                    <a:pt x="4487" y="19850"/>
                    <a:pt x="10026" y="19850"/>
                  </a:cubicBezTo>
                  <a:cubicBezTo>
                    <a:pt x="15464" y="19850"/>
                    <a:pt x="19951" y="15464"/>
                    <a:pt x="19951" y="9925"/>
                  </a:cubicBezTo>
                  <a:cubicBezTo>
                    <a:pt x="19951" y="4487"/>
                    <a:pt x="15464" y="0"/>
                    <a:pt x="10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807;p34">
              <a:extLst>
                <a:ext uri="{FF2B5EF4-FFF2-40B4-BE49-F238E27FC236}">
                  <a16:creationId xmlns:a16="http://schemas.microsoft.com/office/drawing/2014/main" id="{B571C628-AD6E-970B-65EC-FA034D2DB4F4}"/>
                </a:ext>
              </a:extLst>
            </p:cNvPr>
            <p:cNvSpPr/>
            <p:nvPr/>
          </p:nvSpPr>
          <p:spPr>
            <a:xfrm>
              <a:off x="2350750" y="4215250"/>
              <a:ext cx="540125" cy="537625"/>
            </a:xfrm>
            <a:custGeom>
              <a:avLst/>
              <a:gdLst/>
              <a:ahLst/>
              <a:cxnLst/>
              <a:rect l="l" t="t" r="r" b="b"/>
              <a:pathLst>
                <a:path w="21605" h="21505" extrusionOk="0">
                  <a:moveTo>
                    <a:pt x="10853" y="1654"/>
                  </a:moveTo>
                  <a:cubicBezTo>
                    <a:pt x="13359" y="1654"/>
                    <a:pt x="15565" y="2707"/>
                    <a:pt x="17219" y="4286"/>
                  </a:cubicBezTo>
                  <a:cubicBezTo>
                    <a:pt x="18898" y="5940"/>
                    <a:pt x="19951" y="8246"/>
                    <a:pt x="19951" y="10752"/>
                  </a:cubicBezTo>
                  <a:cubicBezTo>
                    <a:pt x="19951" y="13259"/>
                    <a:pt x="18898" y="15564"/>
                    <a:pt x="17219" y="17218"/>
                  </a:cubicBezTo>
                  <a:cubicBezTo>
                    <a:pt x="15565" y="18898"/>
                    <a:pt x="13359" y="19825"/>
                    <a:pt x="10853" y="19825"/>
                  </a:cubicBezTo>
                  <a:cubicBezTo>
                    <a:pt x="8246" y="19825"/>
                    <a:pt x="6066" y="18898"/>
                    <a:pt x="4387" y="17218"/>
                  </a:cubicBezTo>
                  <a:cubicBezTo>
                    <a:pt x="2707" y="15564"/>
                    <a:pt x="1680" y="13259"/>
                    <a:pt x="1680" y="10752"/>
                  </a:cubicBezTo>
                  <a:cubicBezTo>
                    <a:pt x="1680" y="8246"/>
                    <a:pt x="2707" y="5940"/>
                    <a:pt x="4387" y="4286"/>
                  </a:cubicBezTo>
                  <a:cubicBezTo>
                    <a:pt x="6066" y="2707"/>
                    <a:pt x="8246" y="1654"/>
                    <a:pt x="10853" y="1654"/>
                  </a:cubicBezTo>
                  <a:close/>
                  <a:moveTo>
                    <a:pt x="10853" y="0"/>
                  </a:moveTo>
                  <a:cubicBezTo>
                    <a:pt x="4913" y="0"/>
                    <a:pt x="1" y="4787"/>
                    <a:pt x="1" y="10752"/>
                  </a:cubicBezTo>
                  <a:cubicBezTo>
                    <a:pt x="1" y="16692"/>
                    <a:pt x="4913" y="21504"/>
                    <a:pt x="10853" y="21504"/>
                  </a:cubicBezTo>
                  <a:cubicBezTo>
                    <a:pt x="16818" y="21504"/>
                    <a:pt x="21605" y="16692"/>
                    <a:pt x="21605" y="10752"/>
                  </a:cubicBezTo>
                  <a:cubicBezTo>
                    <a:pt x="21605" y="4787"/>
                    <a:pt x="16818" y="0"/>
                    <a:pt x="10853"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0" name="Google Shape;1808;p34">
            <a:extLst>
              <a:ext uri="{FF2B5EF4-FFF2-40B4-BE49-F238E27FC236}">
                <a16:creationId xmlns:a16="http://schemas.microsoft.com/office/drawing/2014/main" id="{DAA2D32C-5F8E-403B-2CFE-9DA27C03A97D}"/>
              </a:ext>
            </a:extLst>
          </p:cNvPr>
          <p:cNvSpPr/>
          <p:nvPr/>
        </p:nvSpPr>
        <p:spPr>
          <a:xfrm>
            <a:off x="1978353" y="3979887"/>
            <a:ext cx="161675" cy="162300"/>
          </a:xfrm>
          <a:custGeom>
            <a:avLst/>
            <a:gdLst/>
            <a:ahLst/>
            <a:cxnLst/>
            <a:rect l="l" t="t" r="r" b="b"/>
            <a:pathLst>
              <a:path w="6467" h="6492" extrusionOk="0">
                <a:moveTo>
                  <a:pt x="3233" y="0"/>
                </a:moveTo>
                <a:cubicBezTo>
                  <a:pt x="1454" y="0"/>
                  <a:pt x="0" y="1479"/>
                  <a:pt x="0" y="3234"/>
                </a:cubicBezTo>
                <a:cubicBezTo>
                  <a:pt x="0" y="5013"/>
                  <a:pt x="1454" y="6492"/>
                  <a:pt x="3233" y="6492"/>
                </a:cubicBezTo>
                <a:cubicBezTo>
                  <a:pt x="5013" y="6492"/>
                  <a:pt x="6466" y="5013"/>
                  <a:pt x="6466" y="3234"/>
                </a:cubicBezTo>
                <a:cubicBezTo>
                  <a:pt x="6466" y="1479"/>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41" name="Google Shape;1809;p34">
            <a:extLst>
              <a:ext uri="{FF2B5EF4-FFF2-40B4-BE49-F238E27FC236}">
                <a16:creationId xmlns:a16="http://schemas.microsoft.com/office/drawing/2014/main" id="{4FD95A58-D895-1798-245D-DACD5964CFA0}"/>
              </a:ext>
            </a:extLst>
          </p:cNvPr>
          <p:cNvSpPr/>
          <p:nvPr/>
        </p:nvSpPr>
        <p:spPr>
          <a:xfrm>
            <a:off x="1978353" y="3350812"/>
            <a:ext cx="161675" cy="161675"/>
          </a:xfrm>
          <a:custGeom>
            <a:avLst/>
            <a:gdLst/>
            <a:ahLst/>
            <a:cxnLst/>
            <a:rect l="l" t="t" r="r" b="b"/>
            <a:pathLst>
              <a:path w="6467" h="6467" extrusionOk="0">
                <a:moveTo>
                  <a:pt x="3233" y="0"/>
                </a:moveTo>
                <a:cubicBezTo>
                  <a:pt x="1454" y="0"/>
                  <a:pt x="0" y="1454"/>
                  <a:pt x="0" y="3233"/>
                </a:cubicBezTo>
                <a:cubicBezTo>
                  <a:pt x="0" y="5013"/>
                  <a:pt x="1454" y="6467"/>
                  <a:pt x="3233" y="6467"/>
                </a:cubicBezTo>
                <a:cubicBezTo>
                  <a:pt x="5013" y="6467"/>
                  <a:pt x="6466" y="5013"/>
                  <a:pt x="6466" y="3233"/>
                </a:cubicBezTo>
                <a:cubicBezTo>
                  <a:pt x="6466" y="1454"/>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42" name="Google Shape;1810;p34">
            <a:extLst>
              <a:ext uri="{FF2B5EF4-FFF2-40B4-BE49-F238E27FC236}">
                <a16:creationId xmlns:a16="http://schemas.microsoft.com/office/drawing/2014/main" id="{A3ABEFD1-8DFA-349F-85FC-267E296E2BE1}"/>
              </a:ext>
            </a:extLst>
          </p:cNvPr>
          <p:cNvSpPr/>
          <p:nvPr/>
        </p:nvSpPr>
        <p:spPr>
          <a:xfrm>
            <a:off x="1978353" y="2724237"/>
            <a:ext cx="161675" cy="159175"/>
          </a:xfrm>
          <a:custGeom>
            <a:avLst/>
            <a:gdLst/>
            <a:ahLst/>
            <a:cxnLst/>
            <a:rect l="l" t="t" r="r" b="b"/>
            <a:pathLst>
              <a:path w="6467" h="6367" extrusionOk="0">
                <a:moveTo>
                  <a:pt x="3233" y="1"/>
                </a:moveTo>
                <a:cubicBezTo>
                  <a:pt x="1454" y="1"/>
                  <a:pt x="0" y="1354"/>
                  <a:pt x="0" y="3133"/>
                </a:cubicBezTo>
                <a:cubicBezTo>
                  <a:pt x="0" y="4913"/>
                  <a:pt x="1454" y="6367"/>
                  <a:pt x="3233" y="6367"/>
                </a:cubicBezTo>
                <a:cubicBezTo>
                  <a:pt x="5013" y="6367"/>
                  <a:pt x="6466" y="4913"/>
                  <a:pt x="6466" y="3133"/>
                </a:cubicBezTo>
                <a:cubicBezTo>
                  <a:pt x="6466" y="1354"/>
                  <a:pt x="5013" y="1"/>
                  <a:pt x="3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43" name="Google Shape;1811;p34">
            <a:extLst>
              <a:ext uri="{FF2B5EF4-FFF2-40B4-BE49-F238E27FC236}">
                <a16:creationId xmlns:a16="http://schemas.microsoft.com/office/drawing/2014/main" id="{0F7A33F0-139E-0304-0129-6432BAF0B890}"/>
              </a:ext>
            </a:extLst>
          </p:cNvPr>
          <p:cNvSpPr/>
          <p:nvPr/>
        </p:nvSpPr>
        <p:spPr>
          <a:xfrm>
            <a:off x="903849" y="2657687"/>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Fira Sans" panose="020B0503050000020004" pitchFamily="34" charset="0"/>
                <a:ea typeface="Fira Sans"/>
                <a:cs typeface="Fira Sans"/>
                <a:sym typeface="Fira Sans"/>
              </a:rPr>
              <a:t>RSD 01/01/2023</a:t>
            </a:r>
            <a:endParaRPr sz="1100" dirty="0">
              <a:latin typeface="Fira Sans" panose="020B0503050000020004" pitchFamily="34" charset="0"/>
              <a:ea typeface="Fira Sans"/>
              <a:cs typeface="Fira Sans"/>
              <a:sym typeface="Fira Sans"/>
            </a:endParaRPr>
          </a:p>
        </p:txBody>
      </p:sp>
      <p:sp>
        <p:nvSpPr>
          <p:cNvPr id="44" name="Google Shape;1812;p34">
            <a:extLst>
              <a:ext uri="{FF2B5EF4-FFF2-40B4-BE49-F238E27FC236}">
                <a16:creationId xmlns:a16="http://schemas.microsoft.com/office/drawing/2014/main" id="{731561EC-3B01-CC2E-451D-E0E6BB3D951B}"/>
              </a:ext>
            </a:extLst>
          </p:cNvPr>
          <p:cNvSpPr/>
          <p:nvPr/>
        </p:nvSpPr>
        <p:spPr>
          <a:xfrm>
            <a:off x="903849" y="3286850"/>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Fira Sans" panose="020B0503050000020004" pitchFamily="34" charset="0"/>
                <a:ea typeface="Fira Sans"/>
                <a:cs typeface="Fira Sans"/>
                <a:sym typeface="Fira Sans"/>
              </a:rPr>
              <a:t>Ship To:  Store A</a:t>
            </a:r>
            <a:endParaRPr sz="1100" dirty="0">
              <a:latin typeface="Fira Sans" panose="020B0503050000020004" pitchFamily="34" charset="0"/>
            </a:endParaRPr>
          </a:p>
        </p:txBody>
      </p:sp>
      <p:sp>
        <p:nvSpPr>
          <p:cNvPr id="45" name="Google Shape;1813;p34">
            <a:extLst>
              <a:ext uri="{FF2B5EF4-FFF2-40B4-BE49-F238E27FC236}">
                <a16:creationId xmlns:a16="http://schemas.microsoft.com/office/drawing/2014/main" id="{CAB62B36-B543-CFA7-5503-C9327A7E3AC9}"/>
              </a:ext>
            </a:extLst>
          </p:cNvPr>
          <p:cNvSpPr/>
          <p:nvPr/>
        </p:nvSpPr>
        <p:spPr>
          <a:xfrm>
            <a:off x="903849" y="3916012"/>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50" dirty="0">
                <a:solidFill>
                  <a:schemeClr val="dk1"/>
                </a:solidFill>
                <a:latin typeface="Fira Sans" panose="020B0503050000020004" pitchFamily="34" charset="0"/>
                <a:ea typeface="Fira Sans"/>
                <a:cs typeface="Fira Sans"/>
                <a:sym typeface="Fira Sans"/>
              </a:rPr>
              <a:t>$5000 / 100 Units</a:t>
            </a:r>
            <a:endParaRPr sz="1050" dirty="0">
              <a:latin typeface="Fira Sans" panose="020B0503050000020004" pitchFamily="34" charset="0"/>
            </a:endParaRPr>
          </a:p>
        </p:txBody>
      </p:sp>
      <p:sp>
        <p:nvSpPr>
          <p:cNvPr id="46" name="Google Shape;1814;p34">
            <a:extLst>
              <a:ext uri="{FF2B5EF4-FFF2-40B4-BE49-F238E27FC236}">
                <a16:creationId xmlns:a16="http://schemas.microsoft.com/office/drawing/2014/main" id="{12E4E967-F300-BCB9-E5D3-A7FBFE034288}"/>
              </a:ext>
            </a:extLst>
          </p:cNvPr>
          <p:cNvSpPr txBox="1"/>
          <p:nvPr/>
        </p:nvSpPr>
        <p:spPr>
          <a:xfrm>
            <a:off x="1282340" y="4640525"/>
            <a:ext cx="515400" cy="39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Fira Sans Extra Condensed Medium"/>
                <a:ea typeface="Fira Sans Extra Condensed Medium"/>
                <a:cs typeface="Fira Sans Extra Condensed Medium"/>
                <a:sym typeface="Fira Sans Extra Condensed Medium"/>
              </a:rPr>
              <a:t>01</a:t>
            </a:r>
            <a:endParaRPr sz="1700" dirty="0">
              <a:latin typeface="Fira Sans Extra Condensed Medium"/>
              <a:ea typeface="Fira Sans Extra Condensed Medium"/>
              <a:cs typeface="Fira Sans Extra Condensed Medium"/>
              <a:sym typeface="Fira Sans Extra Condensed Medium"/>
            </a:endParaRPr>
          </a:p>
        </p:txBody>
      </p:sp>
      <p:sp>
        <p:nvSpPr>
          <p:cNvPr id="47" name="Google Shape;1816;p34">
            <a:extLst>
              <a:ext uri="{FF2B5EF4-FFF2-40B4-BE49-F238E27FC236}">
                <a16:creationId xmlns:a16="http://schemas.microsoft.com/office/drawing/2014/main" id="{6535E526-6A22-166D-90AD-B8223CEEE7F5}"/>
              </a:ext>
            </a:extLst>
          </p:cNvPr>
          <p:cNvSpPr/>
          <p:nvPr/>
        </p:nvSpPr>
        <p:spPr>
          <a:xfrm>
            <a:off x="3100153" y="2425687"/>
            <a:ext cx="527600" cy="498500"/>
          </a:xfrm>
          <a:custGeom>
            <a:avLst/>
            <a:gdLst/>
            <a:ahLst/>
            <a:cxnLst/>
            <a:rect l="l" t="t" r="r" b="b"/>
            <a:pathLst>
              <a:path w="21104" h="19940" extrusionOk="0">
                <a:moveTo>
                  <a:pt x="18171" y="1378"/>
                </a:moveTo>
                <a:lnTo>
                  <a:pt x="18171" y="2632"/>
                </a:lnTo>
                <a:cubicBezTo>
                  <a:pt x="18171" y="2832"/>
                  <a:pt x="18397" y="3033"/>
                  <a:pt x="18597" y="3033"/>
                </a:cubicBezTo>
                <a:lnTo>
                  <a:pt x="19851" y="3033"/>
                </a:lnTo>
                <a:lnTo>
                  <a:pt x="17244" y="5539"/>
                </a:lnTo>
                <a:lnTo>
                  <a:pt x="15565" y="5539"/>
                </a:lnTo>
                <a:lnTo>
                  <a:pt x="15565" y="3885"/>
                </a:lnTo>
                <a:lnTo>
                  <a:pt x="18171" y="1378"/>
                </a:lnTo>
                <a:close/>
                <a:moveTo>
                  <a:pt x="9926" y="10150"/>
                </a:moveTo>
                <a:cubicBezTo>
                  <a:pt x="10026" y="10150"/>
                  <a:pt x="10252" y="10150"/>
                  <a:pt x="10352" y="10251"/>
                </a:cubicBezTo>
                <a:lnTo>
                  <a:pt x="9625" y="10978"/>
                </a:lnTo>
                <a:cubicBezTo>
                  <a:pt x="9525" y="11178"/>
                  <a:pt x="9525" y="11404"/>
                  <a:pt x="9625" y="11504"/>
                </a:cubicBezTo>
                <a:cubicBezTo>
                  <a:pt x="9675" y="11604"/>
                  <a:pt x="9775" y="11654"/>
                  <a:pt x="9879" y="11654"/>
                </a:cubicBezTo>
                <a:cubicBezTo>
                  <a:pt x="9982" y="11654"/>
                  <a:pt x="10089" y="11604"/>
                  <a:pt x="10151" y="11504"/>
                </a:cubicBezTo>
                <a:lnTo>
                  <a:pt x="10978" y="10777"/>
                </a:lnTo>
                <a:cubicBezTo>
                  <a:pt x="10978" y="10978"/>
                  <a:pt x="11079" y="11078"/>
                  <a:pt x="11079" y="11278"/>
                </a:cubicBezTo>
                <a:cubicBezTo>
                  <a:pt x="11079" y="11905"/>
                  <a:pt x="10552" y="12431"/>
                  <a:pt x="9926" y="12431"/>
                </a:cubicBezTo>
                <a:cubicBezTo>
                  <a:pt x="9299" y="12431"/>
                  <a:pt x="8773" y="11905"/>
                  <a:pt x="8773" y="11278"/>
                </a:cubicBezTo>
                <a:cubicBezTo>
                  <a:pt x="8773" y="10652"/>
                  <a:pt x="9299" y="10150"/>
                  <a:pt x="9926" y="10150"/>
                </a:cubicBezTo>
                <a:close/>
                <a:moveTo>
                  <a:pt x="9879" y="6830"/>
                </a:moveTo>
                <a:cubicBezTo>
                  <a:pt x="10897" y="6830"/>
                  <a:pt x="11918" y="7168"/>
                  <a:pt x="12758" y="7845"/>
                </a:cubicBezTo>
                <a:lnTo>
                  <a:pt x="10978" y="9624"/>
                </a:lnTo>
                <a:cubicBezTo>
                  <a:pt x="10636" y="9435"/>
                  <a:pt x="10270" y="9339"/>
                  <a:pt x="9914" y="9339"/>
                </a:cubicBezTo>
                <a:cubicBezTo>
                  <a:pt x="9279" y="9339"/>
                  <a:pt x="8673" y="9641"/>
                  <a:pt x="8272" y="10251"/>
                </a:cubicBezTo>
                <a:cubicBezTo>
                  <a:pt x="7745" y="11078"/>
                  <a:pt x="7946" y="12331"/>
                  <a:pt x="8773" y="12857"/>
                </a:cubicBezTo>
                <a:cubicBezTo>
                  <a:pt x="9115" y="13083"/>
                  <a:pt x="9484" y="13185"/>
                  <a:pt x="9844" y="13185"/>
                </a:cubicBezTo>
                <a:cubicBezTo>
                  <a:pt x="10486" y="13185"/>
                  <a:pt x="11103" y="12861"/>
                  <a:pt x="11505" y="12331"/>
                </a:cubicBezTo>
                <a:cubicBezTo>
                  <a:pt x="11906" y="11704"/>
                  <a:pt x="11906" y="10877"/>
                  <a:pt x="11505" y="10251"/>
                </a:cubicBezTo>
                <a:lnTo>
                  <a:pt x="13284" y="8371"/>
                </a:lnTo>
                <a:lnTo>
                  <a:pt x="13284" y="8371"/>
                </a:lnTo>
                <a:cubicBezTo>
                  <a:pt x="14938" y="10251"/>
                  <a:pt x="14638" y="13058"/>
                  <a:pt x="12758" y="14737"/>
                </a:cubicBezTo>
                <a:cubicBezTo>
                  <a:pt x="11917" y="15432"/>
                  <a:pt x="10886" y="15776"/>
                  <a:pt x="9865" y="15776"/>
                </a:cubicBezTo>
                <a:cubicBezTo>
                  <a:pt x="8601" y="15776"/>
                  <a:pt x="7351" y="15250"/>
                  <a:pt x="6492" y="14211"/>
                </a:cubicBezTo>
                <a:cubicBezTo>
                  <a:pt x="4813" y="12231"/>
                  <a:pt x="5139" y="9399"/>
                  <a:pt x="7018" y="7845"/>
                </a:cubicBezTo>
                <a:cubicBezTo>
                  <a:pt x="7846" y="7168"/>
                  <a:pt x="8861" y="6830"/>
                  <a:pt x="9879" y="6830"/>
                </a:cubicBezTo>
                <a:close/>
                <a:moveTo>
                  <a:pt x="9825" y="3358"/>
                </a:moveTo>
                <a:cubicBezTo>
                  <a:pt x="11705" y="3358"/>
                  <a:pt x="13384" y="3985"/>
                  <a:pt x="14838" y="5138"/>
                </a:cubicBezTo>
                <a:lnTo>
                  <a:pt x="14838" y="5764"/>
                </a:lnTo>
                <a:lnTo>
                  <a:pt x="13284" y="7318"/>
                </a:lnTo>
                <a:cubicBezTo>
                  <a:pt x="12279" y="6462"/>
                  <a:pt x="11061" y="6037"/>
                  <a:pt x="9846" y="6037"/>
                </a:cubicBezTo>
                <a:cubicBezTo>
                  <a:pt x="8393" y="6037"/>
                  <a:pt x="6944" y="6644"/>
                  <a:pt x="5866" y="7845"/>
                </a:cubicBezTo>
                <a:cubicBezTo>
                  <a:pt x="3986" y="10025"/>
                  <a:pt x="4186" y="13283"/>
                  <a:pt x="6392" y="15263"/>
                </a:cubicBezTo>
                <a:cubicBezTo>
                  <a:pt x="7381" y="16116"/>
                  <a:pt x="8608" y="16536"/>
                  <a:pt x="9829" y="16536"/>
                </a:cubicBezTo>
                <a:cubicBezTo>
                  <a:pt x="11298" y="16536"/>
                  <a:pt x="12759" y="15928"/>
                  <a:pt x="13785" y="14737"/>
                </a:cubicBezTo>
                <a:cubicBezTo>
                  <a:pt x="15465" y="12757"/>
                  <a:pt x="15565" y="9825"/>
                  <a:pt x="13785" y="7845"/>
                </a:cubicBezTo>
                <a:lnTo>
                  <a:pt x="15364" y="6266"/>
                </a:lnTo>
                <a:lnTo>
                  <a:pt x="15991" y="6391"/>
                </a:lnTo>
                <a:cubicBezTo>
                  <a:pt x="17144" y="7744"/>
                  <a:pt x="17770" y="9524"/>
                  <a:pt x="17770" y="11278"/>
                </a:cubicBezTo>
                <a:cubicBezTo>
                  <a:pt x="17770" y="15664"/>
                  <a:pt x="14211" y="19223"/>
                  <a:pt x="9825" y="19223"/>
                </a:cubicBezTo>
                <a:cubicBezTo>
                  <a:pt x="5540" y="19223"/>
                  <a:pt x="2006" y="15664"/>
                  <a:pt x="2006" y="11278"/>
                </a:cubicBezTo>
                <a:cubicBezTo>
                  <a:pt x="2006" y="6892"/>
                  <a:pt x="5440" y="3358"/>
                  <a:pt x="9825" y="3358"/>
                </a:cubicBezTo>
                <a:close/>
                <a:moveTo>
                  <a:pt x="18497" y="0"/>
                </a:moveTo>
                <a:cubicBezTo>
                  <a:pt x="18397" y="0"/>
                  <a:pt x="18297" y="125"/>
                  <a:pt x="18171" y="226"/>
                </a:cubicBezTo>
                <a:lnTo>
                  <a:pt x="14838" y="3459"/>
                </a:lnTo>
                <a:cubicBezTo>
                  <a:pt x="14838" y="3559"/>
                  <a:pt x="14738" y="3659"/>
                  <a:pt x="14738" y="3759"/>
                </a:cubicBezTo>
                <a:lnTo>
                  <a:pt x="14738" y="4185"/>
                </a:lnTo>
                <a:cubicBezTo>
                  <a:pt x="13255" y="3146"/>
                  <a:pt x="11540" y="2642"/>
                  <a:pt x="9836" y="2642"/>
                </a:cubicBezTo>
                <a:cubicBezTo>
                  <a:pt x="7103" y="2642"/>
                  <a:pt x="4400" y="3937"/>
                  <a:pt x="2733" y="6391"/>
                </a:cubicBezTo>
                <a:cubicBezTo>
                  <a:pt x="1" y="10351"/>
                  <a:pt x="1054" y="15664"/>
                  <a:pt x="4913" y="18396"/>
                </a:cubicBezTo>
                <a:cubicBezTo>
                  <a:pt x="6444" y="19436"/>
                  <a:pt x="8185" y="19939"/>
                  <a:pt x="9905" y="19939"/>
                </a:cubicBezTo>
                <a:cubicBezTo>
                  <a:pt x="12661" y="19939"/>
                  <a:pt x="15361" y="18645"/>
                  <a:pt x="17044" y="16191"/>
                </a:cubicBezTo>
                <a:cubicBezTo>
                  <a:pt x="19024" y="13283"/>
                  <a:pt x="19024" y="9298"/>
                  <a:pt x="17044" y="6391"/>
                </a:cubicBezTo>
                <a:lnTo>
                  <a:pt x="17344" y="6391"/>
                </a:lnTo>
                <a:cubicBezTo>
                  <a:pt x="17445" y="6391"/>
                  <a:pt x="17545" y="6266"/>
                  <a:pt x="17670" y="6266"/>
                </a:cubicBezTo>
                <a:lnTo>
                  <a:pt x="21003" y="2932"/>
                </a:lnTo>
                <a:cubicBezTo>
                  <a:pt x="21104" y="2832"/>
                  <a:pt x="21104" y="2506"/>
                  <a:pt x="21003" y="2406"/>
                </a:cubicBezTo>
                <a:cubicBezTo>
                  <a:pt x="20903" y="2306"/>
                  <a:pt x="20803" y="2306"/>
                  <a:pt x="20678" y="2306"/>
                </a:cubicBezTo>
                <a:lnTo>
                  <a:pt x="18923" y="2206"/>
                </a:lnTo>
                <a:lnTo>
                  <a:pt x="18798" y="426"/>
                </a:lnTo>
                <a:cubicBezTo>
                  <a:pt x="18798" y="226"/>
                  <a:pt x="18698" y="0"/>
                  <a:pt x="184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817;p34">
            <a:extLst>
              <a:ext uri="{FF2B5EF4-FFF2-40B4-BE49-F238E27FC236}">
                <a16:creationId xmlns:a16="http://schemas.microsoft.com/office/drawing/2014/main" id="{7123CCF1-8195-F4D4-E8FF-6E85C3F75D10}"/>
              </a:ext>
            </a:extLst>
          </p:cNvPr>
          <p:cNvSpPr/>
          <p:nvPr/>
        </p:nvSpPr>
        <p:spPr>
          <a:xfrm>
            <a:off x="2543748" y="1956857"/>
            <a:ext cx="1955058" cy="3025849"/>
          </a:xfrm>
          <a:custGeom>
            <a:avLst/>
            <a:gdLst/>
            <a:ahLst/>
            <a:cxnLst/>
            <a:rect l="l" t="t" r="r" b="b"/>
            <a:pathLst>
              <a:path w="52432" h="131154" extrusionOk="0">
                <a:moveTo>
                  <a:pt x="26015" y="0"/>
                </a:moveTo>
                <a:cubicBezTo>
                  <a:pt x="13910" y="0"/>
                  <a:pt x="4085" y="8246"/>
                  <a:pt x="4085" y="18472"/>
                </a:cubicBezTo>
                <a:lnTo>
                  <a:pt x="4085" y="121229"/>
                </a:lnTo>
                <a:cubicBezTo>
                  <a:pt x="4085" y="123109"/>
                  <a:pt x="2306" y="124688"/>
                  <a:pt x="0" y="124688"/>
                </a:cubicBezTo>
                <a:lnTo>
                  <a:pt x="0" y="131154"/>
                </a:lnTo>
                <a:lnTo>
                  <a:pt x="52431" y="131154"/>
                </a:lnTo>
                <a:lnTo>
                  <a:pt x="52431" y="124688"/>
                </a:lnTo>
                <a:lnTo>
                  <a:pt x="51905" y="124688"/>
                </a:lnTo>
                <a:cubicBezTo>
                  <a:pt x="49724" y="124688"/>
                  <a:pt x="47845" y="123234"/>
                  <a:pt x="47845" y="121229"/>
                </a:cubicBezTo>
                <a:lnTo>
                  <a:pt x="47845" y="18472"/>
                </a:lnTo>
                <a:cubicBezTo>
                  <a:pt x="47845" y="8246"/>
                  <a:pt x="38020" y="0"/>
                  <a:pt x="26015"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818;p34">
            <a:extLst>
              <a:ext uri="{FF2B5EF4-FFF2-40B4-BE49-F238E27FC236}">
                <a16:creationId xmlns:a16="http://schemas.microsoft.com/office/drawing/2014/main" id="{572C3161-CE9B-9BAD-1348-6452B58BA49F}"/>
              </a:ext>
            </a:extLst>
          </p:cNvPr>
          <p:cNvGrpSpPr/>
          <p:nvPr/>
        </p:nvGrpSpPr>
        <p:grpSpPr>
          <a:xfrm>
            <a:off x="2646253" y="2657687"/>
            <a:ext cx="1607097" cy="2447550"/>
            <a:chOff x="2650700" y="2305325"/>
            <a:chExt cx="1607097" cy="2447550"/>
          </a:xfrm>
        </p:grpSpPr>
        <p:sp>
          <p:nvSpPr>
            <p:cNvPr id="86" name="Google Shape;1819;p34">
              <a:extLst>
                <a:ext uri="{FF2B5EF4-FFF2-40B4-BE49-F238E27FC236}">
                  <a16:creationId xmlns:a16="http://schemas.microsoft.com/office/drawing/2014/main" id="{C67ABAAD-268F-BC34-3F83-4C6B2144C9AA}"/>
                </a:ext>
              </a:extLst>
            </p:cNvPr>
            <p:cNvSpPr/>
            <p:nvPr/>
          </p:nvSpPr>
          <p:spPr>
            <a:xfrm>
              <a:off x="2744700" y="2450200"/>
              <a:ext cx="527582" cy="2122850"/>
            </a:xfrm>
            <a:custGeom>
              <a:avLst/>
              <a:gdLst/>
              <a:ahLst/>
              <a:cxnLst/>
              <a:rect l="l" t="t" r="r" b="b"/>
              <a:pathLst>
                <a:path w="19098" h="84914" extrusionOk="0">
                  <a:moveTo>
                    <a:pt x="0" y="0"/>
                  </a:moveTo>
                  <a:lnTo>
                    <a:pt x="0" y="77795"/>
                  </a:lnTo>
                  <a:cubicBezTo>
                    <a:pt x="0" y="81780"/>
                    <a:pt x="3133" y="84913"/>
                    <a:pt x="7093" y="84913"/>
                  </a:cubicBezTo>
                  <a:lnTo>
                    <a:pt x="19098" y="84913"/>
                  </a:lnTo>
                  <a:lnTo>
                    <a:pt x="19098" y="84587"/>
                  </a:lnTo>
                  <a:lnTo>
                    <a:pt x="7093" y="84587"/>
                  </a:lnTo>
                  <a:cubicBezTo>
                    <a:pt x="5213" y="84587"/>
                    <a:pt x="3534" y="83861"/>
                    <a:pt x="2281" y="82607"/>
                  </a:cubicBezTo>
                  <a:cubicBezTo>
                    <a:pt x="1028" y="81354"/>
                    <a:pt x="301" y="79675"/>
                    <a:pt x="301" y="77795"/>
                  </a:cubicBezTo>
                  <a:lnTo>
                    <a:pt x="3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820;p34">
              <a:extLst>
                <a:ext uri="{FF2B5EF4-FFF2-40B4-BE49-F238E27FC236}">
                  <a16:creationId xmlns:a16="http://schemas.microsoft.com/office/drawing/2014/main" id="{93F26041-3EA3-BDD4-950F-897441166641}"/>
                </a:ext>
              </a:extLst>
            </p:cNvPr>
            <p:cNvSpPr/>
            <p:nvPr/>
          </p:nvSpPr>
          <p:spPr>
            <a:xfrm>
              <a:off x="2666375" y="3627525"/>
              <a:ext cx="161675" cy="162300"/>
            </a:xfrm>
            <a:custGeom>
              <a:avLst/>
              <a:gdLst/>
              <a:ahLst/>
              <a:cxnLst/>
              <a:rect l="l" t="t" r="r" b="b"/>
              <a:pathLst>
                <a:path w="6467" h="6492" extrusionOk="0">
                  <a:moveTo>
                    <a:pt x="3233" y="0"/>
                  </a:moveTo>
                  <a:cubicBezTo>
                    <a:pt x="1454" y="0"/>
                    <a:pt x="0" y="1479"/>
                    <a:pt x="0" y="3234"/>
                  </a:cubicBezTo>
                  <a:cubicBezTo>
                    <a:pt x="0" y="5013"/>
                    <a:pt x="1454" y="6492"/>
                    <a:pt x="3233" y="6492"/>
                  </a:cubicBezTo>
                  <a:cubicBezTo>
                    <a:pt x="5013" y="6492"/>
                    <a:pt x="6466" y="5013"/>
                    <a:pt x="6466" y="3234"/>
                  </a:cubicBezTo>
                  <a:cubicBezTo>
                    <a:pt x="6466" y="1479"/>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821;p34">
              <a:extLst>
                <a:ext uri="{FF2B5EF4-FFF2-40B4-BE49-F238E27FC236}">
                  <a16:creationId xmlns:a16="http://schemas.microsoft.com/office/drawing/2014/main" id="{2213FAD9-C2CD-3BC1-7ED8-E0A2EAF98A4A}"/>
                </a:ext>
              </a:extLst>
            </p:cNvPr>
            <p:cNvSpPr/>
            <p:nvPr/>
          </p:nvSpPr>
          <p:spPr>
            <a:xfrm>
              <a:off x="2650700" y="3611850"/>
              <a:ext cx="193000" cy="193650"/>
            </a:xfrm>
            <a:custGeom>
              <a:avLst/>
              <a:gdLst/>
              <a:ahLst/>
              <a:cxnLst/>
              <a:rect l="l" t="t" r="r" b="b"/>
              <a:pathLst>
                <a:path w="7720" h="7746" extrusionOk="0">
                  <a:moveTo>
                    <a:pt x="3860" y="1254"/>
                  </a:moveTo>
                  <a:cubicBezTo>
                    <a:pt x="4587" y="1254"/>
                    <a:pt x="5214" y="1580"/>
                    <a:pt x="5740" y="1981"/>
                  </a:cubicBezTo>
                  <a:cubicBezTo>
                    <a:pt x="6166" y="2507"/>
                    <a:pt x="6467" y="3134"/>
                    <a:pt x="6467" y="3861"/>
                  </a:cubicBezTo>
                  <a:cubicBezTo>
                    <a:pt x="6467" y="4612"/>
                    <a:pt x="6166" y="5239"/>
                    <a:pt x="5740" y="5640"/>
                  </a:cubicBezTo>
                  <a:cubicBezTo>
                    <a:pt x="5214" y="6166"/>
                    <a:pt x="4587" y="6492"/>
                    <a:pt x="3860" y="6492"/>
                  </a:cubicBezTo>
                  <a:cubicBezTo>
                    <a:pt x="3134" y="6492"/>
                    <a:pt x="2507" y="6166"/>
                    <a:pt x="2081" y="5640"/>
                  </a:cubicBezTo>
                  <a:cubicBezTo>
                    <a:pt x="1555" y="5239"/>
                    <a:pt x="1254" y="4612"/>
                    <a:pt x="1254" y="3861"/>
                  </a:cubicBezTo>
                  <a:cubicBezTo>
                    <a:pt x="1254" y="3134"/>
                    <a:pt x="1555" y="2507"/>
                    <a:pt x="2081" y="1981"/>
                  </a:cubicBezTo>
                  <a:cubicBezTo>
                    <a:pt x="2507" y="1580"/>
                    <a:pt x="3134" y="1254"/>
                    <a:pt x="3860" y="1254"/>
                  </a:cubicBezTo>
                  <a:close/>
                  <a:moveTo>
                    <a:pt x="3860" y="1"/>
                  </a:moveTo>
                  <a:cubicBezTo>
                    <a:pt x="1780" y="1"/>
                    <a:pt x="1" y="1780"/>
                    <a:pt x="1" y="3861"/>
                  </a:cubicBezTo>
                  <a:cubicBezTo>
                    <a:pt x="1" y="5966"/>
                    <a:pt x="1780" y="7745"/>
                    <a:pt x="3860" y="7745"/>
                  </a:cubicBezTo>
                  <a:cubicBezTo>
                    <a:pt x="6041" y="7745"/>
                    <a:pt x="7720" y="5966"/>
                    <a:pt x="7720" y="3861"/>
                  </a:cubicBezTo>
                  <a:cubicBezTo>
                    <a:pt x="7720" y="1780"/>
                    <a:pt x="6041" y="1"/>
                    <a:pt x="3860" y="1"/>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822;p34">
              <a:extLst>
                <a:ext uri="{FF2B5EF4-FFF2-40B4-BE49-F238E27FC236}">
                  <a16:creationId xmlns:a16="http://schemas.microsoft.com/office/drawing/2014/main" id="{646BCEC5-C5C5-31F3-1744-2AC26AEE0D9A}"/>
                </a:ext>
              </a:extLst>
            </p:cNvPr>
            <p:cNvSpPr/>
            <p:nvPr/>
          </p:nvSpPr>
          <p:spPr>
            <a:xfrm>
              <a:off x="2666375" y="2998450"/>
              <a:ext cx="161675" cy="161675"/>
            </a:xfrm>
            <a:custGeom>
              <a:avLst/>
              <a:gdLst/>
              <a:ahLst/>
              <a:cxnLst/>
              <a:rect l="l" t="t" r="r" b="b"/>
              <a:pathLst>
                <a:path w="6467" h="6467" extrusionOk="0">
                  <a:moveTo>
                    <a:pt x="3233" y="0"/>
                  </a:moveTo>
                  <a:cubicBezTo>
                    <a:pt x="1454" y="0"/>
                    <a:pt x="0" y="1454"/>
                    <a:pt x="0" y="3233"/>
                  </a:cubicBezTo>
                  <a:cubicBezTo>
                    <a:pt x="0" y="5013"/>
                    <a:pt x="1454" y="6467"/>
                    <a:pt x="3233" y="6467"/>
                  </a:cubicBezTo>
                  <a:cubicBezTo>
                    <a:pt x="5013" y="6467"/>
                    <a:pt x="6466" y="5013"/>
                    <a:pt x="6466" y="3233"/>
                  </a:cubicBezTo>
                  <a:cubicBezTo>
                    <a:pt x="6466" y="1454"/>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823;p34">
              <a:extLst>
                <a:ext uri="{FF2B5EF4-FFF2-40B4-BE49-F238E27FC236}">
                  <a16:creationId xmlns:a16="http://schemas.microsoft.com/office/drawing/2014/main" id="{50DE0961-58E4-6DA2-C093-BD706A165661}"/>
                </a:ext>
              </a:extLst>
            </p:cNvPr>
            <p:cNvSpPr/>
            <p:nvPr/>
          </p:nvSpPr>
          <p:spPr>
            <a:xfrm>
              <a:off x="2650700" y="2982775"/>
              <a:ext cx="193000" cy="193025"/>
            </a:xfrm>
            <a:custGeom>
              <a:avLst/>
              <a:gdLst/>
              <a:ahLst/>
              <a:cxnLst/>
              <a:rect l="l" t="t" r="r" b="b"/>
              <a:pathLst>
                <a:path w="7720" h="7721" extrusionOk="0">
                  <a:moveTo>
                    <a:pt x="3860" y="1254"/>
                  </a:moveTo>
                  <a:cubicBezTo>
                    <a:pt x="4587" y="1254"/>
                    <a:pt x="5214" y="1580"/>
                    <a:pt x="5740" y="2081"/>
                  </a:cubicBezTo>
                  <a:cubicBezTo>
                    <a:pt x="6166" y="2507"/>
                    <a:pt x="6467" y="3134"/>
                    <a:pt x="6467" y="3860"/>
                  </a:cubicBezTo>
                  <a:cubicBezTo>
                    <a:pt x="6467" y="4587"/>
                    <a:pt x="6166" y="5214"/>
                    <a:pt x="5740" y="5740"/>
                  </a:cubicBezTo>
                  <a:cubicBezTo>
                    <a:pt x="5214" y="6166"/>
                    <a:pt x="4587" y="6467"/>
                    <a:pt x="3860" y="6467"/>
                  </a:cubicBezTo>
                  <a:cubicBezTo>
                    <a:pt x="3134" y="6467"/>
                    <a:pt x="2507" y="6166"/>
                    <a:pt x="2081" y="5740"/>
                  </a:cubicBezTo>
                  <a:cubicBezTo>
                    <a:pt x="1555" y="5214"/>
                    <a:pt x="1254" y="4587"/>
                    <a:pt x="1254" y="3860"/>
                  </a:cubicBezTo>
                  <a:cubicBezTo>
                    <a:pt x="1254" y="3134"/>
                    <a:pt x="1555" y="2507"/>
                    <a:pt x="2081" y="2081"/>
                  </a:cubicBezTo>
                  <a:cubicBezTo>
                    <a:pt x="2507" y="1580"/>
                    <a:pt x="3134" y="1254"/>
                    <a:pt x="3860" y="1254"/>
                  </a:cubicBezTo>
                  <a:close/>
                  <a:moveTo>
                    <a:pt x="3860" y="1"/>
                  </a:moveTo>
                  <a:cubicBezTo>
                    <a:pt x="1780" y="1"/>
                    <a:pt x="1" y="1780"/>
                    <a:pt x="1" y="3860"/>
                  </a:cubicBezTo>
                  <a:cubicBezTo>
                    <a:pt x="1" y="5966"/>
                    <a:pt x="1780" y="7720"/>
                    <a:pt x="3860" y="7720"/>
                  </a:cubicBezTo>
                  <a:cubicBezTo>
                    <a:pt x="6041" y="7720"/>
                    <a:pt x="7720" y="5966"/>
                    <a:pt x="7720" y="3860"/>
                  </a:cubicBezTo>
                  <a:cubicBezTo>
                    <a:pt x="7720" y="1780"/>
                    <a:pt x="6041" y="1"/>
                    <a:pt x="3860" y="1"/>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824;p34">
              <a:extLst>
                <a:ext uri="{FF2B5EF4-FFF2-40B4-BE49-F238E27FC236}">
                  <a16:creationId xmlns:a16="http://schemas.microsoft.com/office/drawing/2014/main" id="{92297678-54C0-B739-278F-F06E32DADB26}"/>
                </a:ext>
              </a:extLst>
            </p:cNvPr>
            <p:cNvSpPr/>
            <p:nvPr/>
          </p:nvSpPr>
          <p:spPr>
            <a:xfrm>
              <a:off x="2666375" y="2371875"/>
              <a:ext cx="161675" cy="159175"/>
            </a:xfrm>
            <a:custGeom>
              <a:avLst/>
              <a:gdLst/>
              <a:ahLst/>
              <a:cxnLst/>
              <a:rect l="l" t="t" r="r" b="b"/>
              <a:pathLst>
                <a:path w="6467" h="6367" extrusionOk="0">
                  <a:moveTo>
                    <a:pt x="3233" y="1"/>
                  </a:moveTo>
                  <a:cubicBezTo>
                    <a:pt x="1454" y="1"/>
                    <a:pt x="0" y="1354"/>
                    <a:pt x="0" y="3133"/>
                  </a:cubicBezTo>
                  <a:cubicBezTo>
                    <a:pt x="0" y="4913"/>
                    <a:pt x="1454" y="6367"/>
                    <a:pt x="3233" y="6367"/>
                  </a:cubicBezTo>
                  <a:cubicBezTo>
                    <a:pt x="5013" y="6367"/>
                    <a:pt x="6466" y="4913"/>
                    <a:pt x="6466" y="3133"/>
                  </a:cubicBezTo>
                  <a:cubicBezTo>
                    <a:pt x="6466" y="1354"/>
                    <a:pt x="5013" y="1"/>
                    <a:pt x="3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825;p34">
              <a:extLst>
                <a:ext uri="{FF2B5EF4-FFF2-40B4-BE49-F238E27FC236}">
                  <a16:creationId xmlns:a16="http://schemas.microsoft.com/office/drawing/2014/main" id="{6C75F2B3-AB3E-BCBE-3B88-7DBE8F70A962}"/>
                </a:ext>
              </a:extLst>
            </p:cNvPr>
            <p:cNvSpPr/>
            <p:nvPr/>
          </p:nvSpPr>
          <p:spPr>
            <a:xfrm>
              <a:off x="2650700" y="2356200"/>
              <a:ext cx="193000" cy="190525"/>
            </a:xfrm>
            <a:custGeom>
              <a:avLst/>
              <a:gdLst/>
              <a:ahLst/>
              <a:cxnLst/>
              <a:rect l="l" t="t" r="r" b="b"/>
              <a:pathLst>
                <a:path w="7720" h="7621" extrusionOk="0">
                  <a:moveTo>
                    <a:pt x="3860" y="1254"/>
                  </a:moveTo>
                  <a:cubicBezTo>
                    <a:pt x="4587" y="1254"/>
                    <a:pt x="5214" y="1455"/>
                    <a:pt x="5740" y="1981"/>
                  </a:cubicBezTo>
                  <a:cubicBezTo>
                    <a:pt x="6166" y="2407"/>
                    <a:pt x="6467" y="3034"/>
                    <a:pt x="6467" y="3760"/>
                  </a:cubicBezTo>
                  <a:cubicBezTo>
                    <a:pt x="6467" y="4487"/>
                    <a:pt x="6166" y="5114"/>
                    <a:pt x="5740" y="5640"/>
                  </a:cubicBezTo>
                  <a:cubicBezTo>
                    <a:pt x="5214" y="6066"/>
                    <a:pt x="4587" y="6367"/>
                    <a:pt x="3860" y="6367"/>
                  </a:cubicBezTo>
                  <a:cubicBezTo>
                    <a:pt x="3134" y="6367"/>
                    <a:pt x="2507" y="6066"/>
                    <a:pt x="2081" y="5640"/>
                  </a:cubicBezTo>
                  <a:cubicBezTo>
                    <a:pt x="1555" y="5114"/>
                    <a:pt x="1254" y="4487"/>
                    <a:pt x="1254" y="3760"/>
                  </a:cubicBezTo>
                  <a:cubicBezTo>
                    <a:pt x="1254" y="3034"/>
                    <a:pt x="1555" y="2407"/>
                    <a:pt x="2081" y="1981"/>
                  </a:cubicBezTo>
                  <a:cubicBezTo>
                    <a:pt x="2507" y="1455"/>
                    <a:pt x="3134" y="1254"/>
                    <a:pt x="3860" y="1254"/>
                  </a:cubicBezTo>
                  <a:close/>
                  <a:moveTo>
                    <a:pt x="3860" y="1"/>
                  </a:moveTo>
                  <a:cubicBezTo>
                    <a:pt x="1780" y="1"/>
                    <a:pt x="1" y="1680"/>
                    <a:pt x="1" y="3760"/>
                  </a:cubicBezTo>
                  <a:cubicBezTo>
                    <a:pt x="1" y="5966"/>
                    <a:pt x="1780" y="7620"/>
                    <a:pt x="3860" y="7620"/>
                  </a:cubicBezTo>
                  <a:cubicBezTo>
                    <a:pt x="6041" y="7620"/>
                    <a:pt x="7720" y="5966"/>
                    <a:pt x="7720" y="3760"/>
                  </a:cubicBezTo>
                  <a:cubicBezTo>
                    <a:pt x="7720" y="1680"/>
                    <a:pt x="6041" y="1"/>
                    <a:pt x="3860" y="1"/>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3" name="Google Shape;1826;p34">
              <a:extLst>
                <a:ext uri="{FF2B5EF4-FFF2-40B4-BE49-F238E27FC236}">
                  <a16:creationId xmlns:a16="http://schemas.microsoft.com/office/drawing/2014/main" id="{5EFDA04A-3E80-8FD7-00B0-102DA568579E}"/>
                </a:ext>
              </a:extLst>
            </p:cNvPr>
            <p:cNvGrpSpPr/>
            <p:nvPr/>
          </p:nvGrpSpPr>
          <p:grpSpPr>
            <a:xfrm>
              <a:off x="3246100" y="4215250"/>
              <a:ext cx="540125" cy="537625"/>
              <a:chOff x="2350750" y="4215250"/>
              <a:chExt cx="540125" cy="537625"/>
            </a:xfrm>
          </p:grpSpPr>
          <p:sp>
            <p:nvSpPr>
              <p:cNvPr id="97" name="Google Shape;1827;p34">
                <a:extLst>
                  <a:ext uri="{FF2B5EF4-FFF2-40B4-BE49-F238E27FC236}">
                    <a16:creationId xmlns:a16="http://schemas.microsoft.com/office/drawing/2014/main" id="{40C2F56C-63E8-58CF-A0E9-9A75AF10A906}"/>
                  </a:ext>
                </a:extLst>
              </p:cNvPr>
              <p:cNvSpPr/>
              <p:nvPr/>
            </p:nvSpPr>
            <p:spPr>
              <a:xfrm>
                <a:off x="2352375" y="4235925"/>
                <a:ext cx="498775" cy="496275"/>
              </a:xfrm>
              <a:custGeom>
                <a:avLst/>
                <a:gdLst/>
                <a:ahLst/>
                <a:cxnLst/>
                <a:rect l="l" t="t" r="r" b="b"/>
                <a:pathLst>
                  <a:path w="19951" h="19851" extrusionOk="0">
                    <a:moveTo>
                      <a:pt x="10026" y="0"/>
                    </a:moveTo>
                    <a:cubicBezTo>
                      <a:pt x="4487" y="0"/>
                      <a:pt x="1" y="4487"/>
                      <a:pt x="1" y="9925"/>
                    </a:cubicBezTo>
                    <a:cubicBezTo>
                      <a:pt x="1" y="15464"/>
                      <a:pt x="4487" y="19850"/>
                      <a:pt x="10026" y="19850"/>
                    </a:cubicBezTo>
                    <a:cubicBezTo>
                      <a:pt x="15464" y="19850"/>
                      <a:pt x="19951" y="15464"/>
                      <a:pt x="19951" y="9925"/>
                    </a:cubicBezTo>
                    <a:cubicBezTo>
                      <a:pt x="19951" y="4487"/>
                      <a:pt x="15464" y="0"/>
                      <a:pt x="10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828;p34">
                <a:extLst>
                  <a:ext uri="{FF2B5EF4-FFF2-40B4-BE49-F238E27FC236}">
                    <a16:creationId xmlns:a16="http://schemas.microsoft.com/office/drawing/2014/main" id="{C02A8D91-90F1-3CC3-2B80-80E18F75F0C8}"/>
                  </a:ext>
                </a:extLst>
              </p:cNvPr>
              <p:cNvSpPr/>
              <p:nvPr/>
            </p:nvSpPr>
            <p:spPr>
              <a:xfrm>
                <a:off x="2350750" y="4215250"/>
                <a:ext cx="540125" cy="537625"/>
              </a:xfrm>
              <a:custGeom>
                <a:avLst/>
                <a:gdLst/>
                <a:ahLst/>
                <a:cxnLst/>
                <a:rect l="l" t="t" r="r" b="b"/>
                <a:pathLst>
                  <a:path w="21605" h="21505" extrusionOk="0">
                    <a:moveTo>
                      <a:pt x="10853" y="1654"/>
                    </a:moveTo>
                    <a:cubicBezTo>
                      <a:pt x="13359" y="1654"/>
                      <a:pt x="15565" y="2707"/>
                      <a:pt x="17219" y="4286"/>
                    </a:cubicBezTo>
                    <a:cubicBezTo>
                      <a:pt x="18898" y="5940"/>
                      <a:pt x="19951" y="8246"/>
                      <a:pt x="19951" y="10752"/>
                    </a:cubicBezTo>
                    <a:cubicBezTo>
                      <a:pt x="19951" y="13259"/>
                      <a:pt x="18898" y="15564"/>
                      <a:pt x="17219" y="17218"/>
                    </a:cubicBezTo>
                    <a:cubicBezTo>
                      <a:pt x="15565" y="18898"/>
                      <a:pt x="13359" y="19825"/>
                      <a:pt x="10853" y="19825"/>
                    </a:cubicBezTo>
                    <a:cubicBezTo>
                      <a:pt x="8246" y="19825"/>
                      <a:pt x="6066" y="18898"/>
                      <a:pt x="4387" y="17218"/>
                    </a:cubicBezTo>
                    <a:cubicBezTo>
                      <a:pt x="2707" y="15564"/>
                      <a:pt x="1680" y="13259"/>
                      <a:pt x="1680" y="10752"/>
                    </a:cubicBezTo>
                    <a:cubicBezTo>
                      <a:pt x="1680" y="8246"/>
                      <a:pt x="2707" y="5940"/>
                      <a:pt x="4387" y="4286"/>
                    </a:cubicBezTo>
                    <a:cubicBezTo>
                      <a:pt x="6066" y="2707"/>
                      <a:pt x="8246" y="1654"/>
                      <a:pt x="10853" y="1654"/>
                    </a:cubicBezTo>
                    <a:close/>
                    <a:moveTo>
                      <a:pt x="10853" y="0"/>
                    </a:moveTo>
                    <a:cubicBezTo>
                      <a:pt x="4913" y="0"/>
                      <a:pt x="1" y="4787"/>
                      <a:pt x="1" y="10752"/>
                    </a:cubicBezTo>
                    <a:cubicBezTo>
                      <a:pt x="1" y="16692"/>
                      <a:pt x="4913" y="21504"/>
                      <a:pt x="10853" y="21504"/>
                    </a:cubicBezTo>
                    <a:cubicBezTo>
                      <a:pt x="16818" y="21504"/>
                      <a:pt x="21605" y="16692"/>
                      <a:pt x="21605" y="10752"/>
                    </a:cubicBezTo>
                    <a:cubicBezTo>
                      <a:pt x="21605" y="4787"/>
                      <a:pt x="16818" y="0"/>
                      <a:pt x="10853" y="0"/>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4" name="Google Shape;1829;p34">
              <a:extLst>
                <a:ext uri="{FF2B5EF4-FFF2-40B4-BE49-F238E27FC236}">
                  <a16:creationId xmlns:a16="http://schemas.microsoft.com/office/drawing/2014/main" id="{EED740E3-D1A4-9D28-555F-DD6E0BB00B51}"/>
                </a:ext>
              </a:extLst>
            </p:cNvPr>
            <p:cNvSpPr/>
            <p:nvPr/>
          </p:nvSpPr>
          <p:spPr>
            <a:xfrm>
              <a:off x="2889497" y="2305325"/>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Fira Sans"/>
                  <a:ea typeface="Fira Sans"/>
                  <a:cs typeface="Fira Sans"/>
                  <a:sym typeface="Fira Sans"/>
                </a:rPr>
                <a:t>RSD</a:t>
              </a:r>
              <a:r>
                <a:rPr lang="en" sz="1200" dirty="0">
                  <a:solidFill>
                    <a:schemeClr val="dk1"/>
                  </a:solidFill>
                  <a:latin typeface="Fira Sans"/>
                  <a:ea typeface="Fira Sans"/>
                  <a:cs typeface="Fira Sans"/>
                  <a:sym typeface="Fira Sans"/>
                </a:rPr>
                <a:t> </a:t>
              </a:r>
              <a:r>
                <a:rPr lang="en" sz="1100" dirty="0">
                  <a:solidFill>
                    <a:schemeClr val="dk1"/>
                  </a:solidFill>
                  <a:latin typeface="Fira Sans"/>
                  <a:ea typeface="Fira Sans"/>
                  <a:cs typeface="Fira Sans"/>
                  <a:sym typeface="Fira Sans"/>
                </a:rPr>
                <a:t>02/01/2023</a:t>
              </a:r>
              <a:endParaRPr sz="1200" dirty="0">
                <a:solidFill>
                  <a:schemeClr val="dk1"/>
                </a:solidFill>
                <a:latin typeface="Fira Sans"/>
                <a:ea typeface="Fira Sans"/>
                <a:cs typeface="Fira Sans"/>
                <a:sym typeface="Fira Sans"/>
              </a:endParaRPr>
            </a:p>
          </p:txBody>
        </p:sp>
        <p:sp>
          <p:nvSpPr>
            <p:cNvPr id="95" name="Google Shape;1830;p34">
              <a:extLst>
                <a:ext uri="{FF2B5EF4-FFF2-40B4-BE49-F238E27FC236}">
                  <a16:creationId xmlns:a16="http://schemas.microsoft.com/office/drawing/2014/main" id="{C4C113CD-0765-1496-4493-A357E2FFC0B4}"/>
                </a:ext>
              </a:extLst>
            </p:cNvPr>
            <p:cNvSpPr/>
            <p:nvPr/>
          </p:nvSpPr>
          <p:spPr>
            <a:xfrm>
              <a:off x="2889497" y="2934488"/>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Fira Sans"/>
                  <a:ea typeface="Fira Sans"/>
                  <a:cs typeface="Fira Sans"/>
                  <a:sym typeface="Fira Sans"/>
                </a:rPr>
                <a:t>Ship To:  Store A</a:t>
              </a:r>
              <a:endParaRPr sz="1100" dirty="0">
                <a:solidFill>
                  <a:schemeClr val="dk1"/>
                </a:solidFill>
                <a:latin typeface="Fira Sans"/>
                <a:ea typeface="Fira Sans"/>
                <a:cs typeface="Fira Sans"/>
                <a:sym typeface="Fira Sans"/>
              </a:endParaRPr>
            </a:p>
          </p:txBody>
        </p:sp>
        <p:sp>
          <p:nvSpPr>
            <p:cNvPr id="96" name="Google Shape;1831;p34">
              <a:extLst>
                <a:ext uri="{FF2B5EF4-FFF2-40B4-BE49-F238E27FC236}">
                  <a16:creationId xmlns:a16="http://schemas.microsoft.com/office/drawing/2014/main" id="{5DFBFC87-D61F-DB1B-D244-98B83D40B4B2}"/>
                </a:ext>
              </a:extLst>
            </p:cNvPr>
            <p:cNvSpPr/>
            <p:nvPr/>
          </p:nvSpPr>
          <p:spPr>
            <a:xfrm>
              <a:off x="2889497" y="3563650"/>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Fira Sans"/>
                  <a:ea typeface="Fira Sans"/>
                  <a:cs typeface="Fira Sans"/>
                  <a:sym typeface="Fira Sans"/>
                </a:rPr>
                <a:t>$8000 / 125 Units</a:t>
              </a:r>
              <a:endParaRPr sz="1200" dirty="0"/>
            </a:p>
          </p:txBody>
        </p:sp>
      </p:grpSp>
      <p:sp>
        <p:nvSpPr>
          <p:cNvPr id="50" name="Google Shape;1842;p34">
            <a:extLst>
              <a:ext uri="{FF2B5EF4-FFF2-40B4-BE49-F238E27FC236}">
                <a16:creationId xmlns:a16="http://schemas.microsoft.com/office/drawing/2014/main" id="{2137611B-AF95-871A-B165-F9D1984A3778}"/>
              </a:ext>
            </a:extLst>
          </p:cNvPr>
          <p:cNvSpPr txBox="1"/>
          <p:nvPr/>
        </p:nvSpPr>
        <p:spPr>
          <a:xfrm>
            <a:off x="3254015" y="4640525"/>
            <a:ext cx="515400" cy="39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Fira Sans Extra Condensed Medium"/>
                <a:ea typeface="Fira Sans Extra Condensed Medium"/>
                <a:cs typeface="Fira Sans Extra Condensed Medium"/>
                <a:sym typeface="Fira Sans Extra Condensed Medium"/>
              </a:rPr>
              <a:t>02</a:t>
            </a:r>
            <a:endParaRPr sz="1700" dirty="0">
              <a:latin typeface="Fira Sans Extra Condensed Medium"/>
              <a:ea typeface="Fira Sans Extra Condensed Medium"/>
              <a:cs typeface="Fira Sans Extra Condensed Medium"/>
              <a:sym typeface="Fira Sans Extra Condensed Medium"/>
            </a:endParaRPr>
          </a:p>
        </p:txBody>
      </p:sp>
      <p:sp>
        <p:nvSpPr>
          <p:cNvPr id="51" name="Google Shape;1844;p34">
            <a:extLst>
              <a:ext uri="{FF2B5EF4-FFF2-40B4-BE49-F238E27FC236}">
                <a16:creationId xmlns:a16="http://schemas.microsoft.com/office/drawing/2014/main" id="{20F01D66-A366-0643-855F-2044151D297D}"/>
              </a:ext>
            </a:extLst>
          </p:cNvPr>
          <p:cNvSpPr/>
          <p:nvPr/>
        </p:nvSpPr>
        <p:spPr>
          <a:xfrm>
            <a:off x="4496373" y="1956857"/>
            <a:ext cx="1955058" cy="3025849"/>
          </a:xfrm>
          <a:custGeom>
            <a:avLst/>
            <a:gdLst/>
            <a:ahLst/>
            <a:cxnLst/>
            <a:rect l="l" t="t" r="r" b="b"/>
            <a:pathLst>
              <a:path w="52432" h="131154" extrusionOk="0">
                <a:moveTo>
                  <a:pt x="26015" y="0"/>
                </a:moveTo>
                <a:cubicBezTo>
                  <a:pt x="13910" y="0"/>
                  <a:pt x="4085" y="8246"/>
                  <a:pt x="4085" y="18472"/>
                </a:cubicBezTo>
                <a:lnTo>
                  <a:pt x="4085" y="121229"/>
                </a:lnTo>
                <a:cubicBezTo>
                  <a:pt x="4085" y="123109"/>
                  <a:pt x="2306" y="124688"/>
                  <a:pt x="0" y="124688"/>
                </a:cubicBezTo>
                <a:lnTo>
                  <a:pt x="0" y="131154"/>
                </a:lnTo>
                <a:lnTo>
                  <a:pt x="52431" y="131154"/>
                </a:lnTo>
                <a:lnTo>
                  <a:pt x="52431" y="124688"/>
                </a:lnTo>
                <a:lnTo>
                  <a:pt x="51905" y="124688"/>
                </a:lnTo>
                <a:cubicBezTo>
                  <a:pt x="49724" y="124688"/>
                  <a:pt x="47845" y="123234"/>
                  <a:pt x="47845" y="121229"/>
                </a:cubicBezTo>
                <a:lnTo>
                  <a:pt x="47845" y="18472"/>
                </a:lnTo>
                <a:cubicBezTo>
                  <a:pt x="47845" y="8246"/>
                  <a:pt x="38020" y="0"/>
                  <a:pt x="26015" y="0"/>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845;p34">
            <a:extLst>
              <a:ext uri="{FF2B5EF4-FFF2-40B4-BE49-F238E27FC236}">
                <a16:creationId xmlns:a16="http://schemas.microsoft.com/office/drawing/2014/main" id="{40CC3E20-A5D8-BA3F-AB2F-05D9F5F6CEC5}"/>
              </a:ext>
            </a:extLst>
          </p:cNvPr>
          <p:cNvSpPr/>
          <p:nvPr/>
        </p:nvSpPr>
        <p:spPr>
          <a:xfrm>
            <a:off x="4702403" y="2802562"/>
            <a:ext cx="527582" cy="2122850"/>
          </a:xfrm>
          <a:custGeom>
            <a:avLst/>
            <a:gdLst/>
            <a:ahLst/>
            <a:cxnLst/>
            <a:rect l="l" t="t" r="r" b="b"/>
            <a:pathLst>
              <a:path w="19098" h="84914" extrusionOk="0">
                <a:moveTo>
                  <a:pt x="0" y="0"/>
                </a:moveTo>
                <a:lnTo>
                  <a:pt x="0" y="77795"/>
                </a:lnTo>
                <a:cubicBezTo>
                  <a:pt x="0" y="81780"/>
                  <a:pt x="3133" y="84913"/>
                  <a:pt x="7093" y="84913"/>
                </a:cubicBezTo>
                <a:lnTo>
                  <a:pt x="19098" y="84913"/>
                </a:lnTo>
                <a:lnTo>
                  <a:pt x="19098" y="84587"/>
                </a:lnTo>
                <a:lnTo>
                  <a:pt x="7093" y="84587"/>
                </a:lnTo>
                <a:cubicBezTo>
                  <a:pt x="5213" y="84587"/>
                  <a:pt x="3534" y="83861"/>
                  <a:pt x="2281" y="82607"/>
                </a:cubicBezTo>
                <a:cubicBezTo>
                  <a:pt x="1028" y="81354"/>
                  <a:pt x="301" y="79675"/>
                  <a:pt x="301" y="77795"/>
                </a:cubicBezTo>
                <a:lnTo>
                  <a:pt x="3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846;p34">
            <a:extLst>
              <a:ext uri="{FF2B5EF4-FFF2-40B4-BE49-F238E27FC236}">
                <a16:creationId xmlns:a16="http://schemas.microsoft.com/office/drawing/2014/main" id="{83B370AF-23D3-651D-7077-A58F542B3D67}"/>
              </a:ext>
            </a:extLst>
          </p:cNvPr>
          <p:cNvSpPr/>
          <p:nvPr/>
        </p:nvSpPr>
        <p:spPr>
          <a:xfrm>
            <a:off x="4624078" y="3979887"/>
            <a:ext cx="161675" cy="162300"/>
          </a:xfrm>
          <a:custGeom>
            <a:avLst/>
            <a:gdLst/>
            <a:ahLst/>
            <a:cxnLst/>
            <a:rect l="l" t="t" r="r" b="b"/>
            <a:pathLst>
              <a:path w="6467" h="6492" extrusionOk="0">
                <a:moveTo>
                  <a:pt x="3233" y="0"/>
                </a:moveTo>
                <a:cubicBezTo>
                  <a:pt x="1454" y="0"/>
                  <a:pt x="0" y="1479"/>
                  <a:pt x="0" y="3234"/>
                </a:cubicBezTo>
                <a:cubicBezTo>
                  <a:pt x="0" y="5013"/>
                  <a:pt x="1454" y="6492"/>
                  <a:pt x="3233" y="6492"/>
                </a:cubicBezTo>
                <a:cubicBezTo>
                  <a:pt x="5013" y="6492"/>
                  <a:pt x="6466" y="5013"/>
                  <a:pt x="6466" y="3234"/>
                </a:cubicBezTo>
                <a:cubicBezTo>
                  <a:pt x="6466" y="1479"/>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54" name="Google Shape;1847;p34">
            <a:extLst>
              <a:ext uri="{FF2B5EF4-FFF2-40B4-BE49-F238E27FC236}">
                <a16:creationId xmlns:a16="http://schemas.microsoft.com/office/drawing/2014/main" id="{6431761E-FAB8-6B9A-71F2-F6078BB17519}"/>
              </a:ext>
            </a:extLst>
          </p:cNvPr>
          <p:cNvSpPr/>
          <p:nvPr/>
        </p:nvSpPr>
        <p:spPr>
          <a:xfrm>
            <a:off x="4608403" y="3964212"/>
            <a:ext cx="193000" cy="193650"/>
          </a:xfrm>
          <a:custGeom>
            <a:avLst/>
            <a:gdLst/>
            <a:ahLst/>
            <a:cxnLst/>
            <a:rect l="l" t="t" r="r" b="b"/>
            <a:pathLst>
              <a:path w="7720" h="7746" extrusionOk="0">
                <a:moveTo>
                  <a:pt x="3860" y="1254"/>
                </a:moveTo>
                <a:cubicBezTo>
                  <a:pt x="4587" y="1254"/>
                  <a:pt x="5214" y="1580"/>
                  <a:pt x="5740" y="1981"/>
                </a:cubicBezTo>
                <a:cubicBezTo>
                  <a:pt x="6166" y="2507"/>
                  <a:pt x="6467" y="3134"/>
                  <a:pt x="6467" y="3861"/>
                </a:cubicBezTo>
                <a:cubicBezTo>
                  <a:pt x="6467" y="4612"/>
                  <a:pt x="6166" y="5239"/>
                  <a:pt x="5740" y="5640"/>
                </a:cubicBezTo>
                <a:cubicBezTo>
                  <a:pt x="5214" y="6166"/>
                  <a:pt x="4587" y="6492"/>
                  <a:pt x="3860" y="6492"/>
                </a:cubicBezTo>
                <a:cubicBezTo>
                  <a:pt x="3134" y="6492"/>
                  <a:pt x="2507" y="6166"/>
                  <a:pt x="2081" y="5640"/>
                </a:cubicBezTo>
                <a:cubicBezTo>
                  <a:pt x="1555" y="5239"/>
                  <a:pt x="1254" y="4612"/>
                  <a:pt x="1254" y="3861"/>
                </a:cubicBezTo>
                <a:cubicBezTo>
                  <a:pt x="1254" y="3134"/>
                  <a:pt x="1555" y="2507"/>
                  <a:pt x="2081" y="1981"/>
                </a:cubicBezTo>
                <a:cubicBezTo>
                  <a:pt x="2507" y="1580"/>
                  <a:pt x="3134" y="1254"/>
                  <a:pt x="3860" y="1254"/>
                </a:cubicBezTo>
                <a:close/>
                <a:moveTo>
                  <a:pt x="3860" y="1"/>
                </a:moveTo>
                <a:cubicBezTo>
                  <a:pt x="1780" y="1"/>
                  <a:pt x="1" y="1780"/>
                  <a:pt x="1" y="3861"/>
                </a:cubicBezTo>
                <a:cubicBezTo>
                  <a:pt x="1" y="5966"/>
                  <a:pt x="1780" y="7745"/>
                  <a:pt x="3860" y="7745"/>
                </a:cubicBezTo>
                <a:cubicBezTo>
                  <a:pt x="6041" y="7745"/>
                  <a:pt x="7720" y="5966"/>
                  <a:pt x="7720" y="3861"/>
                </a:cubicBezTo>
                <a:cubicBezTo>
                  <a:pt x="7720" y="1780"/>
                  <a:pt x="6041" y="1"/>
                  <a:pt x="3860" y="1"/>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55" name="Google Shape;1848;p34">
            <a:extLst>
              <a:ext uri="{FF2B5EF4-FFF2-40B4-BE49-F238E27FC236}">
                <a16:creationId xmlns:a16="http://schemas.microsoft.com/office/drawing/2014/main" id="{4113E3AB-C125-E6DE-ADE6-192BE8D2B34B}"/>
              </a:ext>
            </a:extLst>
          </p:cNvPr>
          <p:cNvSpPr/>
          <p:nvPr/>
        </p:nvSpPr>
        <p:spPr>
          <a:xfrm>
            <a:off x="4624078" y="3350812"/>
            <a:ext cx="161675" cy="161675"/>
          </a:xfrm>
          <a:custGeom>
            <a:avLst/>
            <a:gdLst/>
            <a:ahLst/>
            <a:cxnLst/>
            <a:rect l="l" t="t" r="r" b="b"/>
            <a:pathLst>
              <a:path w="6467" h="6467" extrusionOk="0">
                <a:moveTo>
                  <a:pt x="3233" y="0"/>
                </a:moveTo>
                <a:cubicBezTo>
                  <a:pt x="1454" y="0"/>
                  <a:pt x="0" y="1454"/>
                  <a:pt x="0" y="3233"/>
                </a:cubicBezTo>
                <a:cubicBezTo>
                  <a:pt x="0" y="5013"/>
                  <a:pt x="1454" y="6467"/>
                  <a:pt x="3233" y="6467"/>
                </a:cubicBezTo>
                <a:cubicBezTo>
                  <a:pt x="5013" y="6467"/>
                  <a:pt x="6466" y="5013"/>
                  <a:pt x="6466" y="3233"/>
                </a:cubicBezTo>
                <a:cubicBezTo>
                  <a:pt x="6466" y="1454"/>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56" name="Google Shape;1849;p34">
            <a:extLst>
              <a:ext uri="{FF2B5EF4-FFF2-40B4-BE49-F238E27FC236}">
                <a16:creationId xmlns:a16="http://schemas.microsoft.com/office/drawing/2014/main" id="{B550B8C6-2D9F-536D-DD5C-D5938AE2186E}"/>
              </a:ext>
            </a:extLst>
          </p:cNvPr>
          <p:cNvSpPr/>
          <p:nvPr/>
        </p:nvSpPr>
        <p:spPr>
          <a:xfrm>
            <a:off x="4608403" y="3335137"/>
            <a:ext cx="193000" cy="193025"/>
          </a:xfrm>
          <a:custGeom>
            <a:avLst/>
            <a:gdLst/>
            <a:ahLst/>
            <a:cxnLst/>
            <a:rect l="l" t="t" r="r" b="b"/>
            <a:pathLst>
              <a:path w="7720" h="7721" extrusionOk="0">
                <a:moveTo>
                  <a:pt x="3860" y="1254"/>
                </a:moveTo>
                <a:cubicBezTo>
                  <a:pt x="4587" y="1254"/>
                  <a:pt x="5214" y="1580"/>
                  <a:pt x="5740" y="2081"/>
                </a:cubicBezTo>
                <a:cubicBezTo>
                  <a:pt x="6166" y="2507"/>
                  <a:pt x="6467" y="3134"/>
                  <a:pt x="6467" y="3860"/>
                </a:cubicBezTo>
                <a:cubicBezTo>
                  <a:pt x="6467" y="4587"/>
                  <a:pt x="6166" y="5214"/>
                  <a:pt x="5740" y="5740"/>
                </a:cubicBezTo>
                <a:cubicBezTo>
                  <a:pt x="5214" y="6166"/>
                  <a:pt x="4587" y="6467"/>
                  <a:pt x="3860" y="6467"/>
                </a:cubicBezTo>
                <a:cubicBezTo>
                  <a:pt x="3134" y="6467"/>
                  <a:pt x="2507" y="6166"/>
                  <a:pt x="2081" y="5740"/>
                </a:cubicBezTo>
                <a:cubicBezTo>
                  <a:pt x="1555" y="5214"/>
                  <a:pt x="1254" y="4587"/>
                  <a:pt x="1254" y="3860"/>
                </a:cubicBezTo>
                <a:cubicBezTo>
                  <a:pt x="1254" y="3134"/>
                  <a:pt x="1555" y="2507"/>
                  <a:pt x="2081" y="2081"/>
                </a:cubicBezTo>
                <a:cubicBezTo>
                  <a:pt x="2507" y="1580"/>
                  <a:pt x="3134" y="1254"/>
                  <a:pt x="3860" y="1254"/>
                </a:cubicBezTo>
                <a:close/>
                <a:moveTo>
                  <a:pt x="3860" y="1"/>
                </a:moveTo>
                <a:cubicBezTo>
                  <a:pt x="1780" y="1"/>
                  <a:pt x="1" y="1780"/>
                  <a:pt x="1" y="3860"/>
                </a:cubicBezTo>
                <a:cubicBezTo>
                  <a:pt x="1" y="5966"/>
                  <a:pt x="1780" y="7720"/>
                  <a:pt x="3860" y="7720"/>
                </a:cubicBezTo>
                <a:cubicBezTo>
                  <a:pt x="6041" y="7720"/>
                  <a:pt x="7720" y="5966"/>
                  <a:pt x="7720" y="3860"/>
                </a:cubicBezTo>
                <a:cubicBezTo>
                  <a:pt x="7720" y="1780"/>
                  <a:pt x="6041" y="1"/>
                  <a:pt x="3860" y="1"/>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57" name="Google Shape;1850;p34">
            <a:extLst>
              <a:ext uri="{FF2B5EF4-FFF2-40B4-BE49-F238E27FC236}">
                <a16:creationId xmlns:a16="http://schemas.microsoft.com/office/drawing/2014/main" id="{02B2DDDC-EA22-D774-D13B-614E2520AA0A}"/>
              </a:ext>
            </a:extLst>
          </p:cNvPr>
          <p:cNvSpPr/>
          <p:nvPr/>
        </p:nvSpPr>
        <p:spPr>
          <a:xfrm>
            <a:off x="4624078" y="2724237"/>
            <a:ext cx="161675" cy="159175"/>
          </a:xfrm>
          <a:custGeom>
            <a:avLst/>
            <a:gdLst/>
            <a:ahLst/>
            <a:cxnLst/>
            <a:rect l="l" t="t" r="r" b="b"/>
            <a:pathLst>
              <a:path w="6467" h="6367" extrusionOk="0">
                <a:moveTo>
                  <a:pt x="3233" y="1"/>
                </a:moveTo>
                <a:cubicBezTo>
                  <a:pt x="1454" y="1"/>
                  <a:pt x="0" y="1354"/>
                  <a:pt x="0" y="3133"/>
                </a:cubicBezTo>
                <a:cubicBezTo>
                  <a:pt x="0" y="4913"/>
                  <a:pt x="1454" y="6367"/>
                  <a:pt x="3233" y="6367"/>
                </a:cubicBezTo>
                <a:cubicBezTo>
                  <a:pt x="5013" y="6367"/>
                  <a:pt x="6466" y="4913"/>
                  <a:pt x="6466" y="3133"/>
                </a:cubicBezTo>
                <a:cubicBezTo>
                  <a:pt x="6466" y="1354"/>
                  <a:pt x="5013" y="1"/>
                  <a:pt x="3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58" name="Google Shape;1851;p34">
            <a:extLst>
              <a:ext uri="{FF2B5EF4-FFF2-40B4-BE49-F238E27FC236}">
                <a16:creationId xmlns:a16="http://schemas.microsoft.com/office/drawing/2014/main" id="{9A4A6E56-1701-F33C-0EBE-6B81646B6911}"/>
              </a:ext>
            </a:extLst>
          </p:cNvPr>
          <p:cNvSpPr/>
          <p:nvPr/>
        </p:nvSpPr>
        <p:spPr>
          <a:xfrm>
            <a:off x="4608403" y="2708562"/>
            <a:ext cx="193000" cy="190525"/>
          </a:xfrm>
          <a:custGeom>
            <a:avLst/>
            <a:gdLst/>
            <a:ahLst/>
            <a:cxnLst/>
            <a:rect l="l" t="t" r="r" b="b"/>
            <a:pathLst>
              <a:path w="7720" h="7621" extrusionOk="0">
                <a:moveTo>
                  <a:pt x="3860" y="1254"/>
                </a:moveTo>
                <a:cubicBezTo>
                  <a:pt x="4587" y="1254"/>
                  <a:pt x="5214" y="1455"/>
                  <a:pt x="5740" y="1981"/>
                </a:cubicBezTo>
                <a:cubicBezTo>
                  <a:pt x="6166" y="2407"/>
                  <a:pt x="6467" y="3034"/>
                  <a:pt x="6467" y="3760"/>
                </a:cubicBezTo>
                <a:cubicBezTo>
                  <a:pt x="6467" y="4487"/>
                  <a:pt x="6166" y="5114"/>
                  <a:pt x="5740" y="5640"/>
                </a:cubicBezTo>
                <a:cubicBezTo>
                  <a:pt x="5214" y="6066"/>
                  <a:pt x="4587" y="6367"/>
                  <a:pt x="3860" y="6367"/>
                </a:cubicBezTo>
                <a:cubicBezTo>
                  <a:pt x="3134" y="6367"/>
                  <a:pt x="2507" y="6066"/>
                  <a:pt x="2081" y="5640"/>
                </a:cubicBezTo>
                <a:cubicBezTo>
                  <a:pt x="1555" y="5114"/>
                  <a:pt x="1254" y="4487"/>
                  <a:pt x="1254" y="3760"/>
                </a:cubicBezTo>
                <a:cubicBezTo>
                  <a:pt x="1254" y="3034"/>
                  <a:pt x="1555" y="2407"/>
                  <a:pt x="2081" y="1981"/>
                </a:cubicBezTo>
                <a:cubicBezTo>
                  <a:pt x="2507" y="1455"/>
                  <a:pt x="3134" y="1254"/>
                  <a:pt x="3860" y="1254"/>
                </a:cubicBezTo>
                <a:close/>
                <a:moveTo>
                  <a:pt x="3860" y="1"/>
                </a:moveTo>
                <a:cubicBezTo>
                  <a:pt x="1780" y="1"/>
                  <a:pt x="1" y="1680"/>
                  <a:pt x="1" y="3760"/>
                </a:cubicBezTo>
                <a:cubicBezTo>
                  <a:pt x="1" y="5966"/>
                  <a:pt x="1780" y="7620"/>
                  <a:pt x="3860" y="7620"/>
                </a:cubicBezTo>
                <a:cubicBezTo>
                  <a:pt x="6041" y="7620"/>
                  <a:pt x="7720" y="5966"/>
                  <a:pt x="7720" y="3760"/>
                </a:cubicBezTo>
                <a:cubicBezTo>
                  <a:pt x="7720" y="1680"/>
                  <a:pt x="6041" y="1"/>
                  <a:pt x="3860" y="1"/>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grpSp>
        <p:nvGrpSpPr>
          <p:cNvPr id="59" name="Google Shape;1852;p34">
            <a:extLst>
              <a:ext uri="{FF2B5EF4-FFF2-40B4-BE49-F238E27FC236}">
                <a16:creationId xmlns:a16="http://schemas.microsoft.com/office/drawing/2014/main" id="{E7A04163-8B0D-A2A9-09BF-CB22FB0F2915}"/>
              </a:ext>
            </a:extLst>
          </p:cNvPr>
          <p:cNvGrpSpPr/>
          <p:nvPr/>
        </p:nvGrpSpPr>
        <p:grpSpPr>
          <a:xfrm>
            <a:off x="5203803" y="4567612"/>
            <a:ext cx="540125" cy="537625"/>
            <a:chOff x="2350750" y="4215250"/>
            <a:chExt cx="540125" cy="537625"/>
          </a:xfrm>
        </p:grpSpPr>
        <p:sp>
          <p:nvSpPr>
            <p:cNvPr id="84" name="Google Shape;1853;p34">
              <a:extLst>
                <a:ext uri="{FF2B5EF4-FFF2-40B4-BE49-F238E27FC236}">
                  <a16:creationId xmlns:a16="http://schemas.microsoft.com/office/drawing/2014/main" id="{AF81997A-D995-4045-F54C-DB06502876BB}"/>
                </a:ext>
              </a:extLst>
            </p:cNvPr>
            <p:cNvSpPr/>
            <p:nvPr/>
          </p:nvSpPr>
          <p:spPr>
            <a:xfrm>
              <a:off x="2352375" y="4235925"/>
              <a:ext cx="498775" cy="496275"/>
            </a:xfrm>
            <a:custGeom>
              <a:avLst/>
              <a:gdLst/>
              <a:ahLst/>
              <a:cxnLst/>
              <a:rect l="l" t="t" r="r" b="b"/>
              <a:pathLst>
                <a:path w="19951" h="19851" extrusionOk="0">
                  <a:moveTo>
                    <a:pt x="10026" y="0"/>
                  </a:moveTo>
                  <a:cubicBezTo>
                    <a:pt x="4487" y="0"/>
                    <a:pt x="1" y="4487"/>
                    <a:pt x="1" y="9925"/>
                  </a:cubicBezTo>
                  <a:cubicBezTo>
                    <a:pt x="1" y="15464"/>
                    <a:pt x="4487" y="19850"/>
                    <a:pt x="10026" y="19850"/>
                  </a:cubicBezTo>
                  <a:cubicBezTo>
                    <a:pt x="15464" y="19850"/>
                    <a:pt x="19951" y="15464"/>
                    <a:pt x="19951" y="9925"/>
                  </a:cubicBezTo>
                  <a:cubicBezTo>
                    <a:pt x="19951" y="4487"/>
                    <a:pt x="15464" y="0"/>
                    <a:pt x="10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854;p34">
              <a:extLst>
                <a:ext uri="{FF2B5EF4-FFF2-40B4-BE49-F238E27FC236}">
                  <a16:creationId xmlns:a16="http://schemas.microsoft.com/office/drawing/2014/main" id="{50A481F6-ABA5-4BC1-80FE-632143A715C2}"/>
                </a:ext>
              </a:extLst>
            </p:cNvPr>
            <p:cNvSpPr/>
            <p:nvPr/>
          </p:nvSpPr>
          <p:spPr>
            <a:xfrm>
              <a:off x="2350750" y="4215250"/>
              <a:ext cx="540125" cy="537625"/>
            </a:xfrm>
            <a:custGeom>
              <a:avLst/>
              <a:gdLst/>
              <a:ahLst/>
              <a:cxnLst/>
              <a:rect l="l" t="t" r="r" b="b"/>
              <a:pathLst>
                <a:path w="21605" h="21505" extrusionOk="0">
                  <a:moveTo>
                    <a:pt x="10853" y="1654"/>
                  </a:moveTo>
                  <a:cubicBezTo>
                    <a:pt x="13359" y="1654"/>
                    <a:pt x="15565" y="2707"/>
                    <a:pt x="17219" y="4286"/>
                  </a:cubicBezTo>
                  <a:cubicBezTo>
                    <a:pt x="18898" y="5940"/>
                    <a:pt x="19951" y="8246"/>
                    <a:pt x="19951" y="10752"/>
                  </a:cubicBezTo>
                  <a:cubicBezTo>
                    <a:pt x="19951" y="13259"/>
                    <a:pt x="18898" y="15564"/>
                    <a:pt x="17219" y="17218"/>
                  </a:cubicBezTo>
                  <a:cubicBezTo>
                    <a:pt x="15565" y="18898"/>
                    <a:pt x="13359" y="19825"/>
                    <a:pt x="10853" y="19825"/>
                  </a:cubicBezTo>
                  <a:cubicBezTo>
                    <a:pt x="8246" y="19825"/>
                    <a:pt x="6066" y="18898"/>
                    <a:pt x="4387" y="17218"/>
                  </a:cubicBezTo>
                  <a:cubicBezTo>
                    <a:pt x="2707" y="15564"/>
                    <a:pt x="1680" y="13259"/>
                    <a:pt x="1680" y="10752"/>
                  </a:cubicBezTo>
                  <a:cubicBezTo>
                    <a:pt x="1680" y="8246"/>
                    <a:pt x="2707" y="5940"/>
                    <a:pt x="4387" y="4286"/>
                  </a:cubicBezTo>
                  <a:cubicBezTo>
                    <a:pt x="6066" y="2707"/>
                    <a:pt x="8246" y="1654"/>
                    <a:pt x="10853" y="1654"/>
                  </a:cubicBezTo>
                  <a:close/>
                  <a:moveTo>
                    <a:pt x="10853" y="0"/>
                  </a:moveTo>
                  <a:cubicBezTo>
                    <a:pt x="4913" y="0"/>
                    <a:pt x="1" y="4787"/>
                    <a:pt x="1" y="10752"/>
                  </a:cubicBezTo>
                  <a:cubicBezTo>
                    <a:pt x="1" y="16692"/>
                    <a:pt x="4913" y="21504"/>
                    <a:pt x="10853" y="21504"/>
                  </a:cubicBezTo>
                  <a:cubicBezTo>
                    <a:pt x="16818" y="21504"/>
                    <a:pt x="21605" y="16692"/>
                    <a:pt x="21605" y="10752"/>
                  </a:cubicBezTo>
                  <a:cubicBezTo>
                    <a:pt x="21605" y="4787"/>
                    <a:pt x="16818" y="0"/>
                    <a:pt x="10853"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0" name="Google Shape;1855;p34">
            <a:extLst>
              <a:ext uri="{FF2B5EF4-FFF2-40B4-BE49-F238E27FC236}">
                <a16:creationId xmlns:a16="http://schemas.microsoft.com/office/drawing/2014/main" id="{64227BF7-FE68-7A33-76B1-0C69AD80D0A8}"/>
              </a:ext>
            </a:extLst>
          </p:cNvPr>
          <p:cNvSpPr/>
          <p:nvPr/>
        </p:nvSpPr>
        <p:spPr>
          <a:xfrm>
            <a:off x="4847199" y="2657687"/>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Fira Sans" panose="020B0503050000020004" pitchFamily="34" charset="0"/>
                <a:ea typeface="Fira Sans"/>
                <a:cs typeface="Fira Sans"/>
                <a:sym typeface="Fira Sans"/>
              </a:rPr>
              <a:t>RSD 02/01/2023</a:t>
            </a:r>
            <a:endParaRPr sz="1100" dirty="0">
              <a:solidFill>
                <a:schemeClr val="dk1"/>
              </a:solidFill>
              <a:latin typeface="Fira Sans" panose="020B0503050000020004" pitchFamily="34" charset="0"/>
              <a:ea typeface="Fira Sans"/>
              <a:cs typeface="Fira Sans"/>
              <a:sym typeface="Fira Sans"/>
            </a:endParaRPr>
          </a:p>
        </p:txBody>
      </p:sp>
      <p:sp>
        <p:nvSpPr>
          <p:cNvPr id="61" name="Google Shape;1856;p34">
            <a:extLst>
              <a:ext uri="{FF2B5EF4-FFF2-40B4-BE49-F238E27FC236}">
                <a16:creationId xmlns:a16="http://schemas.microsoft.com/office/drawing/2014/main" id="{B0C9AB18-EAAA-1B1F-01B4-EF5B365F1D65}"/>
              </a:ext>
            </a:extLst>
          </p:cNvPr>
          <p:cNvSpPr/>
          <p:nvPr/>
        </p:nvSpPr>
        <p:spPr>
          <a:xfrm>
            <a:off x="4847199" y="3286850"/>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Fira Sans" panose="020B0503050000020004" pitchFamily="34" charset="0"/>
                <a:ea typeface="Fira Sans"/>
                <a:cs typeface="Fira Sans"/>
                <a:sym typeface="Fira Sans"/>
              </a:rPr>
              <a:t>Ship To:  Store B</a:t>
            </a:r>
            <a:endParaRPr sz="1100" dirty="0">
              <a:solidFill>
                <a:schemeClr val="dk1"/>
              </a:solidFill>
              <a:latin typeface="Fira Sans" panose="020B0503050000020004" pitchFamily="34" charset="0"/>
              <a:ea typeface="Fira Sans"/>
              <a:cs typeface="Fira Sans"/>
              <a:sym typeface="Fira Sans"/>
            </a:endParaRPr>
          </a:p>
        </p:txBody>
      </p:sp>
      <p:sp>
        <p:nvSpPr>
          <p:cNvPr id="62" name="Google Shape;1857;p34">
            <a:extLst>
              <a:ext uri="{FF2B5EF4-FFF2-40B4-BE49-F238E27FC236}">
                <a16:creationId xmlns:a16="http://schemas.microsoft.com/office/drawing/2014/main" id="{0628B6E1-B4CB-0A12-5093-1DFE111999F0}"/>
              </a:ext>
            </a:extLst>
          </p:cNvPr>
          <p:cNvSpPr/>
          <p:nvPr/>
        </p:nvSpPr>
        <p:spPr>
          <a:xfrm>
            <a:off x="4847199" y="3916012"/>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Fira Sans" panose="020B0503050000020004" pitchFamily="34" charset="0"/>
                <a:ea typeface="Fira Sans"/>
                <a:cs typeface="Fira Sans"/>
                <a:sym typeface="Fira Sans"/>
              </a:rPr>
              <a:t>$8000 / 125 Units</a:t>
            </a:r>
            <a:endParaRPr sz="1100" dirty="0">
              <a:latin typeface="Fira Sans" panose="020B0503050000020004" pitchFamily="34" charset="0"/>
            </a:endParaRPr>
          </a:p>
        </p:txBody>
      </p:sp>
      <p:sp>
        <p:nvSpPr>
          <p:cNvPr id="63" name="Google Shape;1864;p34">
            <a:extLst>
              <a:ext uri="{FF2B5EF4-FFF2-40B4-BE49-F238E27FC236}">
                <a16:creationId xmlns:a16="http://schemas.microsoft.com/office/drawing/2014/main" id="{F05A43AD-CD8A-5DE0-2E63-1980CFCAF934}"/>
              </a:ext>
            </a:extLst>
          </p:cNvPr>
          <p:cNvSpPr txBox="1"/>
          <p:nvPr/>
        </p:nvSpPr>
        <p:spPr>
          <a:xfrm>
            <a:off x="5216165" y="4640525"/>
            <a:ext cx="515400" cy="39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Fira Sans Extra Condensed Medium"/>
                <a:ea typeface="Fira Sans Extra Condensed Medium"/>
                <a:cs typeface="Fira Sans Extra Condensed Medium"/>
                <a:sym typeface="Fira Sans Extra Condensed Medium"/>
              </a:rPr>
              <a:t>03</a:t>
            </a:r>
            <a:endParaRPr sz="1700" dirty="0">
              <a:latin typeface="Fira Sans Extra Condensed Medium"/>
              <a:ea typeface="Fira Sans Extra Condensed Medium"/>
              <a:cs typeface="Fira Sans Extra Condensed Medium"/>
              <a:sym typeface="Fira Sans Extra Condensed Medium"/>
            </a:endParaRPr>
          </a:p>
        </p:txBody>
      </p:sp>
      <p:sp>
        <p:nvSpPr>
          <p:cNvPr id="64" name="Google Shape;1866;p34">
            <a:extLst>
              <a:ext uri="{FF2B5EF4-FFF2-40B4-BE49-F238E27FC236}">
                <a16:creationId xmlns:a16="http://schemas.microsoft.com/office/drawing/2014/main" id="{C124A220-1B40-EA02-DA58-24D5C00AA7F1}"/>
              </a:ext>
            </a:extLst>
          </p:cNvPr>
          <p:cNvSpPr/>
          <p:nvPr/>
        </p:nvSpPr>
        <p:spPr>
          <a:xfrm flipH="1">
            <a:off x="6450853" y="1946420"/>
            <a:ext cx="1855920" cy="3035829"/>
          </a:xfrm>
          <a:custGeom>
            <a:avLst/>
            <a:gdLst/>
            <a:ahLst/>
            <a:cxnLst/>
            <a:rect l="l" t="t" r="r" b="b"/>
            <a:pathLst>
              <a:path w="48347" h="131154" extrusionOk="0">
                <a:moveTo>
                  <a:pt x="21931" y="0"/>
                </a:moveTo>
                <a:cubicBezTo>
                  <a:pt x="9826" y="0"/>
                  <a:pt x="1" y="8246"/>
                  <a:pt x="1" y="18472"/>
                </a:cubicBezTo>
                <a:lnTo>
                  <a:pt x="1" y="123635"/>
                </a:lnTo>
                <a:cubicBezTo>
                  <a:pt x="1" y="127821"/>
                  <a:pt x="3986" y="131154"/>
                  <a:pt x="8873" y="131154"/>
                </a:cubicBezTo>
                <a:lnTo>
                  <a:pt x="48347" y="131154"/>
                </a:lnTo>
                <a:lnTo>
                  <a:pt x="48347" y="124688"/>
                </a:lnTo>
                <a:cubicBezTo>
                  <a:pt x="46066" y="124688"/>
                  <a:pt x="44086" y="123234"/>
                  <a:pt x="43761" y="121354"/>
                </a:cubicBezTo>
                <a:lnTo>
                  <a:pt x="43761" y="18472"/>
                </a:lnTo>
                <a:cubicBezTo>
                  <a:pt x="43761" y="8246"/>
                  <a:pt x="33936" y="0"/>
                  <a:pt x="21931"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867;p34">
            <a:extLst>
              <a:ext uri="{FF2B5EF4-FFF2-40B4-BE49-F238E27FC236}">
                <a16:creationId xmlns:a16="http://schemas.microsoft.com/office/drawing/2014/main" id="{3FA4CC64-D549-1E50-0A3F-5C8D683BFCEA}"/>
              </a:ext>
            </a:extLst>
          </p:cNvPr>
          <p:cNvSpPr/>
          <p:nvPr/>
        </p:nvSpPr>
        <p:spPr>
          <a:xfrm>
            <a:off x="6693128" y="2802562"/>
            <a:ext cx="527582" cy="2122850"/>
          </a:xfrm>
          <a:custGeom>
            <a:avLst/>
            <a:gdLst/>
            <a:ahLst/>
            <a:cxnLst/>
            <a:rect l="l" t="t" r="r" b="b"/>
            <a:pathLst>
              <a:path w="19098" h="84914" extrusionOk="0">
                <a:moveTo>
                  <a:pt x="0" y="0"/>
                </a:moveTo>
                <a:lnTo>
                  <a:pt x="0" y="77795"/>
                </a:lnTo>
                <a:cubicBezTo>
                  <a:pt x="0" y="81780"/>
                  <a:pt x="3133" y="84913"/>
                  <a:pt x="7093" y="84913"/>
                </a:cubicBezTo>
                <a:lnTo>
                  <a:pt x="19098" y="84913"/>
                </a:lnTo>
                <a:lnTo>
                  <a:pt x="19098" y="84587"/>
                </a:lnTo>
                <a:lnTo>
                  <a:pt x="7093" y="84587"/>
                </a:lnTo>
                <a:cubicBezTo>
                  <a:pt x="5213" y="84587"/>
                  <a:pt x="3534" y="83861"/>
                  <a:pt x="2281" y="82607"/>
                </a:cubicBezTo>
                <a:cubicBezTo>
                  <a:pt x="1028" y="81354"/>
                  <a:pt x="301" y="79675"/>
                  <a:pt x="301" y="77795"/>
                </a:cubicBezTo>
                <a:lnTo>
                  <a:pt x="3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868;p34">
            <a:extLst>
              <a:ext uri="{FF2B5EF4-FFF2-40B4-BE49-F238E27FC236}">
                <a16:creationId xmlns:a16="http://schemas.microsoft.com/office/drawing/2014/main" id="{08626CF4-F27E-7EF5-ED0E-29AC3AF1B59A}"/>
              </a:ext>
            </a:extLst>
          </p:cNvPr>
          <p:cNvSpPr/>
          <p:nvPr/>
        </p:nvSpPr>
        <p:spPr>
          <a:xfrm>
            <a:off x="6614803" y="3979887"/>
            <a:ext cx="161675" cy="162300"/>
          </a:xfrm>
          <a:custGeom>
            <a:avLst/>
            <a:gdLst/>
            <a:ahLst/>
            <a:cxnLst/>
            <a:rect l="l" t="t" r="r" b="b"/>
            <a:pathLst>
              <a:path w="6467" h="6492" extrusionOk="0">
                <a:moveTo>
                  <a:pt x="3233" y="0"/>
                </a:moveTo>
                <a:cubicBezTo>
                  <a:pt x="1454" y="0"/>
                  <a:pt x="0" y="1479"/>
                  <a:pt x="0" y="3234"/>
                </a:cubicBezTo>
                <a:cubicBezTo>
                  <a:pt x="0" y="5013"/>
                  <a:pt x="1454" y="6492"/>
                  <a:pt x="3233" y="6492"/>
                </a:cubicBezTo>
                <a:cubicBezTo>
                  <a:pt x="5013" y="6492"/>
                  <a:pt x="6466" y="5013"/>
                  <a:pt x="6466" y="3234"/>
                </a:cubicBezTo>
                <a:cubicBezTo>
                  <a:pt x="6466" y="1479"/>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67" name="Google Shape;1869;p34">
            <a:extLst>
              <a:ext uri="{FF2B5EF4-FFF2-40B4-BE49-F238E27FC236}">
                <a16:creationId xmlns:a16="http://schemas.microsoft.com/office/drawing/2014/main" id="{75505735-B146-8E25-A174-8181181E7BEB}"/>
              </a:ext>
            </a:extLst>
          </p:cNvPr>
          <p:cNvSpPr/>
          <p:nvPr/>
        </p:nvSpPr>
        <p:spPr>
          <a:xfrm>
            <a:off x="6599128" y="3964212"/>
            <a:ext cx="193000" cy="193650"/>
          </a:xfrm>
          <a:custGeom>
            <a:avLst/>
            <a:gdLst/>
            <a:ahLst/>
            <a:cxnLst/>
            <a:rect l="l" t="t" r="r" b="b"/>
            <a:pathLst>
              <a:path w="7720" h="7746" extrusionOk="0">
                <a:moveTo>
                  <a:pt x="3860" y="1254"/>
                </a:moveTo>
                <a:cubicBezTo>
                  <a:pt x="4587" y="1254"/>
                  <a:pt x="5214" y="1580"/>
                  <a:pt x="5740" y="1981"/>
                </a:cubicBezTo>
                <a:cubicBezTo>
                  <a:pt x="6166" y="2507"/>
                  <a:pt x="6467" y="3134"/>
                  <a:pt x="6467" y="3861"/>
                </a:cubicBezTo>
                <a:cubicBezTo>
                  <a:pt x="6467" y="4612"/>
                  <a:pt x="6166" y="5239"/>
                  <a:pt x="5740" y="5640"/>
                </a:cubicBezTo>
                <a:cubicBezTo>
                  <a:pt x="5214" y="6166"/>
                  <a:pt x="4587" y="6492"/>
                  <a:pt x="3860" y="6492"/>
                </a:cubicBezTo>
                <a:cubicBezTo>
                  <a:pt x="3134" y="6492"/>
                  <a:pt x="2507" y="6166"/>
                  <a:pt x="2081" y="5640"/>
                </a:cubicBezTo>
                <a:cubicBezTo>
                  <a:pt x="1555" y="5239"/>
                  <a:pt x="1254" y="4612"/>
                  <a:pt x="1254" y="3861"/>
                </a:cubicBezTo>
                <a:cubicBezTo>
                  <a:pt x="1254" y="3134"/>
                  <a:pt x="1555" y="2507"/>
                  <a:pt x="2081" y="1981"/>
                </a:cubicBezTo>
                <a:cubicBezTo>
                  <a:pt x="2507" y="1580"/>
                  <a:pt x="3134" y="1254"/>
                  <a:pt x="3860" y="1254"/>
                </a:cubicBezTo>
                <a:close/>
                <a:moveTo>
                  <a:pt x="3860" y="1"/>
                </a:moveTo>
                <a:cubicBezTo>
                  <a:pt x="1780" y="1"/>
                  <a:pt x="1" y="1780"/>
                  <a:pt x="1" y="3861"/>
                </a:cubicBezTo>
                <a:cubicBezTo>
                  <a:pt x="1" y="5966"/>
                  <a:pt x="1780" y="7745"/>
                  <a:pt x="3860" y="7745"/>
                </a:cubicBezTo>
                <a:cubicBezTo>
                  <a:pt x="6041" y="7745"/>
                  <a:pt x="7720" y="5966"/>
                  <a:pt x="7720" y="3861"/>
                </a:cubicBezTo>
                <a:cubicBezTo>
                  <a:pt x="7720" y="1780"/>
                  <a:pt x="6041" y="1"/>
                  <a:pt x="3860" y="1"/>
                </a:cubicBezTo>
                <a:close/>
              </a:path>
            </a:pathLst>
          </a:custGeom>
          <a:solidFill>
            <a:srgbClr val="4D8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68" name="Google Shape;1870;p34">
            <a:extLst>
              <a:ext uri="{FF2B5EF4-FFF2-40B4-BE49-F238E27FC236}">
                <a16:creationId xmlns:a16="http://schemas.microsoft.com/office/drawing/2014/main" id="{06A52CD2-9CE5-E978-3685-2DA6FB6ED7A1}"/>
              </a:ext>
            </a:extLst>
          </p:cNvPr>
          <p:cNvSpPr/>
          <p:nvPr/>
        </p:nvSpPr>
        <p:spPr>
          <a:xfrm>
            <a:off x="6614803" y="3350812"/>
            <a:ext cx="161675" cy="161675"/>
          </a:xfrm>
          <a:custGeom>
            <a:avLst/>
            <a:gdLst/>
            <a:ahLst/>
            <a:cxnLst/>
            <a:rect l="l" t="t" r="r" b="b"/>
            <a:pathLst>
              <a:path w="6467" h="6467" extrusionOk="0">
                <a:moveTo>
                  <a:pt x="3233" y="0"/>
                </a:moveTo>
                <a:cubicBezTo>
                  <a:pt x="1454" y="0"/>
                  <a:pt x="0" y="1454"/>
                  <a:pt x="0" y="3233"/>
                </a:cubicBezTo>
                <a:cubicBezTo>
                  <a:pt x="0" y="5013"/>
                  <a:pt x="1454" y="6467"/>
                  <a:pt x="3233" y="6467"/>
                </a:cubicBezTo>
                <a:cubicBezTo>
                  <a:pt x="5013" y="6467"/>
                  <a:pt x="6466" y="5013"/>
                  <a:pt x="6466" y="3233"/>
                </a:cubicBezTo>
                <a:cubicBezTo>
                  <a:pt x="6466" y="1454"/>
                  <a:pt x="5013" y="0"/>
                  <a:pt x="3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69" name="Google Shape;1871;p34">
            <a:extLst>
              <a:ext uri="{FF2B5EF4-FFF2-40B4-BE49-F238E27FC236}">
                <a16:creationId xmlns:a16="http://schemas.microsoft.com/office/drawing/2014/main" id="{1F7D4F19-7F6D-77E3-0503-EBD4BA82B8E8}"/>
              </a:ext>
            </a:extLst>
          </p:cNvPr>
          <p:cNvSpPr/>
          <p:nvPr/>
        </p:nvSpPr>
        <p:spPr>
          <a:xfrm>
            <a:off x="6599128" y="3335137"/>
            <a:ext cx="193000" cy="193025"/>
          </a:xfrm>
          <a:custGeom>
            <a:avLst/>
            <a:gdLst/>
            <a:ahLst/>
            <a:cxnLst/>
            <a:rect l="l" t="t" r="r" b="b"/>
            <a:pathLst>
              <a:path w="7720" h="7721" extrusionOk="0">
                <a:moveTo>
                  <a:pt x="3860" y="1254"/>
                </a:moveTo>
                <a:cubicBezTo>
                  <a:pt x="4587" y="1254"/>
                  <a:pt x="5214" y="1580"/>
                  <a:pt x="5740" y="2081"/>
                </a:cubicBezTo>
                <a:cubicBezTo>
                  <a:pt x="6166" y="2507"/>
                  <a:pt x="6467" y="3134"/>
                  <a:pt x="6467" y="3860"/>
                </a:cubicBezTo>
                <a:cubicBezTo>
                  <a:pt x="6467" y="4587"/>
                  <a:pt x="6166" y="5214"/>
                  <a:pt x="5740" y="5740"/>
                </a:cubicBezTo>
                <a:cubicBezTo>
                  <a:pt x="5214" y="6166"/>
                  <a:pt x="4587" y="6467"/>
                  <a:pt x="3860" y="6467"/>
                </a:cubicBezTo>
                <a:cubicBezTo>
                  <a:pt x="3134" y="6467"/>
                  <a:pt x="2507" y="6166"/>
                  <a:pt x="2081" y="5740"/>
                </a:cubicBezTo>
                <a:cubicBezTo>
                  <a:pt x="1555" y="5214"/>
                  <a:pt x="1254" y="4587"/>
                  <a:pt x="1254" y="3860"/>
                </a:cubicBezTo>
                <a:cubicBezTo>
                  <a:pt x="1254" y="3134"/>
                  <a:pt x="1555" y="2507"/>
                  <a:pt x="2081" y="2081"/>
                </a:cubicBezTo>
                <a:cubicBezTo>
                  <a:pt x="2507" y="1580"/>
                  <a:pt x="3134" y="1254"/>
                  <a:pt x="3860" y="1254"/>
                </a:cubicBezTo>
                <a:close/>
                <a:moveTo>
                  <a:pt x="3860" y="1"/>
                </a:moveTo>
                <a:cubicBezTo>
                  <a:pt x="1780" y="1"/>
                  <a:pt x="1" y="1780"/>
                  <a:pt x="1" y="3860"/>
                </a:cubicBezTo>
                <a:cubicBezTo>
                  <a:pt x="1" y="5966"/>
                  <a:pt x="1780" y="7720"/>
                  <a:pt x="3860" y="7720"/>
                </a:cubicBezTo>
                <a:cubicBezTo>
                  <a:pt x="6041" y="7720"/>
                  <a:pt x="7720" y="5966"/>
                  <a:pt x="7720" y="3860"/>
                </a:cubicBezTo>
                <a:cubicBezTo>
                  <a:pt x="7720" y="1780"/>
                  <a:pt x="6041" y="1"/>
                  <a:pt x="3860" y="1"/>
                </a:cubicBezTo>
                <a:close/>
              </a:path>
            </a:pathLst>
          </a:custGeom>
          <a:solidFill>
            <a:srgbClr val="4D8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70" name="Google Shape;1872;p34">
            <a:extLst>
              <a:ext uri="{FF2B5EF4-FFF2-40B4-BE49-F238E27FC236}">
                <a16:creationId xmlns:a16="http://schemas.microsoft.com/office/drawing/2014/main" id="{6A1EA998-FC61-36D9-9CE6-813DD8A764A7}"/>
              </a:ext>
            </a:extLst>
          </p:cNvPr>
          <p:cNvSpPr/>
          <p:nvPr/>
        </p:nvSpPr>
        <p:spPr>
          <a:xfrm>
            <a:off x="6614803" y="2724237"/>
            <a:ext cx="161675" cy="159175"/>
          </a:xfrm>
          <a:custGeom>
            <a:avLst/>
            <a:gdLst/>
            <a:ahLst/>
            <a:cxnLst/>
            <a:rect l="l" t="t" r="r" b="b"/>
            <a:pathLst>
              <a:path w="6467" h="6367" extrusionOk="0">
                <a:moveTo>
                  <a:pt x="3233" y="1"/>
                </a:moveTo>
                <a:cubicBezTo>
                  <a:pt x="1454" y="1"/>
                  <a:pt x="0" y="1354"/>
                  <a:pt x="0" y="3133"/>
                </a:cubicBezTo>
                <a:cubicBezTo>
                  <a:pt x="0" y="4913"/>
                  <a:pt x="1454" y="6367"/>
                  <a:pt x="3233" y="6367"/>
                </a:cubicBezTo>
                <a:cubicBezTo>
                  <a:pt x="5013" y="6367"/>
                  <a:pt x="6466" y="4913"/>
                  <a:pt x="6466" y="3133"/>
                </a:cubicBezTo>
                <a:cubicBezTo>
                  <a:pt x="6466" y="1354"/>
                  <a:pt x="5013" y="1"/>
                  <a:pt x="3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sp>
        <p:nvSpPr>
          <p:cNvPr id="71" name="Google Shape;1873;p34">
            <a:extLst>
              <a:ext uri="{FF2B5EF4-FFF2-40B4-BE49-F238E27FC236}">
                <a16:creationId xmlns:a16="http://schemas.microsoft.com/office/drawing/2014/main" id="{082411B0-782B-E208-491C-E96A596AA482}"/>
              </a:ext>
            </a:extLst>
          </p:cNvPr>
          <p:cNvSpPr/>
          <p:nvPr/>
        </p:nvSpPr>
        <p:spPr>
          <a:xfrm>
            <a:off x="6599128" y="2708562"/>
            <a:ext cx="193000" cy="190525"/>
          </a:xfrm>
          <a:custGeom>
            <a:avLst/>
            <a:gdLst/>
            <a:ahLst/>
            <a:cxnLst/>
            <a:rect l="l" t="t" r="r" b="b"/>
            <a:pathLst>
              <a:path w="7720" h="7621" extrusionOk="0">
                <a:moveTo>
                  <a:pt x="3860" y="1254"/>
                </a:moveTo>
                <a:cubicBezTo>
                  <a:pt x="4587" y="1254"/>
                  <a:pt x="5214" y="1455"/>
                  <a:pt x="5740" y="1981"/>
                </a:cubicBezTo>
                <a:cubicBezTo>
                  <a:pt x="6166" y="2407"/>
                  <a:pt x="6467" y="3034"/>
                  <a:pt x="6467" y="3760"/>
                </a:cubicBezTo>
                <a:cubicBezTo>
                  <a:pt x="6467" y="4487"/>
                  <a:pt x="6166" y="5114"/>
                  <a:pt x="5740" y="5640"/>
                </a:cubicBezTo>
                <a:cubicBezTo>
                  <a:pt x="5214" y="6066"/>
                  <a:pt x="4587" y="6367"/>
                  <a:pt x="3860" y="6367"/>
                </a:cubicBezTo>
                <a:cubicBezTo>
                  <a:pt x="3134" y="6367"/>
                  <a:pt x="2507" y="6066"/>
                  <a:pt x="2081" y="5640"/>
                </a:cubicBezTo>
                <a:cubicBezTo>
                  <a:pt x="1555" y="5114"/>
                  <a:pt x="1254" y="4487"/>
                  <a:pt x="1254" y="3760"/>
                </a:cubicBezTo>
                <a:cubicBezTo>
                  <a:pt x="1254" y="3034"/>
                  <a:pt x="1555" y="2407"/>
                  <a:pt x="2081" y="1981"/>
                </a:cubicBezTo>
                <a:cubicBezTo>
                  <a:pt x="2507" y="1455"/>
                  <a:pt x="3134" y="1254"/>
                  <a:pt x="3860" y="1254"/>
                </a:cubicBezTo>
                <a:close/>
                <a:moveTo>
                  <a:pt x="3860" y="1"/>
                </a:moveTo>
                <a:cubicBezTo>
                  <a:pt x="1780" y="1"/>
                  <a:pt x="1" y="1680"/>
                  <a:pt x="1" y="3760"/>
                </a:cubicBezTo>
                <a:cubicBezTo>
                  <a:pt x="1" y="5966"/>
                  <a:pt x="1780" y="7620"/>
                  <a:pt x="3860" y="7620"/>
                </a:cubicBezTo>
                <a:cubicBezTo>
                  <a:pt x="6041" y="7620"/>
                  <a:pt x="7720" y="5966"/>
                  <a:pt x="7720" y="3760"/>
                </a:cubicBezTo>
                <a:cubicBezTo>
                  <a:pt x="7720" y="1680"/>
                  <a:pt x="6041" y="1"/>
                  <a:pt x="3860" y="1"/>
                </a:cubicBezTo>
                <a:close/>
              </a:path>
            </a:pathLst>
          </a:custGeom>
          <a:solidFill>
            <a:srgbClr val="4D8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Fira Sans" panose="020B0503050000020004" pitchFamily="34" charset="0"/>
            </a:endParaRPr>
          </a:p>
        </p:txBody>
      </p:sp>
      <p:grpSp>
        <p:nvGrpSpPr>
          <p:cNvPr id="72" name="Google Shape;1874;p34">
            <a:extLst>
              <a:ext uri="{FF2B5EF4-FFF2-40B4-BE49-F238E27FC236}">
                <a16:creationId xmlns:a16="http://schemas.microsoft.com/office/drawing/2014/main" id="{4E886808-69B5-73F5-B991-4A4D96DA46EE}"/>
              </a:ext>
            </a:extLst>
          </p:cNvPr>
          <p:cNvGrpSpPr/>
          <p:nvPr/>
        </p:nvGrpSpPr>
        <p:grpSpPr>
          <a:xfrm>
            <a:off x="7194528" y="4567612"/>
            <a:ext cx="540125" cy="537625"/>
            <a:chOff x="2350750" y="4215250"/>
            <a:chExt cx="540125" cy="537625"/>
          </a:xfrm>
        </p:grpSpPr>
        <p:sp>
          <p:nvSpPr>
            <p:cNvPr id="82" name="Google Shape;1875;p34">
              <a:extLst>
                <a:ext uri="{FF2B5EF4-FFF2-40B4-BE49-F238E27FC236}">
                  <a16:creationId xmlns:a16="http://schemas.microsoft.com/office/drawing/2014/main" id="{194CAF98-1CF5-4E55-B34F-0CA908AD1055}"/>
                </a:ext>
              </a:extLst>
            </p:cNvPr>
            <p:cNvSpPr/>
            <p:nvPr/>
          </p:nvSpPr>
          <p:spPr>
            <a:xfrm>
              <a:off x="2352375" y="4235925"/>
              <a:ext cx="498775" cy="496275"/>
            </a:xfrm>
            <a:custGeom>
              <a:avLst/>
              <a:gdLst/>
              <a:ahLst/>
              <a:cxnLst/>
              <a:rect l="l" t="t" r="r" b="b"/>
              <a:pathLst>
                <a:path w="19951" h="19851" extrusionOk="0">
                  <a:moveTo>
                    <a:pt x="10026" y="0"/>
                  </a:moveTo>
                  <a:cubicBezTo>
                    <a:pt x="4487" y="0"/>
                    <a:pt x="1" y="4487"/>
                    <a:pt x="1" y="9925"/>
                  </a:cubicBezTo>
                  <a:cubicBezTo>
                    <a:pt x="1" y="15464"/>
                    <a:pt x="4487" y="19850"/>
                    <a:pt x="10026" y="19850"/>
                  </a:cubicBezTo>
                  <a:cubicBezTo>
                    <a:pt x="15464" y="19850"/>
                    <a:pt x="19951" y="15464"/>
                    <a:pt x="19951" y="9925"/>
                  </a:cubicBezTo>
                  <a:cubicBezTo>
                    <a:pt x="19951" y="4487"/>
                    <a:pt x="15464" y="0"/>
                    <a:pt x="10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876;p34">
              <a:extLst>
                <a:ext uri="{FF2B5EF4-FFF2-40B4-BE49-F238E27FC236}">
                  <a16:creationId xmlns:a16="http://schemas.microsoft.com/office/drawing/2014/main" id="{6FB550D3-A09C-33B5-2D9D-ED3E894E8E1F}"/>
                </a:ext>
              </a:extLst>
            </p:cNvPr>
            <p:cNvSpPr/>
            <p:nvPr/>
          </p:nvSpPr>
          <p:spPr>
            <a:xfrm>
              <a:off x="2350750" y="4215250"/>
              <a:ext cx="540125" cy="537625"/>
            </a:xfrm>
            <a:custGeom>
              <a:avLst/>
              <a:gdLst/>
              <a:ahLst/>
              <a:cxnLst/>
              <a:rect l="l" t="t" r="r" b="b"/>
              <a:pathLst>
                <a:path w="21605" h="21505" extrusionOk="0">
                  <a:moveTo>
                    <a:pt x="10853" y="1654"/>
                  </a:moveTo>
                  <a:cubicBezTo>
                    <a:pt x="13359" y="1654"/>
                    <a:pt x="15565" y="2707"/>
                    <a:pt x="17219" y="4286"/>
                  </a:cubicBezTo>
                  <a:cubicBezTo>
                    <a:pt x="18898" y="5940"/>
                    <a:pt x="19951" y="8246"/>
                    <a:pt x="19951" y="10752"/>
                  </a:cubicBezTo>
                  <a:cubicBezTo>
                    <a:pt x="19951" y="13259"/>
                    <a:pt x="18898" y="15564"/>
                    <a:pt x="17219" y="17218"/>
                  </a:cubicBezTo>
                  <a:cubicBezTo>
                    <a:pt x="15565" y="18898"/>
                    <a:pt x="13359" y="19825"/>
                    <a:pt x="10853" y="19825"/>
                  </a:cubicBezTo>
                  <a:cubicBezTo>
                    <a:pt x="8246" y="19825"/>
                    <a:pt x="6066" y="18898"/>
                    <a:pt x="4387" y="17218"/>
                  </a:cubicBezTo>
                  <a:cubicBezTo>
                    <a:pt x="2707" y="15564"/>
                    <a:pt x="1680" y="13259"/>
                    <a:pt x="1680" y="10752"/>
                  </a:cubicBezTo>
                  <a:cubicBezTo>
                    <a:pt x="1680" y="8246"/>
                    <a:pt x="2707" y="5940"/>
                    <a:pt x="4387" y="4286"/>
                  </a:cubicBezTo>
                  <a:cubicBezTo>
                    <a:pt x="6066" y="2707"/>
                    <a:pt x="8246" y="1654"/>
                    <a:pt x="10853" y="1654"/>
                  </a:cubicBezTo>
                  <a:close/>
                  <a:moveTo>
                    <a:pt x="10853" y="0"/>
                  </a:moveTo>
                  <a:cubicBezTo>
                    <a:pt x="4913" y="0"/>
                    <a:pt x="1" y="4787"/>
                    <a:pt x="1" y="10752"/>
                  </a:cubicBezTo>
                  <a:cubicBezTo>
                    <a:pt x="1" y="16692"/>
                    <a:pt x="4913" y="21504"/>
                    <a:pt x="10853" y="21504"/>
                  </a:cubicBezTo>
                  <a:cubicBezTo>
                    <a:pt x="16818" y="21504"/>
                    <a:pt x="21605" y="16692"/>
                    <a:pt x="21605" y="10752"/>
                  </a:cubicBezTo>
                  <a:cubicBezTo>
                    <a:pt x="21605" y="4787"/>
                    <a:pt x="16818" y="0"/>
                    <a:pt x="10853" y="0"/>
                  </a:cubicBezTo>
                  <a:close/>
                </a:path>
              </a:pathLst>
            </a:custGeom>
            <a:solidFill>
              <a:srgbClr val="4D8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3" name="Google Shape;1877;p34">
            <a:extLst>
              <a:ext uri="{FF2B5EF4-FFF2-40B4-BE49-F238E27FC236}">
                <a16:creationId xmlns:a16="http://schemas.microsoft.com/office/drawing/2014/main" id="{F4204FA6-E68D-EEF8-3314-1BFCA2F3914F}"/>
              </a:ext>
            </a:extLst>
          </p:cNvPr>
          <p:cNvSpPr/>
          <p:nvPr/>
        </p:nvSpPr>
        <p:spPr>
          <a:xfrm>
            <a:off x="6837924" y="2657687"/>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Fira Sans" panose="020B0503050000020004" pitchFamily="34" charset="0"/>
                <a:ea typeface="Fira Sans"/>
                <a:cs typeface="Fira Sans"/>
                <a:sym typeface="Fira Sans"/>
              </a:rPr>
              <a:t>RSD 03/01/2023</a:t>
            </a:r>
            <a:endParaRPr sz="1100" dirty="0">
              <a:solidFill>
                <a:schemeClr val="dk1"/>
              </a:solidFill>
              <a:latin typeface="Fira Sans" panose="020B0503050000020004" pitchFamily="34" charset="0"/>
              <a:ea typeface="Fira Sans"/>
              <a:cs typeface="Fira Sans"/>
              <a:sym typeface="Fira Sans"/>
            </a:endParaRPr>
          </a:p>
        </p:txBody>
      </p:sp>
      <p:sp>
        <p:nvSpPr>
          <p:cNvPr id="74" name="Google Shape;1878;p34">
            <a:extLst>
              <a:ext uri="{FF2B5EF4-FFF2-40B4-BE49-F238E27FC236}">
                <a16:creationId xmlns:a16="http://schemas.microsoft.com/office/drawing/2014/main" id="{1C24B2E5-B108-5ACB-85BE-3CA25446395C}"/>
              </a:ext>
            </a:extLst>
          </p:cNvPr>
          <p:cNvSpPr/>
          <p:nvPr/>
        </p:nvSpPr>
        <p:spPr>
          <a:xfrm>
            <a:off x="6837924" y="3286850"/>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Fira Sans" panose="020B0503050000020004" pitchFamily="34" charset="0"/>
                <a:ea typeface="Fira Sans"/>
                <a:cs typeface="Fira Sans"/>
                <a:sym typeface="Fira Sans"/>
              </a:rPr>
              <a:t>Ship To:  Store A</a:t>
            </a:r>
            <a:endParaRPr sz="1100" dirty="0">
              <a:solidFill>
                <a:schemeClr val="dk1"/>
              </a:solidFill>
              <a:latin typeface="Fira Sans" panose="020B0503050000020004" pitchFamily="34" charset="0"/>
              <a:ea typeface="Fira Sans"/>
              <a:cs typeface="Fira Sans"/>
              <a:sym typeface="Fira Sans"/>
            </a:endParaRPr>
          </a:p>
        </p:txBody>
      </p:sp>
      <p:sp>
        <p:nvSpPr>
          <p:cNvPr id="75" name="Google Shape;1879;p34">
            <a:extLst>
              <a:ext uri="{FF2B5EF4-FFF2-40B4-BE49-F238E27FC236}">
                <a16:creationId xmlns:a16="http://schemas.microsoft.com/office/drawing/2014/main" id="{FB741923-16F7-F88D-C09A-67F943287058}"/>
              </a:ext>
            </a:extLst>
          </p:cNvPr>
          <p:cNvSpPr/>
          <p:nvPr/>
        </p:nvSpPr>
        <p:spPr>
          <a:xfrm>
            <a:off x="6837924" y="3916012"/>
            <a:ext cx="1368300" cy="289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Fira Sans" panose="020B0503050000020004" pitchFamily="34" charset="0"/>
                <a:ea typeface="Fira Sans"/>
                <a:cs typeface="Fira Sans"/>
                <a:sym typeface="Fira Sans"/>
              </a:rPr>
              <a:t>$2000 / 50 Units</a:t>
            </a:r>
            <a:endParaRPr sz="1100" dirty="0">
              <a:latin typeface="Fira Sans" panose="020B0503050000020004" pitchFamily="34" charset="0"/>
            </a:endParaRPr>
          </a:p>
        </p:txBody>
      </p:sp>
      <p:sp>
        <p:nvSpPr>
          <p:cNvPr id="76" name="Google Shape;1883;p34">
            <a:extLst>
              <a:ext uri="{FF2B5EF4-FFF2-40B4-BE49-F238E27FC236}">
                <a16:creationId xmlns:a16="http://schemas.microsoft.com/office/drawing/2014/main" id="{BC78B6CE-0519-7B0C-4D6C-D1ABC5291110}"/>
              </a:ext>
            </a:extLst>
          </p:cNvPr>
          <p:cNvSpPr txBox="1"/>
          <p:nvPr/>
        </p:nvSpPr>
        <p:spPr>
          <a:xfrm>
            <a:off x="7206890" y="4640525"/>
            <a:ext cx="515400" cy="39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Fira Sans Extra Condensed Medium"/>
                <a:ea typeface="Fira Sans Extra Condensed Medium"/>
                <a:cs typeface="Fira Sans Extra Condensed Medium"/>
                <a:sym typeface="Fira Sans Extra Condensed Medium"/>
              </a:rPr>
              <a:t>04</a:t>
            </a:r>
            <a:endParaRPr sz="1700" dirty="0">
              <a:latin typeface="Fira Sans Extra Condensed Medium"/>
              <a:ea typeface="Fira Sans Extra Condensed Medium"/>
              <a:cs typeface="Fira Sans Extra Condensed Medium"/>
              <a:sym typeface="Fira Sans Extra Condensed Medium"/>
            </a:endParaRPr>
          </a:p>
        </p:txBody>
      </p:sp>
      <p:sp>
        <p:nvSpPr>
          <p:cNvPr id="77" name="Google Shape;1918;p35">
            <a:extLst>
              <a:ext uri="{FF2B5EF4-FFF2-40B4-BE49-F238E27FC236}">
                <a16:creationId xmlns:a16="http://schemas.microsoft.com/office/drawing/2014/main" id="{9A696104-0F14-38C1-8929-96F3BC1B021D}"/>
              </a:ext>
            </a:extLst>
          </p:cNvPr>
          <p:cNvSpPr txBox="1"/>
          <p:nvPr/>
        </p:nvSpPr>
        <p:spPr>
          <a:xfrm flipH="1">
            <a:off x="1007107" y="2018762"/>
            <a:ext cx="11820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chemeClr val="lt1"/>
                </a:solidFill>
                <a:latin typeface="Fira Sans Extra Condensed Medium"/>
                <a:ea typeface="Fira Sans Extra Condensed Medium"/>
                <a:cs typeface="Fira Sans Extra Condensed Medium"/>
                <a:sym typeface="Fira Sans Extra Condensed Medium"/>
              </a:rPr>
              <a:t>Shipment</a:t>
            </a:r>
            <a:endParaRPr sz="1700"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78" name="Google Shape;1918;p35">
            <a:extLst>
              <a:ext uri="{FF2B5EF4-FFF2-40B4-BE49-F238E27FC236}">
                <a16:creationId xmlns:a16="http://schemas.microsoft.com/office/drawing/2014/main" id="{6334E467-4DBD-4423-2DD7-53A30754E8D4}"/>
              </a:ext>
            </a:extLst>
          </p:cNvPr>
          <p:cNvSpPr txBox="1"/>
          <p:nvPr/>
        </p:nvSpPr>
        <p:spPr>
          <a:xfrm flipH="1">
            <a:off x="4940349" y="2018762"/>
            <a:ext cx="11820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chemeClr val="lt1"/>
                </a:solidFill>
                <a:latin typeface="Fira Sans Extra Condensed Medium"/>
                <a:ea typeface="Fira Sans Extra Condensed Medium"/>
                <a:cs typeface="Fira Sans Extra Condensed Medium"/>
                <a:sym typeface="Fira Sans Extra Condensed Medium"/>
              </a:rPr>
              <a:t>Shipment</a:t>
            </a:r>
            <a:endParaRPr sz="1700"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79" name="Google Shape;1918;p35">
            <a:extLst>
              <a:ext uri="{FF2B5EF4-FFF2-40B4-BE49-F238E27FC236}">
                <a16:creationId xmlns:a16="http://schemas.microsoft.com/office/drawing/2014/main" id="{E9C8E95B-6637-B6C0-2B85-8A2F029197E7}"/>
              </a:ext>
            </a:extLst>
          </p:cNvPr>
          <p:cNvSpPr txBox="1"/>
          <p:nvPr/>
        </p:nvSpPr>
        <p:spPr>
          <a:xfrm flipH="1">
            <a:off x="3000878" y="2018762"/>
            <a:ext cx="11820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chemeClr val="lt1"/>
                </a:solidFill>
                <a:latin typeface="Fira Sans Extra Condensed Medium"/>
                <a:ea typeface="Fira Sans Extra Condensed Medium"/>
                <a:cs typeface="Fira Sans Extra Condensed Medium"/>
                <a:sym typeface="Fira Sans Extra Condensed Medium"/>
              </a:rPr>
              <a:t>Shipment</a:t>
            </a:r>
            <a:endParaRPr sz="1700"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80" name="Google Shape;1918;p35">
            <a:extLst>
              <a:ext uri="{FF2B5EF4-FFF2-40B4-BE49-F238E27FC236}">
                <a16:creationId xmlns:a16="http://schemas.microsoft.com/office/drawing/2014/main" id="{581DC88D-1B34-7BAC-F418-25229BA09DA2}"/>
              </a:ext>
            </a:extLst>
          </p:cNvPr>
          <p:cNvSpPr txBox="1"/>
          <p:nvPr/>
        </p:nvSpPr>
        <p:spPr>
          <a:xfrm flipH="1">
            <a:off x="6956919" y="2018762"/>
            <a:ext cx="11820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chemeClr val="lt1"/>
                </a:solidFill>
                <a:latin typeface="Fira Sans Extra Condensed Medium"/>
                <a:ea typeface="Fira Sans Extra Condensed Medium"/>
                <a:cs typeface="Fira Sans Extra Condensed Medium"/>
                <a:sym typeface="Fira Sans Extra Condensed Medium"/>
              </a:rPr>
              <a:t>Shipment</a:t>
            </a:r>
            <a:endParaRPr sz="1700" dirty="0">
              <a:solidFill>
                <a:schemeClr val="lt1"/>
              </a:solidFill>
              <a:latin typeface="Fira Sans Extra Condensed Medium"/>
              <a:ea typeface="Fira Sans Extra Condensed Medium"/>
              <a:cs typeface="Fira Sans Extra Condensed Medium"/>
              <a:sym typeface="Fira Sans Extra Condensed Medium"/>
            </a:endParaRPr>
          </a:p>
        </p:txBody>
      </p:sp>
      <p:sp>
        <p:nvSpPr>
          <p:cNvPr id="81" name="Google Shape;1337;p30">
            <a:extLst>
              <a:ext uri="{FF2B5EF4-FFF2-40B4-BE49-F238E27FC236}">
                <a16:creationId xmlns:a16="http://schemas.microsoft.com/office/drawing/2014/main" id="{23FAC438-8D19-C109-4D4E-4E23AC83AD28}"/>
              </a:ext>
            </a:extLst>
          </p:cNvPr>
          <p:cNvSpPr/>
          <p:nvPr/>
        </p:nvSpPr>
        <p:spPr>
          <a:xfrm>
            <a:off x="1007107" y="1377583"/>
            <a:ext cx="6984006"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latin typeface="Fira Sans Medium"/>
                <a:ea typeface="Fira Sans Medium"/>
                <a:cs typeface="Fira Sans Medium"/>
                <a:sym typeface="Fira Sans Medium"/>
              </a:rPr>
              <a:t>Elastic Web Order – Total $23,000 / 400 Units</a:t>
            </a:r>
            <a:endParaRPr sz="1700" dirty="0">
              <a:latin typeface="Fira Sans Medium"/>
              <a:ea typeface="Fira Sans Medium"/>
              <a:cs typeface="Fira Sans Medium"/>
              <a:sym typeface="Fira Sans Medium"/>
            </a:endParaRPr>
          </a:p>
        </p:txBody>
      </p:sp>
      <p:sp>
        <p:nvSpPr>
          <p:cNvPr id="101" name="Google Shape;659;p25">
            <a:extLst>
              <a:ext uri="{FF2B5EF4-FFF2-40B4-BE49-F238E27FC236}">
                <a16:creationId xmlns:a16="http://schemas.microsoft.com/office/drawing/2014/main" id="{52B47D86-30E7-454A-AC02-EFD69D7B066A}"/>
              </a:ext>
            </a:extLst>
          </p:cNvPr>
          <p:cNvSpPr/>
          <p:nvPr/>
        </p:nvSpPr>
        <p:spPr>
          <a:xfrm flipH="1">
            <a:off x="8911111" y="1377583"/>
            <a:ext cx="2383884" cy="3832593"/>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400" dirty="0">
                <a:solidFill>
                  <a:srgbClr val="000000"/>
                </a:solidFill>
                <a:latin typeface="Fira Sans"/>
                <a:ea typeface="Fira Sans"/>
                <a:cs typeface="Fira Sans"/>
                <a:sym typeface="Fira Sans"/>
              </a:rPr>
              <a:t>Elastic can evaluate sales program eligibility &amp; apply sales programs at either an order level </a:t>
            </a:r>
            <a:r>
              <a:rPr lang="en" sz="1400" b="1" u="sng" dirty="0">
                <a:solidFill>
                  <a:srgbClr val="000000"/>
                </a:solidFill>
                <a:latin typeface="Fira Sans"/>
                <a:ea typeface="Fira Sans"/>
                <a:cs typeface="Fira Sans"/>
                <a:sym typeface="Fira Sans"/>
              </a:rPr>
              <a:t>or</a:t>
            </a:r>
            <a:r>
              <a:rPr lang="en" sz="1400" dirty="0">
                <a:solidFill>
                  <a:srgbClr val="000000"/>
                </a:solidFill>
                <a:latin typeface="Fira Sans"/>
                <a:ea typeface="Fira Sans"/>
                <a:cs typeface="Fira Sans"/>
                <a:sym typeface="Fira Sans"/>
              </a:rPr>
              <a:t> a shipment level</a:t>
            </a:r>
          </a:p>
          <a:p>
            <a:pPr marL="0" lvl="0" indent="0" rtl="0">
              <a:spcBef>
                <a:spcPts val="0"/>
              </a:spcBef>
              <a:spcAft>
                <a:spcPts val="0"/>
              </a:spcAft>
              <a:buClr>
                <a:srgbClr val="000000"/>
              </a:buClr>
              <a:buSzPts val="1100"/>
              <a:buFont typeface="Arial"/>
              <a:buNone/>
            </a:pPr>
            <a:endParaRPr lang="en" sz="1400" i="1"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400" b="1" i="1" dirty="0">
                <a:solidFill>
                  <a:srgbClr val="000000"/>
                </a:solidFill>
                <a:latin typeface="Fira Sans"/>
                <a:ea typeface="Fira Sans"/>
                <a:cs typeface="Fira Sans"/>
                <a:sym typeface="Fira Sans"/>
              </a:rPr>
              <a:t>NOTE:  </a:t>
            </a:r>
            <a:r>
              <a:rPr lang="en" sz="1400" i="1" dirty="0">
                <a:solidFill>
                  <a:srgbClr val="000000"/>
                </a:solidFill>
                <a:latin typeface="Fira Sans"/>
                <a:ea typeface="Fira Sans"/>
                <a:cs typeface="Fira Sans"/>
                <a:sym typeface="Fira Sans"/>
              </a:rPr>
              <a:t>The decision of whether to use order or shipment level programs  is a site wide election that applies to all sales programs on the website.</a:t>
            </a:r>
            <a:endParaRPr lang="en" sz="1200" i="1" dirty="0">
              <a:solidFill>
                <a:schemeClr val="bg1">
                  <a:lumMod val="50000"/>
                </a:schemeClr>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endParaRPr lang="en" sz="1400" dirty="0">
              <a:solidFill>
                <a:srgbClr val="000000"/>
              </a:solidFill>
              <a:latin typeface="Fira Sans"/>
              <a:ea typeface="Fira Sans"/>
              <a:cs typeface="Fira Sans"/>
              <a:sym typeface="Fira Sans"/>
            </a:endParaRPr>
          </a:p>
        </p:txBody>
      </p:sp>
      <p:sp>
        <p:nvSpPr>
          <p:cNvPr id="102" name="TextBox 101">
            <a:extLst>
              <a:ext uri="{FF2B5EF4-FFF2-40B4-BE49-F238E27FC236}">
                <a16:creationId xmlns:a16="http://schemas.microsoft.com/office/drawing/2014/main" id="{54A35E7E-343C-8BA7-0446-920B74BCC1BB}"/>
              </a:ext>
            </a:extLst>
          </p:cNvPr>
          <p:cNvSpPr txBox="1"/>
          <p:nvPr/>
        </p:nvSpPr>
        <p:spPr>
          <a:xfrm>
            <a:off x="540511" y="5459778"/>
            <a:ext cx="10460037" cy="923330"/>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en-US" sz="1800" i="1" dirty="0">
                <a:solidFill>
                  <a:schemeClr val="bg1">
                    <a:lumMod val="50000"/>
                  </a:schemeClr>
                </a:solidFill>
                <a:latin typeface="Fira Sans Extra Condensed Medium"/>
                <a:sym typeface="Fira Sans"/>
              </a:rPr>
              <a:t>Example:   If a sales program requires purchasing $7,500 of product, the entire order would be eligible if sales</a:t>
            </a:r>
          </a:p>
          <a:p>
            <a:pPr marL="0" lvl="0" indent="0" rtl="0">
              <a:spcBef>
                <a:spcPts val="0"/>
              </a:spcBef>
              <a:spcAft>
                <a:spcPts val="0"/>
              </a:spcAft>
              <a:buClr>
                <a:schemeClr val="dk1"/>
              </a:buClr>
              <a:buSzPts val="1100"/>
              <a:buFont typeface="Arial"/>
              <a:buNone/>
            </a:pPr>
            <a:r>
              <a:rPr lang="en-US" i="1" dirty="0">
                <a:solidFill>
                  <a:schemeClr val="bg1">
                    <a:lumMod val="50000"/>
                  </a:schemeClr>
                </a:solidFill>
                <a:latin typeface="Fira Sans Extra Condensed Medium"/>
                <a:sym typeface="Fira Sans"/>
              </a:rPr>
              <a:t>	</a:t>
            </a:r>
            <a:r>
              <a:rPr lang="en-US" sz="1800" i="1" dirty="0">
                <a:solidFill>
                  <a:schemeClr val="bg1">
                    <a:lumMod val="50000"/>
                  </a:schemeClr>
                </a:solidFill>
                <a:latin typeface="Fira Sans Extra Condensed Medium"/>
                <a:sym typeface="Fira Sans"/>
              </a:rPr>
              <a:t> programs are evaluated &amp; applied at the order level, but only shipments 02 &amp; 03 would be eligible if </a:t>
            </a:r>
          </a:p>
          <a:p>
            <a:pPr marL="0" lvl="0" indent="0" rtl="0">
              <a:spcBef>
                <a:spcPts val="0"/>
              </a:spcBef>
              <a:spcAft>
                <a:spcPts val="0"/>
              </a:spcAft>
              <a:buClr>
                <a:schemeClr val="dk1"/>
              </a:buClr>
              <a:buSzPts val="1100"/>
              <a:buFont typeface="Arial"/>
              <a:buNone/>
            </a:pPr>
            <a:r>
              <a:rPr lang="en-US" i="1" dirty="0">
                <a:solidFill>
                  <a:schemeClr val="bg1">
                    <a:lumMod val="50000"/>
                  </a:schemeClr>
                </a:solidFill>
                <a:latin typeface="Fira Sans Extra Condensed Medium"/>
                <a:sym typeface="Fira Sans"/>
              </a:rPr>
              <a:t>	 </a:t>
            </a:r>
            <a:r>
              <a:rPr lang="en-US" sz="1800" i="1" dirty="0">
                <a:solidFill>
                  <a:schemeClr val="bg1">
                    <a:lumMod val="50000"/>
                  </a:schemeClr>
                </a:solidFill>
                <a:latin typeface="Fira Sans Extra Condensed Medium"/>
                <a:sym typeface="Fira Sans"/>
              </a:rPr>
              <a:t>evaluating at the shipment level.  </a:t>
            </a:r>
          </a:p>
        </p:txBody>
      </p:sp>
    </p:spTree>
    <p:extLst>
      <p:ext uri="{BB962C8B-B14F-4D97-AF65-F5344CB8AC3E}">
        <p14:creationId xmlns:p14="http://schemas.microsoft.com/office/powerpoint/2010/main" val="15424839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Sales Program Setup – Other Items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8" name="Graphic 17" descr="Inbox Check with solid fill">
            <a:extLst>
              <a:ext uri="{FF2B5EF4-FFF2-40B4-BE49-F238E27FC236}">
                <a16:creationId xmlns:a16="http://schemas.microsoft.com/office/drawing/2014/main" id="{B9FBD44C-B69E-3F2E-A846-B5CF4E7591D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4471" y="331600"/>
            <a:ext cx="537477" cy="537477"/>
          </a:xfrm>
          <a:prstGeom prst="rect">
            <a:avLst/>
          </a:prstGeom>
        </p:spPr>
      </p:pic>
      <p:grpSp>
        <p:nvGrpSpPr>
          <p:cNvPr id="19" name="Group 18">
            <a:extLst>
              <a:ext uri="{FF2B5EF4-FFF2-40B4-BE49-F238E27FC236}">
                <a16:creationId xmlns:a16="http://schemas.microsoft.com/office/drawing/2014/main" id="{77DF8D64-BFF8-5AA4-0A0B-E753F2BD58E6}"/>
              </a:ext>
            </a:extLst>
          </p:cNvPr>
          <p:cNvGrpSpPr/>
          <p:nvPr/>
        </p:nvGrpSpPr>
        <p:grpSpPr>
          <a:xfrm>
            <a:off x="1714305" y="1771531"/>
            <a:ext cx="7974524" cy="4346051"/>
            <a:chOff x="315952" y="582673"/>
            <a:chExt cx="7974524" cy="4346051"/>
          </a:xfrm>
        </p:grpSpPr>
        <p:sp>
          <p:nvSpPr>
            <p:cNvPr id="20" name="Google Shape;887;p26">
              <a:extLst>
                <a:ext uri="{FF2B5EF4-FFF2-40B4-BE49-F238E27FC236}">
                  <a16:creationId xmlns:a16="http://schemas.microsoft.com/office/drawing/2014/main" id="{4664226B-A585-38E8-377B-DB54CA81E935}"/>
                </a:ext>
              </a:extLst>
            </p:cNvPr>
            <p:cNvSpPr/>
            <p:nvPr/>
          </p:nvSpPr>
          <p:spPr>
            <a:xfrm>
              <a:off x="315952" y="1122496"/>
              <a:ext cx="2955462" cy="3170000"/>
            </a:xfrm>
            <a:custGeom>
              <a:avLst/>
              <a:gdLst/>
              <a:ahLst/>
              <a:cxnLst/>
              <a:rect l="l" t="t" r="r" b="b"/>
              <a:pathLst>
                <a:path w="100826" h="108145" extrusionOk="0">
                  <a:moveTo>
                    <a:pt x="8795" y="1"/>
                  </a:moveTo>
                  <a:cubicBezTo>
                    <a:pt x="8795" y="1"/>
                    <a:pt x="7727" y="865"/>
                    <a:pt x="6355" y="2440"/>
                  </a:cubicBezTo>
                  <a:lnTo>
                    <a:pt x="6685" y="2669"/>
                  </a:lnTo>
                  <a:cubicBezTo>
                    <a:pt x="7320" y="1907"/>
                    <a:pt x="7956" y="1271"/>
                    <a:pt x="8362" y="966"/>
                  </a:cubicBezTo>
                  <a:lnTo>
                    <a:pt x="8896" y="433"/>
                  </a:lnTo>
                  <a:cubicBezTo>
                    <a:pt x="8998" y="331"/>
                    <a:pt x="9125" y="331"/>
                    <a:pt x="9125" y="331"/>
                  </a:cubicBezTo>
                  <a:lnTo>
                    <a:pt x="8795" y="1"/>
                  </a:lnTo>
                  <a:close/>
                  <a:moveTo>
                    <a:pt x="4245" y="4982"/>
                  </a:moveTo>
                  <a:cubicBezTo>
                    <a:pt x="3610" y="5846"/>
                    <a:pt x="2974" y="6787"/>
                    <a:pt x="2339" y="7854"/>
                  </a:cubicBezTo>
                  <a:lnTo>
                    <a:pt x="2644" y="8057"/>
                  </a:lnTo>
                  <a:cubicBezTo>
                    <a:pt x="3279" y="6990"/>
                    <a:pt x="3813" y="6050"/>
                    <a:pt x="4448" y="5211"/>
                  </a:cubicBezTo>
                  <a:lnTo>
                    <a:pt x="4245" y="4982"/>
                  </a:lnTo>
                  <a:close/>
                  <a:moveTo>
                    <a:pt x="865" y="10929"/>
                  </a:moveTo>
                  <a:cubicBezTo>
                    <a:pt x="534" y="11971"/>
                    <a:pt x="229" y="13039"/>
                    <a:pt x="102" y="14208"/>
                  </a:cubicBezTo>
                  <a:lnTo>
                    <a:pt x="433" y="14208"/>
                  </a:lnTo>
                  <a:cubicBezTo>
                    <a:pt x="636" y="13141"/>
                    <a:pt x="865" y="12073"/>
                    <a:pt x="1271" y="11031"/>
                  </a:cubicBezTo>
                  <a:lnTo>
                    <a:pt x="865" y="10929"/>
                  </a:lnTo>
                  <a:close/>
                  <a:moveTo>
                    <a:pt x="1" y="17588"/>
                  </a:moveTo>
                  <a:cubicBezTo>
                    <a:pt x="102" y="18656"/>
                    <a:pt x="433" y="19825"/>
                    <a:pt x="865" y="20867"/>
                  </a:cubicBezTo>
                  <a:lnTo>
                    <a:pt x="1170" y="20765"/>
                  </a:lnTo>
                  <a:cubicBezTo>
                    <a:pt x="738" y="19698"/>
                    <a:pt x="534" y="18656"/>
                    <a:pt x="433" y="17588"/>
                  </a:cubicBezTo>
                  <a:close/>
                  <a:moveTo>
                    <a:pt x="2771" y="23739"/>
                  </a:moveTo>
                  <a:lnTo>
                    <a:pt x="2441" y="23942"/>
                  </a:lnTo>
                  <a:cubicBezTo>
                    <a:pt x="2873" y="24476"/>
                    <a:pt x="3406" y="25111"/>
                    <a:pt x="3915" y="25747"/>
                  </a:cubicBezTo>
                  <a:cubicBezTo>
                    <a:pt x="4143" y="25950"/>
                    <a:pt x="4448" y="26280"/>
                    <a:pt x="4677" y="26484"/>
                  </a:cubicBezTo>
                  <a:lnTo>
                    <a:pt x="4982" y="26179"/>
                  </a:lnTo>
                  <a:cubicBezTo>
                    <a:pt x="4677" y="25950"/>
                    <a:pt x="4448" y="25747"/>
                    <a:pt x="4245" y="25543"/>
                  </a:cubicBezTo>
                  <a:cubicBezTo>
                    <a:pt x="3711" y="24908"/>
                    <a:pt x="3178" y="24273"/>
                    <a:pt x="2771" y="23739"/>
                  </a:cubicBezTo>
                  <a:close/>
                  <a:moveTo>
                    <a:pt x="7625" y="28085"/>
                  </a:moveTo>
                  <a:lnTo>
                    <a:pt x="7524" y="28390"/>
                  </a:lnTo>
                  <a:cubicBezTo>
                    <a:pt x="8490" y="28822"/>
                    <a:pt x="9430" y="29356"/>
                    <a:pt x="10599" y="29762"/>
                  </a:cubicBezTo>
                  <a:lnTo>
                    <a:pt x="10701" y="29356"/>
                  </a:lnTo>
                  <a:cubicBezTo>
                    <a:pt x="9633" y="28924"/>
                    <a:pt x="8591" y="28492"/>
                    <a:pt x="7625" y="28085"/>
                  </a:cubicBezTo>
                  <a:close/>
                  <a:moveTo>
                    <a:pt x="13878" y="30499"/>
                  </a:moveTo>
                  <a:lnTo>
                    <a:pt x="13776" y="30830"/>
                  </a:lnTo>
                  <a:cubicBezTo>
                    <a:pt x="14843" y="31135"/>
                    <a:pt x="15886" y="31465"/>
                    <a:pt x="17055" y="31669"/>
                  </a:cubicBezTo>
                  <a:lnTo>
                    <a:pt x="17156" y="31364"/>
                  </a:lnTo>
                  <a:cubicBezTo>
                    <a:pt x="15987" y="31033"/>
                    <a:pt x="14945" y="30830"/>
                    <a:pt x="13878" y="30499"/>
                  </a:cubicBezTo>
                  <a:close/>
                  <a:moveTo>
                    <a:pt x="20435" y="32101"/>
                  </a:moveTo>
                  <a:lnTo>
                    <a:pt x="20333" y="32533"/>
                  </a:lnTo>
                  <a:cubicBezTo>
                    <a:pt x="21401" y="32736"/>
                    <a:pt x="22570" y="32939"/>
                    <a:pt x="23612" y="33168"/>
                  </a:cubicBezTo>
                  <a:lnTo>
                    <a:pt x="23739" y="32838"/>
                  </a:lnTo>
                  <a:cubicBezTo>
                    <a:pt x="22570" y="32634"/>
                    <a:pt x="21502" y="32406"/>
                    <a:pt x="20435" y="32101"/>
                  </a:cubicBezTo>
                  <a:close/>
                  <a:moveTo>
                    <a:pt x="27018" y="33473"/>
                  </a:moveTo>
                  <a:lnTo>
                    <a:pt x="27018" y="33804"/>
                  </a:lnTo>
                  <a:cubicBezTo>
                    <a:pt x="28060" y="34007"/>
                    <a:pt x="29229" y="34210"/>
                    <a:pt x="30296" y="34439"/>
                  </a:cubicBezTo>
                  <a:lnTo>
                    <a:pt x="30398" y="34007"/>
                  </a:lnTo>
                  <a:cubicBezTo>
                    <a:pt x="29229" y="33804"/>
                    <a:pt x="28187" y="33676"/>
                    <a:pt x="27018" y="33473"/>
                  </a:cubicBezTo>
                  <a:close/>
                  <a:moveTo>
                    <a:pt x="33677" y="34541"/>
                  </a:moveTo>
                  <a:lnTo>
                    <a:pt x="33677" y="34947"/>
                  </a:lnTo>
                  <a:cubicBezTo>
                    <a:pt x="34744" y="35074"/>
                    <a:pt x="35812" y="35278"/>
                    <a:pt x="36955" y="35481"/>
                  </a:cubicBezTo>
                  <a:lnTo>
                    <a:pt x="37082" y="35074"/>
                  </a:lnTo>
                  <a:cubicBezTo>
                    <a:pt x="35913" y="34947"/>
                    <a:pt x="34846" y="34744"/>
                    <a:pt x="33677" y="34541"/>
                  </a:cubicBezTo>
                  <a:close/>
                  <a:moveTo>
                    <a:pt x="40361" y="35583"/>
                  </a:moveTo>
                  <a:lnTo>
                    <a:pt x="40361" y="36015"/>
                  </a:lnTo>
                  <a:cubicBezTo>
                    <a:pt x="41403" y="36116"/>
                    <a:pt x="42470" y="36345"/>
                    <a:pt x="43640" y="36548"/>
                  </a:cubicBezTo>
                  <a:lnTo>
                    <a:pt x="43741" y="36116"/>
                  </a:lnTo>
                  <a:cubicBezTo>
                    <a:pt x="42572" y="36015"/>
                    <a:pt x="41530" y="35811"/>
                    <a:pt x="40361" y="35583"/>
                  </a:cubicBezTo>
                  <a:close/>
                  <a:moveTo>
                    <a:pt x="47020" y="36650"/>
                  </a:moveTo>
                  <a:lnTo>
                    <a:pt x="46918" y="37082"/>
                  </a:lnTo>
                  <a:cubicBezTo>
                    <a:pt x="48087" y="37184"/>
                    <a:pt x="49155" y="37387"/>
                    <a:pt x="50299" y="37616"/>
                  </a:cubicBezTo>
                  <a:lnTo>
                    <a:pt x="50299" y="37184"/>
                  </a:lnTo>
                  <a:cubicBezTo>
                    <a:pt x="49257" y="37082"/>
                    <a:pt x="48087" y="36853"/>
                    <a:pt x="47020" y="36650"/>
                  </a:cubicBezTo>
                  <a:close/>
                  <a:moveTo>
                    <a:pt x="53704" y="37819"/>
                  </a:moveTo>
                  <a:lnTo>
                    <a:pt x="53603" y="38124"/>
                  </a:lnTo>
                  <a:cubicBezTo>
                    <a:pt x="54746" y="38353"/>
                    <a:pt x="55814" y="38556"/>
                    <a:pt x="56983" y="38760"/>
                  </a:cubicBezTo>
                  <a:lnTo>
                    <a:pt x="56983" y="38353"/>
                  </a:lnTo>
                  <a:cubicBezTo>
                    <a:pt x="55915" y="38124"/>
                    <a:pt x="54746" y="38023"/>
                    <a:pt x="53704" y="37819"/>
                  </a:cubicBezTo>
                  <a:close/>
                  <a:moveTo>
                    <a:pt x="60363" y="38988"/>
                  </a:moveTo>
                  <a:lnTo>
                    <a:pt x="60262" y="39395"/>
                  </a:lnTo>
                  <a:cubicBezTo>
                    <a:pt x="61329" y="39624"/>
                    <a:pt x="62498" y="39827"/>
                    <a:pt x="63540" y="40030"/>
                  </a:cubicBezTo>
                  <a:lnTo>
                    <a:pt x="63642" y="39725"/>
                  </a:lnTo>
                  <a:cubicBezTo>
                    <a:pt x="62498" y="39522"/>
                    <a:pt x="61431" y="39192"/>
                    <a:pt x="60363" y="38988"/>
                  </a:cubicBezTo>
                  <a:close/>
                  <a:moveTo>
                    <a:pt x="66946" y="40462"/>
                  </a:moveTo>
                  <a:lnTo>
                    <a:pt x="66819" y="40793"/>
                  </a:lnTo>
                  <a:cubicBezTo>
                    <a:pt x="67988" y="41098"/>
                    <a:pt x="69055" y="41301"/>
                    <a:pt x="70123" y="41632"/>
                  </a:cubicBezTo>
                  <a:lnTo>
                    <a:pt x="70225" y="41301"/>
                  </a:lnTo>
                  <a:cubicBezTo>
                    <a:pt x="69157" y="40996"/>
                    <a:pt x="67988" y="40666"/>
                    <a:pt x="66946" y="40462"/>
                  </a:cubicBezTo>
                  <a:close/>
                  <a:moveTo>
                    <a:pt x="73503" y="42165"/>
                  </a:moveTo>
                  <a:lnTo>
                    <a:pt x="73402" y="42470"/>
                  </a:lnTo>
                  <a:cubicBezTo>
                    <a:pt x="74444" y="42801"/>
                    <a:pt x="75511" y="43106"/>
                    <a:pt x="76579" y="43538"/>
                  </a:cubicBezTo>
                  <a:lnTo>
                    <a:pt x="76680" y="43106"/>
                  </a:lnTo>
                  <a:cubicBezTo>
                    <a:pt x="75613" y="42801"/>
                    <a:pt x="74571" y="42470"/>
                    <a:pt x="73503" y="42165"/>
                  </a:cubicBezTo>
                  <a:close/>
                  <a:moveTo>
                    <a:pt x="79857" y="44275"/>
                  </a:moveTo>
                  <a:lnTo>
                    <a:pt x="79755" y="44605"/>
                  </a:lnTo>
                  <a:cubicBezTo>
                    <a:pt x="80798" y="45012"/>
                    <a:pt x="81865" y="45444"/>
                    <a:pt x="82831" y="45876"/>
                  </a:cubicBezTo>
                  <a:lnTo>
                    <a:pt x="83034" y="45546"/>
                  </a:lnTo>
                  <a:cubicBezTo>
                    <a:pt x="81967" y="45114"/>
                    <a:pt x="80925" y="44707"/>
                    <a:pt x="79857" y="44275"/>
                  </a:cubicBezTo>
                  <a:close/>
                  <a:moveTo>
                    <a:pt x="86008" y="47020"/>
                  </a:moveTo>
                  <a:lnTo>
                    <a:pt x="85881" y="47350"/>
                  </a:lnTo>
                  <a:cubicBezTo>
                    <a:pt x="86847" y="47884"/>
                    <a:pt x="87914" y="48418"/>
                    <a:pt x="88753" y="49053"/>
                  </a:cubicBezTo>
                  <a:lnTo>
                    <a:pt x="88956" y="48723"/>
                  </a:lnTo>
                  <a:cubicBezTo>
                    <a:pt x="88016" y="48087"/>
                    <a:pt x="87050" y="47553"/>
                    <a:pt x="86008" y="47020"/>
                  </a:cubicBezTo>
                  <a:close/>
                  <a:moveTo>
                    <a:pt x="91726" y="50730"/>
                  </a:moveTo>
                  <a:lnTo>
                    <a:pt x="91498" y="50959"/>
                  </a:lnTo>
                  <a:cubicBezTo>
                    <a:pt x="92362" y="51696"/>
                    <a:pt x="93099" y="52535"/>
                    <a:pt x="93836" y="53272"/>
                  </a:cubicBezTo>
                  <a:lnTo>
                    <a:pt x="94141" y="53069"/>
                  </a:lnTo>
                  <a:cubicBezTo>
                    <a:pt x="93404" y="52230"/>
                    <a:pt x="92565" y="51467"/>
                    <a:pt x="91726" y="50730"/>
                  </a:cubicBezTo>
                  <a:close/>
                  <a:moveTo>
                    <a:pt x="96174" y="55814"/>
                  </a:moveTo>
                  <a:lnTo>
                    <a:pt x="95844" y="56042"/>
                  </a:lnTo>
                  <a:cubicBezTo>
                    <a:pt x="96377" y="56983"/>
                    <a:pt x="96911" y="57948"/>
                    <a:pt x="97445" y="58889"/>
                  </a:cubicBezTo>
                  <a:lnTo>
                    <a:pt x="97750" y="58787"/>
                  </a:lnTo>
                  <a:cubicBezTo>
                    <a:pt x="97216" y="57821"/>
                    <a:pt x="96682" y="56779"/>
                    <a:pt x="96174" y="55814"/>
                  </a:cubicBezTo>
                  <a:close/>
                  <a:moveTo>
                    <a:pt x="99021" y="61863"/>
                  </a:moveTo>
                  <a:lnTo>
                    <a:pt x="98716" y="62066"/>
                  </a:lnTo>
                  <a:lnTo>
                    <a:pt x="99656" y="65243"/>
                  </a:lnTo>
                  <a:lnTo>
                    <a:pt x="99986" y="65141"/>
                  </a:lnTo>
                  <a:cubicBezTo>
                    <a:pt x="99758" y="64074"/>
                    <a:pt x="99453" y="63032"/>
                    <a:pt x="99021" y="61863"/>
                  </a:cubicBezTo>
                  <a:close/>
                  <a:moveTo>
                    <a:pt x="100190" y="68521"/>
                  </a:moveTo>
                  <a:cubicBezTo>
                    <a:pt x="100393" y="69691"/>
                    <a:pt x="100393" y="70758"/>
                    <a:pt x="100393" y="71927"/>
                  </a:cubicBezTo>
                  <a:lnTo>
                    <a:pt x="100825" y="71927"/>
                  </a:lnTo>
                  <a:cubicBezTo>
                    <a:pt x="100825" y="70758"/>
                    <a:pt x="100724" y="69589"/>
                    <a:pt x="100622" y="68521"/>
                  </a:cubicBezTo>
                  <a:close/>
                  <a:moveTo>
                    <a:pt x="100190" y="75206"/>
                  </a:moveTo>
                  <a:cubicBezTo>
                    <a:pt x="100088" y="76375"/>
                    <a:pt x="99859" y="77417"/>
                    <a:pt x="99656" y="78484"/>
                  </a:cubicBezTo>
                  <a:lnTo>
                    <a:pt x="100088" y="78586"/>
                  </a:lnTo>
                  <a:cubicBezTo>
                    <a:pt x="100291" y="77519"/>
                    <a:pt x="100495" y="76375"/>
                    <a:pt x="100622" y="75206"/>
                  </a:cubicBezTo>
                  <a:close/>
                  <a:moveTo>
                    <a:pt x="98716" y="81661"/>
                  </a:moveTo>
                  <a:cubicBezTo>
                    <a:pt x="98385" y="82729"/>
                    <a:pt x="97953" y="83771"/>
                    <a:pt x="97445" y="84838"/>
                  </a:cubicBezTo>
                  <a:lnTo>
                    <a:pt x="97750" y="84940"/>
                  </a:lnTo>
                  <a:cubicBezTo>
                    <a:pt x="98284" y="83873"/>
                    <a:pt x="98716" y="82932"/>
                    <a:pt x="99122" y="81865"/>
                  </a:cubicBezTo>
                  <a:lnTo>
                    <a:pt x="98716" y="81661"/>
                  </a:lnTo>
                  <a:close/>
                  <a:moveTo>
                    <a:pt x="95844" y="87685"/>
                  </a:moveTo>
                  <a:cubicBezTo>
                    <a:pt x="95310" y="88651"/>
                    <a:pt x="94675" y="89591"/>
                    <a:pt x="93938" y="90557"/>
                  </a:cubicBezTo>
                  <a:lnTo>
                    <a:pt x="94268" y="90760"/>
                  </a:lnTo>
                  <a:cubicBezTo>
                    <a:pt x="95005" y="89820"/>
                    <a:pt x="95640" y="88854"/>
                    <a:pt x="96174" y="87914"/>
                  </a:cubicBezTo>
                  <a:lnTo>
                    <a:pt x="95844" y="87685"/>
                  </a:lnTo>
                  <a:close/>
                  <a:moveTo>
                    <a:pt x="91828" y="93098"/>
                  </a:moveTo>
                  <a:cubicBezTo>
                    <a:pt x="91091" y="93937"/>
                    <a:pt x="90328" y="94674"/>
                    <a:pt x="89490" y="95538"/>
                  </a:cubicBezTo>
                  <a:lnTo>
                    <a:pt x="89820" y="95742"/>
                  </a:lnTo>
                  <a:cubicBezTo>
                    <a:pt x="90557" y="95005"/>
                    <a:pt x="91396" y="94166"/>
                    <a:pt x="92133" y="93302"/>
                  </a:cubicBezTo>
                  <a:lnTo>
                    <a:pt x="91828" y="93098"/>
                  </a:lnTo>
                  <a:close/>
                  <a:moveTo>
                    <a:pt x="86948" y="97750"/>
                  </a:moveTo>
                  <a:cubicBezTo>
                    <a:pt x="86109" y="98385"/>
                    <a:pt x="85245" y="99020"/>
                    <a:pt x="84305" y="99757"/>
                  </a:cubicBezTo>
                  <a:lnTo>
                    <a:pt x="84508" y="99986"/>
                  </a:lnTo>
                  <a:cubicBezTo>
                    <a:pt x="85474" y="99351"/>
                    <a:pt x="86313" y="98715"/>
                    <a:pt x="87279" y="97978"/>
                  </a:cubicBezTo>
                  <a:lnTo>
                    <a:pt x="86948" y="97750"/>
                  </a:lnTo>
                  <a:close/>
                  <a:moveTo>
                    <a:pt x="81433" y="101562"/>
                  </a:moveTo>
                  <a:cubicBezTo>
                    <a:pt x="80493" y="102096"/>
                    <a:pt x="79527" y="102629"/>
                    <a:pt x="78586" y="103163"/>
                  </a:cubicBezTo>
                  <a:lnTo>
                    <a:pt x="78688" y="103468"/>
                  </a:lnTo>
                  <a:cubicBezTo>
                    <a:pt x="79755" y="102934"/>
                    <a:pt x="80696" y="102426"/>
                    <a:pt x="81662" y="101892"/>
                  </a:cubicBezTo>
                  <a:lnTo>
                    <a:pt x="81433" y="101562"/>
                  </a:lnTo>
                  <a:close/>
                  <a:moveTo>
                    <a:pt x="75511" y="104536"/>
                  </a:moveTo>
                  <a:cubicBezTo>
                    <a:pt x="74444" y="104968"/>
                    <a:pt x="73503" y="105374"/>
                    <a:pt x="72334" y="105806"/>
                  </a:cubicBezTo>
                  <a:lnTo>
                    <a:pt x="72537" y="106111"/>
                  </a:lnTo>
                  <a:cubicBezTo>
                    <a:pt x="73605" y="105806"/>
                    <a:pt x="74672" y="105374"/>
                    <a:pt x="75613" y="104968"/>
                  </a:cubicBezTo>
                  <a:lnTo>
                    <a:pt x="75511" y="104536"/>
                  </a:lnTo>
                  <a:close/>
                  <a:moveTo>
                    <a:pt x="69157" y="106874"/>
                  </a:moveTo>
                  <a:cubicBezTo>
                    <a:pt x="68090" y="107179"/>
                    <a:pt x="67048" y="107509"/>
                    <a:pt x="65980" y="107713"/>
                  </a:cubicBezTo>
                  <a:lnTo>
                    <a:pt x="66082" y="108145"/>
                  </a:lnTo>
                  <a:cubicBezTo>
                    <a:pt x="67149" y="107814"/>
                    <a:pt x="68217" y="107509"/>
                    <a:pt x="69259" y="107179"/>
                  </a:cubicBezTo>
                  <a:lnTo>
                    <a:pt x="69157" y="106874"/>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5" name="Google Shape;727;p26">
              <a:extLst>
                <a:ext uri="{FF2B5EF4-FFF2-40B4-BE49-F238E27FC236}">
                  <a16:creationId xmlns:a16="http://schemas.microsoft.com/office/drawing/2014/main" id="{F1F82497-89D6-DA2B-495B-C40DDFEF9DAB}"/>
                </a:ext>
              </a:extLst>
            </p:cNvPr>
            <p:cNvSpPr/>
            <p:nvPr/>
          </p:nvSpPr>
          <p:spPr>
            <a:xfrm>
              <a:off x="3131330" y="4062276"/>
              <a:ext cx="37256" cy="68562"/>
            </a:xfrm>
            <a:custGeom>
              <a:avLst/>
              <a:gdLst/>
              <a:ahLst/>
              <a:cxnLst/>
              <a:rect l="l" t="t" r="r" b="b"/>
              <a:pathLst>
                <a:path w="1271" h="2339" extrusionOk="0">
                  <a:moveTo>
                    <a:pt x="763" y="0"/>
                  </a:moveTo>
                  <a:cubicBezTo>
                    <a:pt x="432" y="737"/>
                    <a:pt x="229" y="1373"/>
                    <a:pt x="0" y="2135"/>
                  </a:cubicBezTo>
                  <a:lnTo>
                    <a:pt x="534" y="2338"/>
                  </a:lnTo>
                  <a:cubicBezTo>
                    <a:pt x="763" y="1601"/>
                    <a:pt x="966" y="864"/>
                    <a:pt x="1271" y="229"/>
                  </a:cubicBezTo>
                  <a:lnTo>
                    <a:pt x="76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7" name="Google Shape;728;p26">
              <a:extLst>
                <a:ext uri="{FF2B5EF4-FFF2-40B4-BE49-F238E27FC236}">
                  <a16:creationId xmlns:a16="http://schemas.microsoft.com/office/drawing/2014/main" id="{6CFFB2A9-2349-81F0-A89F-ECE726B753C6}"/>
                </a:ext>
              </a:extLst>
            </p:cNvPr>
            <p:cNvSpPr/>
            <p:nvPr/>
          </p:nvSpPr>
          <p:spPr>
            <a:xfrm>
              <a:off x="3103747" y="4189668"/>
              <a:ext cx="27612" cy="68562"/>
            </a:xfrm>
            <a:custGeom>
              <a:avLst/>
              <a:gdLst/>
              <a:ahLst/>
              <a:cxnLst/>
              <a:rect l="l" t="t" r="r" b="b"/>
              <a:pathLst>
                <a:path w="942" h="2339" extrusionOk="0">
                  <a:moveTo>
                    <a:pt x="433" y="0"/>
                  </a:moveTo>
                  <a:cubicBezTo>
                    <a:pt x="204" y="737"/>
                    <a:pt x="102" y="1474"/>
                    <a:pt x="1" y="2237"/>
                  </a:cubicBezTo>
                  <a:lnTo>
                    <a:pt x="636" y="2338"/>
                  </a:lnTo>
                  <a:cubicBezTo>
                    <a:pt x="738" y="1601"/>
                    <a:pt x="839" y="839"/>
                    <a:pt x="941" y="102"/>
                  </a:cubicBezTo>
                  <a:lnTo>
                    <a:pt x="43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8" name="Google Shape;729;p26">
              <a:extLst>
                <a:ext uri="{FF2B5EF4-FFF2-40B4-BE49-F238E27FC236}">
                  <a16:creationId xmlns:a16="http://schemas.microsoft.com/office/drawing/2014/main" id="{AB536BAC-2284-91E8-D88A-695129AEE96A}"/>
                </a:ext>
              </a:extLst>
            </p:cNvPr>
            <p:cNvSpPr/>
            <p:nvPr/>
          </p:nvSpPr>
          <p:spPr>
            <a:xfrm>
              <a:off x="3103747" y="4323011"/>
              <a:ext cx="21633" cy="65601"/>
            </a:xfrm>
            <a:custGeom>
              <a:avLst/>
              <a:gdLst/>
              <a:ahLst/>
              <a:cxnLst/>
              <a:rect l="l" t="t" r="r" b="b"/>
              <a:pathLst>
                <a:path w="738" h="2238" extrusionOk="0">
                  <a:moveTo>
                    <a:pt x="1" y="1"/>
                  </a:moveTo>
                  <a:cubicBezTo>
                    <a:pt x="1" y="738"/>
                    <a:pt x="1" y="1500"/>
                    <a:pt x="102" y="2237"/>
                  </a:cubicBezTo>
                  <a:lnTo>
                    <a:pt x="738" y="2136"/>
                  </a:lnTo>
                  <a:cubicBezTo>
                    <a:pt x="636" y="1373"/>
                    <a:pt x="636" y="738"/>
                    <a:pt x="63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9" name="Google Shape;730;p26">
              <a:extLst>
                <a:ext uri="{FF2B5EF4-FFF2-40B4-BE49-F238E27FC236}">
                  <a16:creationId xmlns:a16="http://schemas.microsoft.com/office/drawing/2014/main" id="{1E600070-5787-77DC-D52A-ED47A4984D8B}"/>
                </a:ext>
              </a:extLst>
            </p:cNvPr>
            <p:cNvSpPr/>
            <p:nvPr/>
          </p:nvSpPr>
          <p:spPr>
            <a:xfrm>
              <a:off x="3122389" y="4450403"/>
              <a:ext cx="40246" cy="68562"/>
            </a:xfrm>
            <a:custGeom>
              <a:avLst/>
              <a:gdLst/>
              <a:ahLst/>
              <a:cxnLst/>
              <a:rect l="l" t="t" r="r" b="b"/>
              <a:pathLst>
                <a:path w="1373" h="2339" extrusionOk="0">
                  <a:moveTo>
                    <a:pt x="635" y="1"/>
                  </a:moveTo>
                  <a:lnTo>
                    <a:pt x="0" y="102"/>
                  </a:lnTo>
                  <a:cubicBezTo>
                    <a:pt x="203" y="839"/>
                    <a:pt x="534" y="1602"/>
                    <a:pt x="737" y="2339"/>
                  </a:cubicBezTo>
                  <a:lnTo>
                    <a:pt x="1372" y="2009"/>
                  </a:lnTo>
                  <a:cubicBezTo>
                    <a:pt x="1068" y="1373"/>
                    <a:pt x="839" y="636"/>
                    <a:pt x="635"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30" name="Google Shape;731;p26">
              <a:extLst>
                <a:ext uri="{FF2B5EF4-FFF2-40B4-BE49-F238E27FC236}">
                  <a16:creationId xmlns:a16="http://schemas.microsoft.com/office/drawing/2014/main" id="{59F2692E-8760-96DE-5B49-C836FB9A9699}"/>
                </a:ext>
              </a:extLst>
            </p:cNvPr>
            <p:cNvGrpSpPr/>
            <p:nvPr/>
          </p:nvGrpSpPr>
          <p:grpSpPr>
            <a:xfrm>
              <a:off x="3175269" y="2870254"/>
              <a:ext cx="5115207" cy="2058470"/>
              <a:chOff x="3175269" y="2860729"/>
              <a:chExt cx="5115207" cy="2058470"/>
            </a:xfrm>
          </p:grpSpPr>
          <p:sp>
            <p:nvSpPr>
              <p:cNvPr id="143" name="Google Shape;732;p26">
                <a:extLst>
                  <a:ext uri="{FF2B5EF4-FFF2-40B4-BE49-F238E27FC236}">
                    <a16:creationId xmlns:a16="http://schemas.microsoft.com/office/drawing/2014/main" id="{329AB751-CD06-4553-E419-63AD3E3E3B5A}"/>
                  </a:ext>
                </a:extLst>
              </p:cNvPr>
              <p:cNvSpPr/>
              <p:nvPr/>
            </p:nvSpPr>
            <p:spPr>
              <a:xfrm>
                <a:off x="8268844" y="3873183"/>
                <a:ext cx="18643" cy="67829"/>
              </a:xfrm>
              <a:custGeom>
                <a:avLst/>
                <a:gdLst/>
                <a:ahLst/>
                <a:cxnLst/>
                <a:rect l="l" t="t" r="r" b="b"/>
                <a:pathLst>
                  <a:path w="636" h="2314" extrusionOk="0">
                    <a:moveTo>
                      <a:pt x="229" y="1"/>
                    </a:moveTo>
                    <a:lnTo>
                      <a:pt x="0" y="103"/>
                    </a:lnTo>
                    <a:cubicBezTo>
                      <a:pt x="102" y="840"/>
                      <a:pt x="331" y="1577"/>
                      <a:pt x="433" y="2314"/>
                    </a:cubicBezTo>
                    <a:lnTo>
                      <a:pt x="636" y="2212"/>
                    </a:lnTo>
                    <a:cubicBezTo>
                      <a:pt x="534" y="1475"/>
                      <a:pt x="433" y="738"/>
                      <a:pt x="22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144" name="Google Shape;733;p26">
                <a:extLst>
                  <a:ext uri="{FF2B5EF4-FFF2-40B4-BE49-F238E27FC236}">
                    <a16:creationId xmlns:a16="http://schemas.microsoft.com/office/drawing/2014/main" id="{F038E12A-0C3C-EBAE-3BA6-FE2FB5285D62}"/>
                  </a:ext>
                </a:extLst>
              </p:cNvPr>
              <p:cNvGrpSpPr/>
              <p:nvPr/>
            </p:nvGrpSpPr>
            <p:grpSpPr>
              <a:xfrm>
                <a:off x="3175269" y="2860729"/>
                <a:ext cx="5115207" cy="2058470"/>
                <a:chOff x="3175269" y="2860729"/>
                <a:chExt cx="5115207" cy="2058470"/>
              </a:xfrm>
            </p:grpSpPr>
            <p:sp>
              <p:nvSpPr>
                <p:cNvPr id="145" name="Google Shape;734;p26">
                  <a:extLst>
                    <a:ext uri="{FF2B5EF4-FFF2-40B4-BE49-F238E27FC236}">
                      <a16:creationId xmlns:a16="http://schemas.microsoft.com/office/drawing/2014/main" id="{232A3B38-34CA-9FE5-FA36-8EBC6EECF284}"/>
                    </a:ext>
                  </a:extLst>
                </p:cNvPr>
                <p:cNvSpPr/>
                <p:nvPr/>
              </p:nvSpPr>
              <p:spPr>
                <a:xfrm>
                  <a:off x="5078002" y="2860729"/>
                  <a:ext cx="61879" cy="21633"/>
                </a:xfrm>
                <a:custGeom>
                  <a:avLst/>
                  <a:gdLst/>
                  <a:ahLst/>
                  <a:cxnLst/>
                  <a:rect l="l" t="t" r="r" b="b"/>
                  <a:pathLst>
                    <a:path w="2111" h="738" extrusionOk="0">
                      <a:moveTo>
                        <a:pt x="2110" y="1"/>
                      </a:moveTo>
                      <a:lnTo>
                        <a:pt x="1" y="636"/>
                      </a:lnTo>
                      <a:lnTo>
                        <a:pt x="1" y="738"/>
                      </a:lnTo>
                      <a:lnTo>
                        <a:pt x="211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46" name="Google Shape;735;p26">
                  <a:extLst>
                    <a:ext uri="{FF2B5EF4-FFF2-40B4-BE49-F238E27FC236}">
                      <a16:creationId xmlns:a16="http://schemas.microsoft.com/office/drawing/2014/main" id="{79E760A8-328D-F7E4-7294-6CB69044634F}"/>
                    </a:ext>
                  </a:extLst>
                </p:cNvPr>
                <p:cNvSpPr/>
                <p:nvPr/>
              </p:nvSpPr>
              <p:spPr>
                <a:xfrm>
                  <a:off x="4953600" y="2900975"/>
                  <a:ext cx="62611" cy="22365"/>
                </a:xfrm>
                <a:custGeom>
                  <a:avLst/>
                  <a:gdLst/>
                  <a:ahLst/>
                  <a:cxnLst/>
                  <a:rect l="l" t="t" r="r" b="b"/>
                  <a:pathLst>
                    <a:path w="2136" h="763" extrusionOk="0">
                      <a:moveTo>
                        <a:pt x="2135" y="0"/>
                      </a:moveTo>
                      <a:lnTo>
                        <a:pt x="0" y="636"/>
                      </a:lnTo>
                      <a:lnTo>
                        <a:pt x="0" y="763"/>
                      </a:lnTo>
                      <a:lnTo>
                        <a:pt x="213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47" name="Google Shape;736;p26">
                  <a:extLst>
                    <a:ext uri="{FF2B5EF4-FFF2-40B4-BE49-F238E27FC236}">
                      <a16:creationId xmlns:a16="http://schemas.microsoft.com/office/drawing/2014/main" id="{769C66ED-C331-339C-ABD2-7F3FC951075C}"/>
                    </a:ext>
                  </a:extLst>
                </p:cNvPr>
                <p:cNvSpPr/>
                <p:nvPr/>
              </p:nvSpPr>
              <p:spPr>
                <a:xfrm>
                  <a:off x="4826208" y="2941954"/>
                  <a:ext cx="65572" cy="24593"/>
                </a:xfrm>
                <a:custGeom>
                  <a:avLst/>
                  <a:gdLst/>
                  <a:ahLst/>
                  <a:cxnLst/>
                  <a:rect l="l" t="t" r="r" b="b"/>
                  <a:pathLst>
                    <a:path w="2237" h="839" extrusionOk="0">
                      <a:moveTo>
                        <a:pt x="2237" y="0"/>
                      </a:moveTo>
                      <a:lnTo>
                        <a:pt x="0" y="737"/>
                      </a:lnTo>
                      <a:lnTo>
                        <a:pt x="127" y="839"/>
                      </a:lnTo>
                      <a:lnTo>
                        <a:pt x="2237" y="102"/>
                      </a:lnTo>
                      <a:lnTo>
                        <a:pt x="2237"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48" name="Google Shape;737;p26">
                  <a:extLst>
                    <a:ext uri="{FF2B5EF4-FFF2-40B4-BE49-F238E27FC236}">
                      <a16:creationId xmlns:a16="http://schemas.microsoft.com/office/drawing/2014/main" id="{9CE2EF62-8A02-43A1-0C56-3280EE6ED3C9}"/>
                    </a:ext>
                  </a:extLst>
                </p:cNvPr>
                <p:cNvSpPr/>
                <p:nvPr/>
              </p:nvSpPr>
              <p:spPr>
                <a:xfrm>
                  <a:off x="4705499" y="2985160"/>
                  <a:ext cx="61879" cy="24622"/>
                </a:xfrm>
                <a:custGeom>
                  <a:avLst/>
                  <a:gdLst/>
                  <a:ahLst/>
                  <a:cxnLst/>
                  <a:rect l="l" t="t" r="r" b="b"/>
                  <a:pathLst>
                    <a:path w="2111" h="840" extrusionOk="0">
                      <a:moveTo>
                        <a:pt x="2008" y="0"/>
                      </a:moveTo>
                      <a:lnTo>
                        <a:pt x="1" y="737"/>
                      </a:lnTo>
                      <a:lnTo>
                        <a:pt x="1" y="839"/>
                      </a:lnTo>
                      <a:lnTo>
                        <a:pt x="2110" y="102"/>
                      </a:lnTo>
                      <a:lnTo>
                        <a:pt x="2008"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49" name="Google Shape;738;p26">
                  <a:extLst>
                    <a:ext uri="{FF2B5EF4-FFF2-40B4-BE49-F238E27FC236}">
                      <a16:creationId xmlns:a16="http://schemas.microsoft.com/office/drawing/2014/main" id="{4E7344C2-D951-1EFC-2E35-B24417FB183C}"/>
                    </a:ext>
                  </a:extLst>
                </p:cNvPr>
                <p:cNvSpPr/>
                <p:nvPr/>
              </p:nvSpPr>
              <p:spPr>
                <a:xfrm>
                  <a:off x="4581097" y="3031357"/>
                  <a:ext cx="62611" cy="28316"/>
                </a:xfrm>
                <a:custGeom>
                  <a:avLst/>
                  <a:gdLst/>
                  <a:ahLst/>
                  <a:cxnLst/>
                  <a:rect l="l" t="t" r="r" b="b"/>
                  <a:pathLst>
                    <a:path w="2136" h="966" extrusionOk="0">
                      <a:moveTo>
                        <a:pt x="2135" y="0"/>
                      </a:moveTo>
                      <a:lnTo>
                        <a:pt x="0" y="763"/>
                      </a:lnTo>
                      <a:lnTo>
                        <a:pt x="102" y="966"/>
                      </a:lnTo>
                      <a:lnTo>
                        <a:pt x="2135" y="127"/>
                      </a:lnTo>
                      <a:lnTo>
                        <a:pt x="213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50" name="Google Shape;739;p26">
                  <a:extLst>
                    <a:ext uri="{FF2B5EF4-FFF2-40B4-BE49-F238E27FC236}">
                      <a16:creationId xmlns:a16="http://schemas.microsoft.com/office/drawing/2014/main" id="{A660B8B2-0553-135E-B94B-BAB1F437F4E7}"/>
                    </a:ext>
                  </a:extLst>
                </p:cNvPr>
                <p:cNvSpPr/>
                <p:nvPr/>
              </p:nvSpPr>
              <p:spPr>
                <a:xfrm>
                  <a:off x="4457427" y="3078286"/>
                  <a:ext cx="64839" cy="31306"/>
                </a:xfrm>
                <a:custGeom>
                  <a:avLst/>
                  <a:gdLst/>
                  <a:ahLst/>
                  <a:cxnLst/>
                  <a:rect l="l" t="t" r="r" b="b"/>
                  <a:pathLst>
                    <a:path w="2212" h="1068" extrusionOk="0">
                      <a:moveTo>
                        <a:pt x="2110" y="0"/>
                      </a:moveTo>
                      <a:lnTo>
                        <a:pt x="0" y="839"/>
                      </a:lnTo>
                      <a:lnTo>
                        <a:pt x="102" y="1068"/>
                      </a:lnTo>
                      <a:lnTo>
                        <a:pt x="2211" y="204"/>
                      </a:lnTo>
                      <a:lnTo>
                        <a:pt x="2110"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51" name="Google Shape;740;p26">
                  <a:extLst>
                    <a:ext uri="{FF2B5EF4-FFF2-40B4-BE49-F238E27FC236}">
                      <a16:creationId xmlns:a16="http://schemas.microsoft.com/office/drawing/2014/main" id="{DAC273F5-C23C-CF52-20B3-0FDBBD404B13}"/>
                    </a:ext>
                  </a:extLst>
                </p:cNvPr>
                <p:cNvSpPr/>
                <p:nvPr/>
              </p:nvSpPr>
              <p:spPr>
                <a:xfrm>
                  <a:off x="3979135" y="3292092"/>
                  <a:ext cx="64839" cy="41008"/>
                </a:xfrm>
                <a:custGeom>
                  <a:avLst/>
                  <a:gdLst/>
                  <a:ahLst/>
                  <a:cxnLst/>
                  <a:rect l="l" t="t" r="r" b="b"/>
                  <a:pathLst>
                    <a:path w="2212" h="1399" extrusionOk="0">
                      <a:moveTo>
                        <a:pt x="2008" y="1"/>
                      </a:moveTo>
                      <a:lnTo>
                        <a:pt x="0" y="1068"/>
                      </a:lnTo>
                      <a:lnTo>
                        <a:pt x="204" y="1399"/>
                      </a:lnTo>
                      <a:lnTo>
                        <a:pt x="2211" y="331"/>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52" name="Google Shape;741;p26">
                  <a:extLst>
                    <a:ext uri="{FF2B5EF4-FFF2-40B4-BE49-F238E27FC236}">
                      <a16:creationId xmlns:a16="http://schemas.microsoft.com/office/drawing/2014/main" id="{17AA9447-82CD-E4BD-3870-5C82C9A66C50}"/>
                    </a:ext>
                  </a:extLst>
                </p:cNvPr>
                <p:cNvSpPr/>
                <p:nvPr/>
              </p:nvSpPr>
              <p:spPr>
                <a:xfrm>
                  <a:off x="3864406" y="3354674"/>
                  <a:ext cx="61849" cy="43236"/>
                </a:xfrm>
                <a:custGeom>
                  <a:avLst/>
                  <a:gdLst/>
                  <a:ahLst/>
                  <a:cxnLst/>
                  <a:rect l="l" t="t" r="r" b="b"/>
                  <a:pathLst>
                    <a:path w="2110" h="1475" extrusionOk="0">
                      <a:moveTo>
                        <a:pt x="1906" y="1"/>
                      </a:moveTo>
                      <a:lnTo>
                        <a:pt x="0" y="1043"/>
                      </a:lnTo>
                      <a:lnTo>
                        <a:pt x="204" y="1475"/>
                      </a:lnTo>
                      <a:lnTo>
                        <a:pt x="2110" y="306"/>
                      </a:lnTo>
                      <a:lnTo>
                        <a:pt x="1906"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53" name="Google Shape;742;p26">
                  <a:extLst>
                    <a:ext uri="{FF2B5EF4-FFF2-40B4-BE49-F238E27FC236}">
                      <a16:creationId xmlns:a16="http://schemas.microsoft.com/office/drawing/2014/main" id="{46833C08-0649-D195-E528-BDDFDC9BB5F3}"/>
                    </a:ext>
                  </a:extLst>
                </p:cNvPr>
                <p:cNvSpPr/>
                <p:nvPr/>
              </p:nvSpPr>
              <p:spPr>
                <a:xfrm>
                  <a:off x="3749677" y="3419484"/>
                  <a:ext cx="64839" cy="43998"/>
                </a:xfrm>
                <a:custGeom>
                  <a:avLst/>
                  <a:gdLst/>
                  <a:ahLst/>
                  <a:cxnLst/>
                  <a:rect l="l" t="t" r="r" b="b"/>
                  <a:pathLst>
                    <a:path w="2212" h="1501" extrusionOk="0">
                      <a:moveTo>
                        <a:pt x="2008" y="1"/>
                      </a:moveTo>
                      <a:lnTo>
                        <a:pt x="0" y="1170"/>
                      </a:lnTo>
                      <a:lnTo>
                        <a:pt x="203" y="1500"/>
                      </a:lnTo>
                      <a:lnTo>
                        <a:pt x="2211" y="331"/>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54" name="Google Shape;743;p26">
                  <a:extLst>
                    <a:ext uri="{FF2B5EF4-FFF2-40B4-BE49-F238E27FC236}">
                      <a16:creationId xmlns:a16="http://schemas.microsoft.com/office/drawing/2014/main" id="{97598C22-D183-4951-0BA4-31147A10B0C6}"/>
                    </a:ext>
                  </a:extLst>
                </p:cNvPr>
                <p:cNvSpPr/>
                <p:nvPr/>
              </p:nvSpPr>
              <p:spPr>
                <a:xfrm>
                  <a:off x="3640898" y="3488046"/>
                  <a:ext cx="61849" cy="49919"/>
                </a:xfrm>
                <a:custGeom>
                  <a:avLst/>
                  <a:gdLst/>
                  <a:ahLst/>
                  <a:cxnLst/>
                  <a:rect l="l" t="t" r="r" b="b"/>
                  <a:pathLst>
                    <a:path w="2110" h="1703" extrusionOk="0">
                      <a:moveTo>
                        <a:pt x="1805" y="0"/>
                      </a:moveTo>
                      <a:lnTo>
                        <a:pt x="0" y="1271"/>
                      </a:lnTo>
                      <a:lnTo>
                        <a:pt x="204" y="1703"/>
                      </a:lnTo>
                      <a:lnTo>
                        <a:pt x="2110" y="432"/>
                      </a:lnTo>
                      <a:lnTo>
                        <a:pt x="180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55" name="Google Shape;744;p26">
                  <a:extLst>
                    <a:ext uri="{FF2B5EF4-FFF2-40B4-BE49-F238E27FC236}">
                      <a16:creationId xmlns:a16="http://schemas.microsoft.com/office/drawing/2014/main" id="{40CCFE0F-8264-1B6D-2743-E5CECC43F423}"/>
                    </a:ext>
                  </a:extLst>
                </p:cNvPr>
                <p:cNvSpPr/>
                <p:nvPr/>
              </p:nvSpPr>
              <p:spPr>
                <a:xfrm>
                  <a:off x="3532119" y="3562529"/>
                  <a:ext cx="61879" cy="49949"/>
                </a:xfrm>
                <a:custGeom>
                  <a:avLst/>
                  <a:gdLst/>
                  <a:ahLst/>
                  <a:cxnLst/>
                  <a:rect l="l" t="t" r="r" b="b"/>
                  <a:pathLst>
                    <a:path w="2111" h="1704" extrusionOk="0">
                      <a:moveTo>
                        <a:pt x="1805" y="1"/>
                      </a:moveTo>
                      <a:lnTo>
                        <a:pt x="1" y="1373"/>
                      </a:lnTo>
                      <a:lnTo>
                        <a:pt x="306" y="1703"/>
                      </a:lnTo>
                      <a:lnTo>
                        <a:pt x="2110" y="433"/>
                      </a:lnTo>
                      <a:lnTo>
                        <a:pt x="1805"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56" name="Google Shape;745;p26">
                  <a:extLst>
                    <a:ext uri="{FF2B5EF4-FFF2-40B4-BE49-F238E27FC236}">
                      <a16:creationId xmlns:a16="http://schemas.microsoft.com/office/drawing/2014/main" id="{AA16D14E-6C94-3C5A-5B81-4AAB3D721894}"/>
                    </a:ext>
                  </a:extLst>
                </p:cNvPr>
                <p:cNvSpPr/>
                <p:nvPr/>
              </p:nvSpPr>
              <p:spPr>
                <a:xfrm>
                  <a:off x="3429321" y="3642992"/>
                  <a:ext cx="59622" cy="52909"/>
                </a:xfrm>
                <a:custGeom>
                  <a:avLst/>
                  <a:gdLst/>
                  <a:ahLst/>
                  <a:cxnLst/>
                  <a:rect l="l" t="t" r="r" b="b"/>
                  <a:pathLst>
                    <a:path w="2034" h="1805" extrusionOk="0">
                      <a:moveTo>
                        <a:pt x="1703" y="0"/>
                      </a:moveTo>
                      <a:lnTo>
                        <a:pt x="0" y="1500"/>
                      </a:lnTo>
                      <a:lnTo>
                        <a:pt x="331" y="1805"/>
                      </a:lnTo>
                      <a:lnTo>
                        <a:pt x="2034" y="433"/>
                      </a:lnTo>
                      <a:lnTo>
                        <a:pt x="170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57" name="Google Shape;746;p26">
                  <a:extLst>
                    <a:ext uri="{FF2B5EF4-FFF2-40B4-BE49-F238E27FC236}">
                      <a16:creationId xmlns:a16="http://schemas.microsoft.com/office/drawing/2014/main" id="{51765D6D-C0E5-3CD2-28DA-C76425A07E08}"/>
                    </a:ext>
                  </a:extLst>
                </p:cNvPr>
                <p:cNvSpPr/>
                <p:nvPr/>
              </p:nvSpPr>
              <p:spPr>
                <a:xfrm>
                  <a:off x="3333205" y="3730167"/>
                  <a:ext cx="58889" cy="58860"/>
                </a:xfrm>
                <a:custGeom>
                  <a:avLst/>
                  <a:gdLst/>
                  <a:ahLst/>
                  <a:cxnLst/>
                  <a:rect l="l" t="t" r="r" b="b"/>
                  <a:pathLst>
                    <a:path w="2009" h="2008" extrusionOk="0">
                      <a:moveTo>
                        <a:pt x="1704" y="0"/>
                      </a:moveTo>
                      <a:cubicBezTo>
                        <a:pt x="1068" y="534"/>
                        <a:pt x="534" y="1068"/>
                        <a:pt x="1" y="1576"/>
                      </a:cubicBezTo>
                      <a:lnTo>
                        <a:pt x="433" y="2008"/>
                      </a:lnTo>
                      <a:cubicBezTo>
                        <a:pt x="967" y="1474"/>
                        <a:pt x="1500" y="941"/>
                        <a:pt x="2009" y="432"/>
                      </a:cubicBezTo>
                      <a:lnTo>
                        <a:pt x="170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58" name="Google Shape;747;p26">
                  <a:extLst>
                    <a:ext uri="{FF2B5EF4-FFF2-40B4-BE49-F238E27FC236}">
                      <a16:creationId xmlns:a16="http://schemas.microsoft.com/office/drawing/2014/main" id="{447BB583-58CB-C443-855E-85CCF727C657}"/>
                    </a:ext>
                  </a:extLst>
                </p:cNvPr>
                <p:cNvSpPr/>
                <p:nvPr/>
              </p:nvSpPr>
              <p:spPr>
                <a:xfrm>
                  <a:off x="3249781" y="3826253"/>
                  <a:ext cx="52909" cy="61879"/>
                </a:xfrm>
                <a:custGeom>
                  <a:avLst/>
                  <a:gdLst/>
                  <a:ahLst/>
                  <a:cxnLst/>
                  <a:rect l="l" t="t" r="r" b="b"/>
                  <a:pathLst>
                    <a:path w="1805" h="2111" extrusionOk="0">
                      <a:moveTo>
                        <a:pt x="1373" y="1"/>
                      </a:moveTo>
                      <a:cubicBezTo>
                        <a:pt x="941" y="636"/>
                        <a:pt x="407" y="1170"/>
                        <a:pt x="0" y="1805"/>
                      </a:cubicBezTo>
                      <a:lnTo>
                        <a:pt x="407" y="2110"/>
                      </a:lnTo>
                      <a:cubicBezTo>
                        <a:pt x="839" y="1475"/>
                        <a:pt x="1373" y="967"/>
                        <a:pt x="1805" y="331"/>
                      </a:cubicBezTo>
                      <a:lnTo>
                        <a:pt x="1373"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59" name="Google Shape;748;p26">
                  <a:extLst>
                    <a:ext uri="{FF2B5EF4-FFF2-40B4-BE49-F238E27FC236}">
                      <a16:creationId xmlns:a16="http://schemas.microsoft.com/office/drawing/2014/main" id="{9289A8E5-CF8C-D04A-CEFB-6822595C009F}"/>
                    </a:ext>
                  </a:extLst>
                </p:cNvPr>
                <p:cNvSpPr/>
                <p:nvPr/>
              </p:nvSpPr>
              <p:spPr>
                <a:xfrm>
                  <a:off x="3178259" y="3935032"/>
                  <a:ext cx="46197" cy="64839"/>
                </a:xfrm>
                <a:custGeom>
                  <a:avLst/>
                  <a:gdLst/>
                  <a:ahLst/>
                  <a:cxnLst/>
                  <a:rect l="l" t="t" r="r" b="b"/>
                  <a:pathLst>
                    <a:path w="1576" h="2212" extrusionOk="0">
                      <a:moveTo>
                        <a:pt x="1169" y="0"/>
                      </a:moveTo>
                      <a:cubicBezTo>
                        <a:pt x="737" y="636"/>
                        <a:pt x="432" y="1271"/>
                        <a:pt x="0" y="1907"/>
                      </a:cubicBezTo>
                      <a:lnTo>
                        <a:pt x="534" y="2212"/>
                      </a:lnTo>
                      <a:cubicBezTo>
                        <a:pt x="839" y="1475"/>
                        <a:pt x="1271" y="839"/>
                        <a:pt x="1576" y="204"/>
                      </a:cubicBezTo>
                      <a:lnTo>
                        <a:pt x="1169"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60" name="Google Shape;749;p26">
                  <a:extLst>
                    <a:ext uri="{FF2B5EF4-FFF2-40B4-BE49-F238E27FC236}">
                      <a16:creationId xmlns:a16="http://schemas.microsoft.com/office/drawing/2014/main" id="{B07E59A3-447D-F0C0-F9C6-88C63EAEA5D2}"/>
                    </a:ext>
                  </a:extLst>
                </p:cNvPr>
                <p:cNvSpPr/>
                <p:nvPr/>
              </p:nvSpPr>
              <p:spPr>
                <a:xfrm>
                  <a:off x="3175269" y="4558597"/>
                  <a:ext cx="55899" cy="62611"/>
                </a:xfrm>
                <a:custGeom>
                  <a:avLst/>
                  <a:gdLst/>
                  <a:ahLst/>
                  <a:cxnLst/>
                  <a:rect l="l" t="t" r="r" b="b"/>
                  <a:pathLst>
                    <a:path w="1907" h="2136" extrusionOk="0">
                      <a:moveTo>
                        <a:pt x="636" y="0"/>
                      </a:moveTo>
                      <a:lnTo>
                        <a:pt x="1" y="331"/>
                      </a:lnTo>
                      <a:cubicBezTo>
                        <a:pt x="407" y="966"/>
                        <a:pt x="839" y="1602"/>
                        <a:pt x="1373" y="2135"/>
                      </a:cubicBezTo>
                      <a:lnTo>
                        <a:pt x="1907" y="1805"/>
                      </a:lnTo>
                      <a:cubicBezTo>
                        <a:pt x="1373" y="1170"/>
                        <a:pt x="941" y="534"/>
                        <a:pt x="63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61" name="Google Shape;750;p26">
                  <a:extLst>
                    <a:ext uri="{FF2B5EF4-FFF2-40B4-BE49-F238E27FC236}">
                      <a16:creationId xmlns:a16="http://schemas.microsoft.com/office/drawing/2014/main" id="{CE550F9A-E27C-9C27-22DE-09F934FBC92B}"/>
                    </a:ext>
                  </a:extLst>
                </p:cNvPr>
                <p:cNvSpPr/>
                <p:nvPr/>
              </p:nvSpPr>
              <p:spPr>
                <a:xfrm>
                  <a:off x="3258722" y="4658435"/>
                  <a:ext cx="62611" cy="58860"/>
                </a:xfrm>
                <a:custGeom>
                  <a:avLst/>
                  <a:gdLst/>
                  <a:ahLst/>
                  <a:cxnLst/>
                  <a:rect l="l" t="t" r="r" b="b"/>
                  <a:pathLst>
                    <a:path w="2136" h="2008" extrusionOk="0">
                      <a:moveTo>
                        <a:pt x="534" y="0"/>
                      </a:moveTo>
                      <a:lnTo>
                        <a:pt x="0" y="407"/>
                      </a:lnTo>
                      <a:cubicBezTo>
                        <a:pt x="534" y="1042"/>
                        <a:pt x="1169" y="1474"/>
                        <a:pt x="1703" y="2008"/>
                      </a:cubicBezTo>
                      <a:lnTo>
                        <a:pt x="2135" y="1474"/>
                      </a:lnTo>
                      <a:cubicBezTo>
                        <a:pt x="1601" y="1042"/>
                        <a:pt x="1068" y="534"/>
                        <a:pt x="534"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62" name="Google Shape;751;p26">
                  <a:extLst>
                    <a:ext uri="{FF2B5EF4-FFF2-40B4-BE49-F238E27FC236}">
                      <a16:creationId xmlns:a16="http://schemas.microsoft.com/office/drawing/2014/main" id="{EDB4FC8E-60E9-B3FD-931F-9880A6642A6E}"/>
                    </a:ext>
                  </a:extLst>
                </p:cNvPr>
                <p:cNvSpPr/>
                <p:nvPr/>
              </p:nvSpPr>
              <p:spPr>
                <a:xfrm>
                  <a:off x="3361521" y="4738898"/>
                  <a:ext cx="67829" cy="52909"/>
                </a:xfrm>
                <a:custGeom>
                  <a:avLst/>
                  <a:gdLst/>
                  <a:ahLst/>
                  <a:cxnLst/>
                  <a:rect l="l" t="t" r="r" b="b"/>
                  <a:pathLst>
                    <a:path w="2314" h="1805" extrusionOk="0">
                      <a:moveTo>
                        <a:pt x="407" y="0"/>
                      </a:moveTo>
                      <a:lnTo>
                        <a:pt x="1" y="635"/>
                      </a:lnTo>
                      <a:cubicBezTo>
                        <a:pt x="636" y="1068"/>
                        <a:pt x="1373" y="1373"/>
                        <a:pt x="2008" y="1805"/>
                      </a:cubicBezTo>
                      <a:lnTo>
                        <a:pt x="2313" y="1169"/>
                      </a:lnTo>
                      <a:cubicBezTo>
                        <a:pt x="1678" y="839"/>
                        <a:pt x="1043" y="432"/>
                        <a:pt x="40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63" name="Google Shape;752;p26">
                  <a:extLst>
                    <a:ext uri="{FF2B5EF4-FFF2-40B4-BE49-F238E27FC236}">
                      <a16:creationId xmlns:a16="http://schemas.microsoft.com/office/drawing/2014/main" id="{92A41DF3-95B7-5563-AFA8-193811D13209}"/>
                    </a:ext>
                  </a:extLst>
                </p:cNvPr>
                <p:cNvSpPr/>
                <p:nvPr/>
              </p:nvSpPr>
              <p:spPr>
                <a:xfrm>
                  <a:off x="3479240" y="4804441"/>
                  <a:ext cx="68562" cy="43236"/>
                </a:xfrm>
                <a:custGeom>
                  <a:avLst/>
                  <a:gdLst/>
                  <a:ahLst/>
                  <a:cxnLst/>
                  <a:rect l="l" t="t" r="r" b="b"/>
                  <a:pathLst>
                    <a:path w="2339" h="1475" extrusionOk="0">
                      <a:moveTo>
                        <a:pt x="331" y="1"/>
                      </a:moveTo>
                      <a:lnTo>
                        <a:pt x="0" y="509"/>
                      </a:lnTo>
                      <a:cubicBezTo>
                        <a:pt x="636" y="839"/>
                        <a:pt x="1373" y="1144"/>
                        <a:pt x="2110" y="1475"/>
                      </a:cubicBezTo>
                      <a:lnTo>
                        <a:pt x="2338" y="839"/>
                      </a:lnTo>
                      <a:cubicBezTo>
                        <a:pt x="1601" y="509"/>
                        <a:pt x="966" y="306"/>
                        <a:pt x="33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64" name="Google Shape;753;p26">
                  <a:extLst>
                    <a:ext uri="{FF2B5EF4-FFF2-40B4-BE49-F238E27FC236}">
                      <a16:creationId xmlns:a16="http://schemas.microsoft.com/office/drawing/2014/main" id="{E9A1C925-443E-66BB-0ADF-79551F586790}"/>
                    </a:ext>
                  </a:extLst>
                </p:cNvPr>
                <p:cNvSpPr/>
                <p:nvPr/>
              </p:nvSpPr>
              <p:spPr>
                <a:xfrm>
                  <a:off x="3603642" y="4850637"/>
                  <a:ext cx="67829" cy="34296"/>
                </a:xfrm>
                <a:custGeom>
                  <a:avLst/>
                  <a:gdLst/>
                  <a:ahLst/>
                  <a:cxnLst/>
                  <a:rect l="l" t="t" r="r" b="b"/>
                  <a:pathLst>
                    <a:path w="2314" h="1170" extrusionOk="0">
                      <a:moveTo>
                        <a:pt x="204" y="0"/>
                      </a:moveTo>
                      <a:lnTo>
                        <a:pt x="1" y="636"/>
                      </a:lnTo>
                      <a:cubicBezTo>
                        <a:pt x="738" y="839"/>
                        <a:pt x="1475" y="1068"/>
                        <a:pt x="2110" y="1170"/>
                      </a:cubicBezTo>
                      <a:lnTo>
                        <a:pt x="2313" y="534"/>
                      </a:lnTo>
                      <a:cubicBezTo>
                        <a:pt x="1576" y="331"/>
                        <a:pt x="839" y="204"/>
                        <a:pt x="204"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65" name="Google Shape;754;p26">
                  <a:extLst>
                    <a:ext uri="{FF2B5EF4-FFF2-40B4-BE49-F238E27FC236}">
                      <a16:creationId xmlns:a16="http://schemas.microsoft.com/office/drawing/2014/main" id="{A6D57D18-2C46-8FBC-3E0A-4DEF4EC2BBF1}"/>
                    </a:ext>
                  </a:extLst>
                </p:cNvPr>
                <p:cNvSpPr/>
                <p:nvPr/>
              </p:nvSpPr>
              <p:spPr>
                <a:xfrm>
                  <a:off x="3731034" y="4881914"/>
                  <a:ext cx="67829" cy="27612"/>
                </a:xfrm>
                <a:custGeom>
                  <a:avLst/>
                  <a:gdLst/>
                  <a:ahLst/>
                  <a:cxnLst/>
                  <a:rect l="l" t="t" r="r" b="b"/>
                  <a:pathLst>
                    <a:path w="2314" h="942" extrusionOk="0">
                      <a:moveTo>
                        <a:pt x="204" y="1"/>
                      </a:moveTo>
                      <a:lnTo>
                        <a:pt x="1" y="636"/>
                      </a:lnTo>
                      <a:cubicBezTo>
                        <a:pt x="738" y="738"/>
                        <a:pt x="1475" y="840"/>
                        <a:pt x="2314" y="941"/>
                      </a:cubicBezTo>
                      <a:lnTo>
                        <a:pt x="2314" y="306"/>
                      </a:lnTo>
                      <a:cubicBezTo>
                        <a:pt x="1577" y="204"/>
                        <a:pt x="839" y="103"/>
                        <a:pt x="20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66" name="Google Shape;755;p26">
                  <a:extLst>
                    <a:ext uri="{FF2B5EF4-FFF2-40B4-BE49-F238E27FC236}">
                      <a16:creationId xmlns:a16="http://schemas.microsoft.com/office/drawing/2014/main" id="{0823F18E-467F-D2BE-3F32-AAAF14FA56C6}"/>
                    </a:ext>
                  </a:extLst>
                </p:cNvPr>
                <p:cNvSpPr/>
                <p:nvPr/>
              </p:nvSpPr>
              <p:spPr>
                <a:xfrm>
                  <a:off x="3864406" y="4897567"/>
                  <a:ext cx="64839" cy="21633"/>
                </a:xfrm>
                <a:custGeom>
                  <a:avLst/>
                  <a:gdLst/>
                  <a:ahLst/>
                  <a:cxnLst/>
                  <a:rect l="l" t="t" r="r" b="b"/>
                  <a:pathLst>
                    <a:path w="2212" h="738" extrusionOk="0">
                      <a:moveTo>
                        <a:pt x="0" y="1"/>
                      </a:moveTo>
                      <a:lnTo>
                        <a:pt x="0" y="636"/>
                      </a:lnTo>
                      <a:cubicBezTo>
                        <a:pt x="737" y="738"/>
                        <a:pt x="1474" y="738"/>
                        <a:pt x="2211" y="738"/>
                      </a:cubicBezTo>
                      <a:lnTo>
                        <a:pt x="2211" y="102"/>
                      </a:lnTo>
                      <a:cubicBezTo>
                        <a:pt x="1474" y="102"/>
                        <a:pt x="737" y="1"/>
                        <a:pt x="0"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67" name="Google Shape;756;p26">
                  <a:extLst>
                    <a:ext uri="{FF2B5EF4-FFF2-40B4-BE49-F238E27FC236}">
                      <a16:creationId xmlns:a16="http://schemas.microsoft.com/office/drawing/2014/main" id="{9AE1EA5D-DEC3-29E0-6AE3-890552A50B7D}"/>
                    </a:ext>
                  </a:extLst>
                </p:cNvPr>
                <p:cNvSpPr/>
                <p:nvPr/>
              </p:nvSpPr>
              <p:spPr>
                <a:xfrm>
                  <a:off x="3994759" y="4897567"/>
                  <a:ext cx="67829" cy="21633"/>
                </a:xfrm>
                <a:custGeom>
                  <a:avLst/>
                  <a:gdLst/>
                  <a:ahLst/>
                  <a:cxnLst/>
                  <a:rect l="l" t="t" r="r" b="b"/>
                  <a:pathLst>
                    <a:path w="2314" h="738" extrusionOk="0">
                      <a:moveTo>
                        <a:pt x="2212" y="1"/>
                      </a:moveTo>
                      <a:cubicBezTo>
                        <a:pt x="1475" y="1"/>
                        <a:pt x="738" y="102"/>
                        <a:pt x="1" y="102"/>
                      </a:cubicBezTo>
                      <a:lnTo>
                        <a:pt x="1" y="738"/>
                      </a:lnTo>
                      <a:cubicBezTo>
                        <a:pt x="840" y="738"/>
                        <a:pt x="1577" y="738"/>
                        <a:pt x="2314" y="636"/>
                      </a:cubicBezTo>
                      <a:lnTo>
                        <a:pt x="2212"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68" name="Google Shape;757;p26">
                  <a:extLst>
                    <a:ext uri="{FF2B5EF4-FFF2-40B4-BE49-F238E27FC236}">
                      <a16:creationId xmlns:a16="http://schemas.microsoft.com/office/drawing/2014/main" id="{D176132D-AA58-7FED-4244-0F8E965C65A0}"/>
                    </a:ext>
                  </a:extLst>
                </p:cNvPr>
                <p:cNvSpPr/>
                <p:nvPr/>
              </p:nvSpPr>
              <p:spPr>
                <a:xfrm>
                  <a:off x="4125141" y="4878953"/>
                  <a:ext cx="67829" cy="30573"/>
                </a:xfrm>
                <a:custGeom>
                  <a:avLst/>
                  <a:gdLst/>
                  <a:ahLst/>
                  <a:cxnLst/>
                  <a:rect l="l" t="t" r="r" b="b"/>
                  <a:pathLst>
                    <a:path w="2314" h="1043" extrusionOk="0">
                      <a:moveTo>
                        <a:pt x="2212" y="0"/>
                      </a:moveTo>
                      <a:cubicBezTo>
                        <a:pt x="1475" y="102"/>
                        <a:pt x="738" y="305"/>
                        <a:pt x="1" y="407"/>
                      </a:cubicBezTo>
                      <a:lnTo>
                        <a:pt x="102" y="1042"/>
                      </a:lnTo>
                      <a:cubicBezTo>
                        <a:pt x="839" y="941"/>
                        <a:pt x="1577" y="839"/>
                        <a:pt x="2314" y="737"/>
                      </a:cubicBezTo>
                      <a:lnTo>
                        <a:pt x="221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69" name="Google Shape;758;p26">
                  <a:extLst>
                    <a:ext uri="{FF2B5EF4-FFF2-40B4-BE49-F238E27FC236}">
                      <a16:creationId xmlns:a16="http://schemas.microsoft.com/office/drawing/2014/main" id="{F063AF17-3F3E-1F78-C0CD-3F3D2D17BAAD}"/>
                    </a:ext>
                  </a:extLst>
                </p:cNvPr>
                <p:cNvSpPr/>
                <p:nvPr/>
              </p:nvSpPr>
              <p:spPr>
                <a:xfrm>
                  <a:off x="4255523" y="4847647"/>
                  <a:ext cx="67829" cy="37286"/>
                </a:xfrm>
                <a:custGeom>
                  <a:avLst/>
                  <a:gdLst/>
                  <a:ahLst/>
                  <a:cxnLst/>
                  <a:rect l="l" t="t" r="r" b="b"/>
                  <a:pathLst>
                    <a:path w="2314" h="1272" extrusionOk="0">
                      <a:moveTo>
                        <a:pt x="2110" y="1"/>
                      </a:moveTo>
                      <a:cubicBezTo>
                        <a:pt x="1373" y="204"/>
                        <a:pt x="636" y="433"/>
                        <a:pt x="0" y="636"/>
                      </a:cubicBezTo>
                      <a:lnTo>
                        <a:pt x="102" y="1272"/>
                      </a:lnTo>
                      <a:cubicBezTo>
                        <a:pt x="839" y="1170"/>
                        <a:pt x="1576" y="941"/>
                        <a:pt x="2313" y="738"/>
                      </a:cubicBezTo>
                      <a:lnTo>
                        <a:pt x="211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70" name="Google Shape;759;p26">
                  <a:extLst>
                    <a:ext uri="{FF2B5EF4-FFF2-40B4-BE49-F238E27FC236}">
                      <a16:creationId xmlns:a16="http://schemas.microsoft.com/office/drawing/2014/main" id="{D18884EA-1124-2A7F-023C-E8FD3CB1F305}"/>
                    </a:ext>
                  </a:extLst>
                </p:cNvPr>
                <p:cNvSpPr/>
                <p:nvPr/>
              </p:nvSpPr>
              <p:spPr>
                <a:xfrm>
                  <a:off x="4379192" y="4804441"/>
                  <a:ext cx="68562" cy="43236"/>
                </a:xfrm>
                <a:custGeom>
                  <a:avLst/>
                  <a:gdLst/>
                  <a:ahLst/>
                  <a:cxnLst/>
                  <a:rect l="l" t="t" r="r" b="b"/>
                  <a:pathLst>
                    <a:path w="2339" h="1475" extrusionOk="0">
                      <a:moveTo>
                        <a:pt x="2034" y="1"/>
                      </a:moveTo>
                      <a:lnTo>
                        <a:pt x="1" y="738"/>
                      </a:lnTo>
                      <a:lnTo>
                        <a:pt x="229" y="1475"/>
                      </a:lnTo>
                      <a:lnTo>
                        <a:pt x="2339" y="636"/>
                      </a:lnTo>
                      <a:lnTo>
                        <a:pt x="2034"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71" name="Google Shape;760;p26">
                  <a:extLst>
                    <a:ext uri="{FF2B5EF4-FFF2-40B4-BE49-F238E27FC236}">
                      <a16:creationId xmlns:a16="http://schemas.microsoft.com/office/drawing/2014/main" id="{DE21A031-5535-D04D-77C2-CF2188E0ADFB}"/>
                    </a:ext>
                  </a:extLst>
                </p:cNvPr>
                <p:cNvSpPr/>
                <p:nvPr/>
              </p:nvSpPr>
              <p:spPr>
                <a:xfrm>
                  <a:off x="4500634" y="4754522"/>
                  <a:ext cx="68562" cy="43236"/>
                </a:xfrm>
                <a:custGeom>
                  <a:avLst/>
                  <a:gdLst/>
                  <a:ahLst/>
                  <a:cxnLst/>
                  <a:rect l="l" t="t" r="r" b="b"/>
                  <a:pathLst>
                    <a:path w="2339" h="1475" extrusionOk="0">
                      <a:moveTo>
                        <a:pt x="2008" y="1"/>
                      </a:moveTo>
                      <a:lnTo>
                        <a:pt x="0" y="840"/>
                      </a:lnTo>
                      <a:lnTo>
                        <a:pt x="305" y="1475"/>
                      </a:lnTo>
                      <a:lnTo>
                        <a:pt x="2339" y="636"/>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72" name="Google Shape;761;p26">
                  <a:extLst>
                    <a:ext uri="{FF2B5EF4-FFF2-40B4-BE49-F238E27FC236}">
                      <a16:creationId xmlns:a16="http://schemas.microsoft.com/office/drawing/2014/main" id="{6358E0D7-D662-F6B4-FDA4-BCBCE2567980}"/>
                    </a:ext>
                  </a:extLst>
                </p:cNvPr>
                <p:cNvSpPr/>
                <p:nvPr/>
              </p:nvSpPr>
              <p:spPr>
                <a:xfrm>
                  <a:off x="4621313" y="4701642"/>
                  <a:ext cx="68562" cy="46959"/>
                </a:xfrm>
                <a:custGeom>
                  <a:avLst/>
                  <a:gdLst/>
                  <a:ahLst/>
                  <a:cxnLst/>
                  <a:rect l="l" t="t" r="r" b="b"/>
                  <a:pathLst>
                    <a:path w="2339" h="1602" extrusionOk="0">
                      <a:moveTo>
                        <a:pt x="2034" y="0"/>
                      </a:moveTo>
                      <a:lnTo>
                        <a:pt x="1" y="839"/>
                      </a:lnTo>
                      <a:lnTo>
                        <a:pt x="331" y="1601"/>
                      </a:lnTo>
                      <a:lnTo>
                        <a:pt x="2339" y="636"/>
                      </a:lnTo>
                      <a:lnTo>
                        <a:pt x="203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73" name="Google Shape;762;p26">
                  <a:extLst>
                    <a:ext uri="{FF2B5EF4-FFF2-40B4-BE49-F238E27FC236}">
                      <a16:creationId xmlns:a16="http://schemas.microsoft.com/office/drawing/2014/main" id="{F6883073-B613-6F1A-A260-4B4B59BBD01D}"/>
                    </a:ext>
                  </a:extLst>
                </p:cNvPr>
                <p:cNvSpPr/>
                <p:nvPr/>
              </p:nvSpPr>
              <p:spPr>
                <a:xfrm>
                  <a:off x="4742755" y="4648733"/>
                  <a:ext cx="68562" cy="46959"/>
                </a:xfrm>
                <a:custGeom>
                  <a:avLst/>
                  <a:gdLst/>
                  <a:ahLst/>
                  <a:cxnLst/>
                  <a:rect l="l" t="t" r="r" b="b"/>
                  <a:pathLst>
                    <a:path w="2339" h="1602" extrusionOk="0">
                      <a:moveTo>
                        <a:pt x="2008" y="1"/>
                      </a:moveTo>
                      <a:lnTo>
                        <a:pt x="0" y="967"/>
                      </a:lnTo>
                      <a:lnTo>
                        <a:pt x="305" y="1602"/>
                      </a:lnTo>
                      <a:lnTo>
                        <a:pt x="2339" y="636"/>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74" name="Google Shape;763;p26">
                  <a:extLst>
                    <a:ext uri="{FF2B5EF4-FFF2-40B4-BE49-F238E27FC236}">
                      <a16:creationId xmlns:a16="http://schemas.microsoft.com/office/drawing/2014/main" id="{E79C383F-7D4D-39BC-21D9-F1AF87FE8211}"/>
                    </a:ext>
                  </a:extLst>
                </p:cNvPr>
                <p:cNvSpPr/>
                <p:nvPr/>
              </p:nvSpPr>
              <p:spPr>
                <a:xfrm>
                  <a:off x="4863435" y="4595853"/>
                  <a:ext cx="68591" cy="46959"/>
                </a:xfrm>
                <a:custGeom>
                  <a:avLst/>
                  <a:gdLst/>
                  <a:ahLst/>
                  <a:cxnLst/>
                  <a:rect l="l" t="t" r="r" b="b"/>
                  <a:pathLst>
                    <a:path w="2340" h="1602" extrusionOk="0">
                      <a:moveTo>
                        <a:pt x="2034" y="0"/>
                      </a:moveTo>
                      <a:lnTo>
                        <a:pt x="1" y="864"/>
                      </a:lnTo>
                      <a:lnTo>
                        <a:pt x="230" y="1601"/>
                      </a:lnTo>
                      <a:lnTo>
                        <a:pt x="2339" y="636"/>
                      </a:lnTo>
                      <a:lnTo>
                        <a:pt x="203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75" name="Google Shape;764;p26">
                  <a:extLst>
                    <a:ext uri="{FF2B5EF4-FFF2-40B4-BE49-F238E27FC236}">
                      <a16:creationId xmlns:a16="http://schemas.microsoft.com/office/drawing/2014/main" id="{5EE5B126-999F-856A-BF83-26C67D5117AB}"/>
                    </a:ext>
                  </a:extLst>
                </p:cNvPr>
                <p:cNvSpPr/>
                <p:nvPr/>
              </p:nvSpPr>
              <p:spPr>
                <a:xfrm>
                  <a:off x="4981886" y="4539983"/>
                  <a:ext cx="67829" cy="49919"/>
                </a:xfrm>
                <a:custGeom>
                  <a:avLst/>
                  <a:gdLst/>
                  <a:ahLst/>
                  <a:cxnLst/>
                  <a:rect l="l" t="t" r="r" b="b"/>
                  <a:pathLst>
                    <a:path w="2314" h="1703" extrusionOk="0">
                      <a:moveTo>
                        <a:pt x="2110" y="0"/>
                      </a:moveTo>
                      <a:lnTo>
                        <a:pt x="1" y="966"/>
                      </a:lnTo>
                      <a:lnTo>
                        <a:pt x="306" y="1703"/>
                      </a:lnTo>
                      <a:lnTo>
                        <a:pt x="2314" y="763"/>
                      </a:lnTo>
                      <a:lnTo>
                        <a:pt x="2110"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76" name="Google Shape;765;p26">
                  <a:extLst>
                    <a:ext uri="{FF2B5EF4-FFF2-40B4-BE49-F238E27FC236}">
                      <a16:creationId xmlns:a16="http://schemas.microsoft.com/office/drawing/2014/main" id="{D219C06E-CF4F-BBE7-EEB3-D57A9B1E076C}"/>
                    </a:ext>
                  </a:extLst>
                </p:cNvPr>
                <p:cNvSpPr/>
                <p:nvPr/>
              </p:nvSpPr>
              <p:spPr>
                <a:xfrm>
                  <a:off x="5102595" y="4487807"/>
                  <a:ext cx="68562" cy="46226"/>
                </a:xfrm>
                <a:custGeom>
                  <a:avLst/>
                  <a:gdLst/>
                  <a:ahLst/>
                  <a:cxnLst/>
                  <a:rect l="l" t="t" r="r" b="b"/>
                  <a:pathLst>
                    <a:path w="2339" h="1577" extrusionOk="0">
                      <a:moveTo>
                        <a:pt x="2135" y="1"/>
                      </a:moveTo>
                      <a:lnTo>
                        <a:pt x="0" y="941"/>
                      </a:lnTo>
                      <a:lnTo>
                        <a:pt x="331" y="1577"/>
                      </a:lnTo>
                      <a:lnTo>
                        <a:pt x="2339" y="636"/>
                      </a:lnTo>
                      <a:lnTo>
                        <a:pt x="2135"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77" name="Google Shape;766;p26">
                  <a:extLst>
                    <a:ext uri="{FF2B5EF4-FFF2-40B4-BE49-F238E27FC236}">
                      <a16:creationId xmlns:a16="http://schemas.microsoft.com/office/drawing/2014/main" id="{AF201DF7-5A53-92DC-0613-01D462D33C7A}"/>
                    </a:ext>
                  </a:extLst>
                </p:cNvPr>
                <p:cNvSpPr/>
                <p:nvPr/>
              </p:nvSpPr>
              <p:spPr>
                <a:xfrm>
                  <a:off x="5224037" y="4431938"/>
                  <a:ext cx="67800" cy="46226"/>
                </a:xfrm>
                <a:custGeom>
                  <a:avLst/>
                  <a:gdLst/>
                  <a:ahLst/>
                  <a:cxnLst/>
                  <a:rect l="l" t="t" r="r" b="b"/>
                  <a:pathLst>
                    <a:path w="2313" h="1577" extrusionOk="0">
                      <a:moveTo>
                        <a:pt x="2008" y="1"/>
                      </a:moveTo>
                      <a:lnTo>
                        <a:pt x="0" y="941"/>
                      </a:lnTo>
                      <a:lnTo>
                        <a:pt x="305" y="1577"/>
                      </a:lnTo>
                      <a:lnTo>
                        <a:pt x="2313" y="738"/>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78" name="Google Shape;767;p26">
                  <a:extLst>
                    <a:ext uri="{FF2B5EF4-FFF2-40B4-BE49-F238E27FC236}">
                      <a16:creationId xmlns:a16="http://schemas.microsoft.com/office/drawing/2014/main" id="{0B192C2A-9FFD-0C65-80A2-B7FCCEB8A7F6}"/>
                    </a:ext>
                  </a:extLst>
                </p:cNvPr>
                <p:cNvSpPr/>
                <p:nvPr/>
              </p:nvSpPr>
              <p:spPr>
                <a:xfrm>
                  <a:off x="5344717" y="4379058"/>
                  <a:ext cx="68562" cy="46226"/>
                </a:xfrm>
                <a:custGeom>
                  <a:avLst/>
                  <a:gdLst/>
                  <a:ahLst/>
                  <a:cxnLst/>
                  <a:rect l="l" t="t" r="r" b="b"/>
                  <a:pathLst>
                    <a:path w="2339" h="1577" extrusionOk="0">
                      <a:moveTo>
                        <a:pt x="2008" y="0"/>
                      </a:moveTo>
                      <a:lnTo>
                        <a:pt x="0" y="941"/>
                      </a:lnTo>
                      <a:lnTo>
                        <a:pt x="229" y="1576"/>
                      </a:lnTo>
                      <a:lnTo>
                        <a:pt x="2339" y="636"/>
                      </a:lnTo>
                      <a:lnTo>
                        <a:pt x="2008"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79" name="Google Shape;768;p26">
                  <a:extLst>
                    <a:ext uri="{FF2B5EF4-FFF2-40B4-BE49-F238E27FC236}">
                      <a16:creationId xmlns:a16="http://schemas.microsoft.com/office/drawing/2014/main" id="{83DC6853-DAAA-EAD7-2E0F-CD16084722EA}"/>
                    </a:ext>
                  </a:extLst>
                </p:cNvPr>
                <p:cNvSpPr/>
                <p:nvPr/>
              </p:nvSpPr>
              <p:spPr>
                <a:xfrm>
                  <a:off x="5463168" y="4323188"/>
                  <a:ext cx="67829" cy="46196"/>
                </a:xfrm>
                <a:custGeom>
                  <a:avLst/>
                  <a:gdLst/>
                  <a:ahLst/>
                  <a:cxnLst/>
                  <a:rect l="l" t="t" r="r" b="b"/>
                  <a:pathLst>
                    <a:path w="2314" h="1576" extrusionOk="0">
                      <a:moveTo>
                        <a:pt x="2008" y="0"/>
                      </a:moveTo>
                      <a:lnTo>
                        <a:pt x="1" y="940"/>
                      </a:lnTo>
                      <a:lnTo>
                        <a:pt x="306" y="1576"/>
                      </a:lnTo>
                      <a:lnTo>
                        <a:pt x="2313" y="737"/>
                      </a:lnTo>
                      <a:lnTo>
                        <a:pt x="2008"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0" name="Google Shape;769;p26">
                  <a:extLst>
                    <a:ext uri="{FF2B5EF4-FFF2-40B4-BE49-F238E27FC236}">
                      <a16:creationId xmlns:a16="http://schemas.microsoft.com/office/drawing/2014/main" id="{C6B63A16-97B1-A305-E97B-CA4EA876D786}"/>
                    </a:ext>
                  </a:extLst>
                </p:cNvPr>
                <p:cNvSpPr/>
                <p:nvPr/>
              </p:nvSpPr>
              <p:spPr>
                <a:xfrm>
                  <a:off x="5583848" y="4270279"/>
                  <a:ext cx="68591" cy="46226"/>
                </a:xfrm>
                <a:custGeom>
                  <a:avLst/>
                  <a:gdLst/>
                  <a:ahLst/>
                  <a:cxnLst/>
                  <a:rect l="l" t="t" r="r" b="b"/>
                  <a:pathLst>
                    <a:path w="2340" h="1577" extrusionOk="0">
                      <a:moveTo>
                        <a:pt x="2009" y="1"/>
                      </a:moveTo>
                      <a:lnTo>
                        <a:pt x="1" y="941"/>
                      </a:lnTo>
                      <a:lnTo>
                        <a:pt x="331" y="1576"/>
                      </a:lnTo>
                      <a:lnTo>
                        <a:pt x="2339" y="636"/>
                      </a:lnTo>
                      <a:lnTo>
                        <a:pt x="2009"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1" name="Google Shape;770;p26">
                  <a:extLst>
                    <a:ext uri="{FF2B5EF4-FFF2-40B4-BE49-F238E27FC236}">
                      <a16:creationId xmlns:a16="http://schemas.microsoft.com/office/drawing/2014/main" id="{63D5A7D4-3A0B-FE21-36BB-3E5AAC8FAFD6}"/>
                    </a:ext>
                  </a:extLst>
                </p:cNvPr>
                <p:cNvSpPr/>
                <p:nvPr/>
              </p:nvSpPr>
              <p:spPr>
                <a:xfrm>
                  <a:off x="5701567" y="4217399"/>
                  <a:ext cx="68562" cy="43236"/>
                </a:xfrm>
                <a:custGeom>
                  <a:avLst/>
                  <a:gdLst/>
                  <a:ahLst/>
                  <a:cxnLst/>
                  <a:rect l="l" t="t" r="r" b="b"/>
                  <a:pathLst>
                    <a:path w="2339" h="1475" extrusionOk="0">
                      <a:moveTo>
                        <a:pt x="2136" y="0"/>
                      </a:moveTo>
                      <a:lnTo>
                        <a:pt x="1" y="839"/>
                      </a:lnTo>
                      <a:lnTo>
                        <a:pt x="331" y="1474"/>
                      </a:lnTo>
                      <a:lnTo>
                        <a:pt x="2339" y="635"/>
                      </a:lnTo>
                      <a:lnTo>
                        <a:pt x="2136"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2" name="Google Shape;771;p26">
                  <a:extLst>
                    <a:ext uri="{FF2B5EF4-FFF2-40B4-BE49-F238E27FC236}">
                      <a16:creationId xmlns:a16="http://schemas.microsoft.com/office/drawing/2014/main" id="{BB366BEB-5DE0-0456-CD13-24F9FCFFC3C9}"/>
                    </a:ext>
                  </a:extLst>
                </p:cNvPr>
                <p:cNvSpPr/>
                <p:nvPr/>
              </p:nvSpPr>
              <p:spPr>
                <a:xfrm>
                  <a:off x="5823009" y="4161500"/>
                  <a:ext cx="68562" cy="46988"/>
                </a:xfrm>
                <a:custGeom>
                  <a:avLst/>
                  <a:gdLst/>
                  <a:ahLst/>
                  <a:cxnLst/>
                  <a:rect l="l" t="t" r="r" b="b"/>
                  <a:pathLst>
                    <a:path w="2339" h="1603" extrusionOk="0">
                      <a:moveTo>
                        <a:pt x="2008" y="1"/>
                      </a:moveTo>
                      <a:lnTo>
                        <a:pt x="0" y="967"/>
                      </a:lnTo>
                      <a:lnTo>
                        <a:pt x="305" y="1602"/>
                      </a:lnTo>
                      <a:lnTo>
                        <a:pt x="2339" y="636"/>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3" name="Google Shape;772;p26">
                  <a:extLst>
                    <a:ext uri="{FF2B5EF4-FFF2-40B4-BE49-F238E27FC236}">
                      <a16:creationId xmlns:a16="http://schemas.microsoft.com/office/drawing/2014/main" id="{7A36107C-B21C-4424-AB68-A1FB46D940A7}"/>
                    </a:ext>
                  </a:extLst>
                </p:cNvPr>
                <p:cNvSpPr/>
                <p:nvPr/>
              </p:nvSpPr>
              <p:spPr>
                <a:xfrm>
                  <a:off x="5943688" y="4108621"/>
                  <a:ext cx="68562" cy="43969"/>
                </a:xfrm>
                <a:custGeom>
                  <a:avLst/>
                  <a:gdLst/>
                  <a:ahLst/>
                  <a:cxnLst/>
                  <a:rect l="l" t="t" r="r" b="b"/>
                  <a:pathLst>
                    <a:path w="2339" h="1500" extrusionOk="0">
                      <a:moveTo>
                        <a:pt x="2034" y="0"/>
                      </a:moveTo>
                      <a:lnTo>
                        <a:pt x="1" y="966"/>
                      </a:lnTo>
                      <a:lnTo>
                        <a:pt x="229" y="1500"/>
                      </a:lnTo>
                      <a:lnTo>
                        <a:pt x="2339" y="636"/>
                      </a:lnTo>
                      <a:lnTo>
                        <a:pt x="203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4" name="Google Shape;773;p26">
                  <a:extLst>
                    <a:ext uri="{FF2B5EF4-FFF2-40B4-BE49-F238E27FC236}">
                      <a16:creationId xmlns:a16="http://schemas.microsoft.com/office/drawing/2014/main" id="{07BCB8E1-D363-BD27-A2ED-C929B477A121}"/>
                    </a:ext>
                  </a:extLst>
                </p:cNvPr>
                <p:cNvSpPr/>
                <p:nvPr/>
              </p:nvSpPr>
              <p:spPr>
                <a:xfrm>
                  <a:off x="6065130" y="4055712"/>
                  <a:ext cx="68562" cy="43998"/>
                </a:xfrm>
                <a:custGeom>
                  <a:avLst/>
                  <a:gdLst/>
                  <a:ahLst/>
                  <a:cxnLst/>
                  <a:rect l="l" t="t" r="r" b="b"/>
                  <a:pathLst>
                    <a:path w="2339" h="1501" extrusionOk="0">
                      <a:moveTo>
                        <a:pt x="2008" y="1"/>
                      </a:moveTo>
                      <a:lnTo>
                        <a:pt x="1" y="865"/>
                      </a:lnTo>
                      <a:lnTo>
                        <a:pt x="204" y="1500"/>
                      </a:lnTo>
                      <a:lnTo>
                        <a:pt x="2339" y="636"/>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5" name="Google Shape;774;p26">
                  <a:extLst>
                    <a:ext uri="{FF2B5EF4-FFF2-40B4-BE49-F238E27FC236}">
                      <a16:creationId xmlns:a16="http://schemas.microsoft.com/office/drawing/2014/main" id="{CA168014-0BAF-144E-819F-DBDC43760A2F}"/>
                    </a:ext>
                  </a:extLst>
                </p:cNvPr>
                <p:cNvSpPr/>
                <p:nvPr/>
              </p:nvSpPr>
              <p:spPr>
                <a:xfrm>
                  <a:off x="7666882" y="3482066"/>
                  <a:ext cx="68562" cy="18672"/>
                </a:xfrm>
                <a:custGeom>
                  <a:avLst/>
                  <a:gdLst/>
                  <a:ahLst/>
                  <a:cxnLst/>
                  <a:rect l="l" t="t" r="r" b="b"/>
                  <a:pathLst>
                    <a:path w="2339" h="637" extrusionOk="0">
                      <a:moveTo>
                        <a:pt x="2212" y="1"/>
                      </a:moveTo>
                      <a:cubicBezTo>
                        <a:pt x="1475" y="102"/>
                        <a:pt x="738" y="102"/>
                        <a:pt x="1" y="204"/>
                      </a:cubicBezTo>
                      <a:lnTo>
                        <a:pt x="102" y="636"/>
                      </a:lnTo>
                      <a:cubicBezTo>
                        <a:pt x="839" y="509"/>
                        <a:pt x="1576" y="509"/>
                        <a:pt x="2339" y="407"/>
                      </a:cubicBezTo>
                      <a:lnTo>
                        <a:pt x="2212"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6" name="Google Shape;775;p26">
                  <a:extLst>
                    <a:ext uri="{FF2B5EF4-FFF2-40B4-BE49-F238E27FC236}">
                      <a16:creationId xmlns:a16="http://schemas.microsoft.com/office/drawing/2014/main" id="{0CC92578-CB44-411A-8AC8-D170AF68339B}"/>
                    </a:ext>
                  </a:extLst>
                </p:cNvPr>
                <p:cNvSpPr/>
                <p:nvPr/>
              </p:nvSpPr>
              <p:spPr>
                <a:xfrm>
                  <a:off x="7800225" y="3482066"/>
                  <a:ext cx="65601" cy="18672"/>
                </a:xfrm>
                <a:custGeom>
                  <a:avLst/>
                  <a:gdLst/>
                  <a:ahLst/>
                  <a:cxnLst/>
                  <a:rect l="l" t="t" r="r" b="b"/>
                  <a:pathLst>
                    <a:path w="2238" h="637" extrusionOk="0">
                      <a:moveTo>
                        <a:pt x="1" y="1"/>
                      </a:moveTo>
                      <a:lnTo>
                        <a:pt x="1" y="407"/>
                      </a:lnTo>
                      <a:cubicBezTo>
                        <a:pt x="738" y="509"/>
                        <a:pt x="1373" y="509"/>
                        <a:pt x="2110" y="636"/>
                      </a:cubicBezTo>
                      <a:lnTo>
                        <a:pt x="2238" y="306"/>
                      </a:lnTo>
                      <a:cubicBezTo>
                        <a:pt x="1475" y="102"/>
                        <a:pt x="738" y="102"/>
                        <a:pt x="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7" name="Google Shape;776;p26">
                  <a:extLst>
                    <a:ext uri="{FF2B5EF4-FFF2-40B4-BE49-F238E27FC236}">
                      <a16:creationId xmlns:a16="http://schemas.microsoft.com/office/drawing/2014/main" id="{4A4F6180-A9AD-E01F-0EF4-354B5AAC6A73}"/>
                    </a:ext>
                  </a:extLst>
                </p:cNvPr>
                <p:cNvSpPr/>
                <p:nvPr/>
              </p:nvSpPr>
              <p:spPr>
                <a:xfrm>
                  <a:off x="7927646" y="3503669"/>
                  <a:ext cx="64839" cy="34296"/>
                </a:xfrm>
                <a:custGeom>
                  <a:avLst/>
                  <a:gdLst/>
                  <a:ahLst/>
                  <a:cxnLst/>
                  <a:rect l="l" t="t" r="r" b="b"/>
                  <a:pathLst>
                    <a:path w="2212" h="1170" extrusionOk="0">
                      <a:moveTo>
                        <a:pt x="102" y="1"/>
                      </a:moveTo>
                      <a:lnTo>
                        <a:pt x="0" y="407"/>
                      </a:lnTo>
                      <a:cubicBezTo>
                        <a:pt x="737" y="636"/>
                        <a:pt x="1373" y="839"/>
                        <a:pt x="2110" y="1170"/>
                      </a:cubicBezTo>
                      <a:lnTo>
                        <a:pt x="2211" y="738"/>
                      </a:lnTo>
                      <a:cubicBezTo>
                        <a:pt x="1576" y="534"/>
                        <a:pt x="839" y="204"/>
                        <a:pt x="102"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8" name="Google Shape;777;p26">
                  <a:extLst>
                    <a:ext uri="{FF2B5EF4-FFF2-40B4-BE49-F238E27FC236}">
                      <a16:creationId xmlns:a16="http://schemas.microsoft.com/office/drawing/2014/main" id="{DC43C135-CFB8-CEA4-EAF9-887B4107227A}"/>
                    </a:ext>
                  </a:extLst>
                </p:cNvPr>
                <p:cNvSpPr/>
                <p:nvPr/>
              </p:nvSpPr>
              <p:spPr>
                <a:xfrm>
                  <a:off x="8045336" y="3556578"/>
                  <a:ext cx="62612" cy="46226"/>
                </a:xfrm>
                <a:custGeom>
                  <a:avLst/>
                  <a:gdLst/>
                  <a:ahLst/>
                  <a:cxnLst/>
                  <a:rect l="l" t="t" r="r" b="b"/>
                  <a:pathLst>
                    <a:path w="2136" h="1577" extrusionOk="0">
                      <a:moveTo>
                        <a:pt x="229" y="0"/>
                      </a:moveTo>
                      <a:lnTo>
                        <a:pt x="1" y="305"/>
                      </a:lnTo>
                      <a:cubicBezTo>
                        <a:pt x="636" y="737"/>
                        <a:pt x="1272" y="1144"/>
                        <a:pt x="1907" y="1576"/>
                      </a:cubicBezTo>
                      <a:lnTo>
                        <a:pt x="2136" y="1373"/>
                      </a:lnTo>
                      <a:cubicBezTo>
                        <a:pt x="1500" y="839"/>
                        <a:pt x="865" y="407"/>
                        <a:pt x="22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9" name="Google Shape;778;p26">
                  <a:extLst>
                    <a:ext uri="{FF2B5EF4-FFF2-40B4-BE49-F238E27FC236}">
                      <a16:creationId xmlns:a16="http://schemas.microsoft.com/office/drawing/2014/main" id="{1D795937-C7D4-B9A8-0CC9-398C3A416414}"/>
                    </a:ext>
                  </a:extLst>
                </p:cNvPr>
                <p:cNvSpPr/>
                <p:nvPr/>
              </p:nvSpPr>
              <p:spPr>
                <a:xfrm>
                  <a:off x="8148164" y="3640002"/>
                  <a:ext cx="46196" cy="58889"/>
                </a:xfrm>
                <a:custGeom>
                  <a:avLst/>
                  <a:gdLst/>
                  <a:ahLst/>
                  <a:cxnLst/>
                  <a:rect l="l" t="t" r="r" b="b"/>
                  <a:pathLst>
                    <a:path w="1576" h="2009" extrusionOk="0">
                      <a:moveTo>
                        <a:pt x="203" y="1"/>
                      </a:moveTo>
                      <a:lnTo>
                        <a:pt x="0" y="204"/>
                      </a:lnTo>
                      <a:cubicBezTo>
                        <a:pt x="534" y="738"/>
                        <a:pt x="941" y="1373"/>
                        <a:pt x="1373" y="2009"/>
                      </a:cubicBezTo>
                      <a:lnTo>
                        <a:pt x="1576" y="1805"/>
                      </a:lnTo>
                      <a:cubicBezTo>
                        <a:pt x="1169" y="1170"/>
                        <a:pt x="737" y="636"/>
                        <a:pt x="203"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90" name="Google Shape;779;p26">
                  <a:extLst>
                    <a:ext uri="{FF2B5EF4-FFF2-40B4-BE49-F238E27FC236}">
                      <a16:creationId xmlns:a16="http://schemas.microsoft.com/office/drawing/2014/main" id="{510D7034-A65E-BD16-BF3A-6FAAEA31C71D}"/>
                    </a:ext>
                  </a:extLst>
                </p:cNvPr>
                <p:cNvSpPr/>
                <p:nvPr/>
              </p:nvSpPr>
              <p:spPr>
                <a:xfrm>
                  <a:off x="8222647" y="3748780"/>
                  <a:ext cx="34296" cy="64839"/>
                </a:xfrm>
                <a:custGeom>
                  <a:avLst/>
                  <a:gdLst/>
                  <a:ahLst/>
                  <a:cxnLst/>
                  <a:rect l="l" t="t" r="r" b="b"/>
                  <a:pathLst>
                    <a:path w="1170" h="2212" extrusionOk="0">
                      <a:moveTo>
                        <a:pt x="204" y="1"/>
                      </a:moveTo>
                      <a:lnTo>
                        <a:pt x="1" y="204"/>
                      </a:lnTo>
                      <a:cubicBezTo>
                        <a:pt x="306" y="839"/>
                        <a:pt x="636" y="1475"/>
                        <a:pt x="941" y="2212"/>
                      </a:cubicBezTo>
                      <a:lnTo>
                        <a:pt x="1170" y="2110"/>
                      </a:lnTo>
                      <a:cubicBezTo>
                        <a:pt x="941" y="1373"/>
                        <a:pt x="636" y="738"/>
                        <a:pt x="20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91" name="Google Shape;780;p26">
                  <a:extLst>
                    <a:ext uri="{FF2B5EF4-FFF2-40B4-BE49-F238E27FC236}">
                      <a16:creationId xmlns:a16="http://schemas.microsoft.com/office/drawing/2014/main" id="{FCCA505A-7E0F-492E-D7A8-285B90FFF0C1}"/>
                    </a:ext>
                  </a:extLst>
                </p:cNvPr>
                <p:cNvSpPr/>
                <p:nvPr/>
              </p:nvSpPr>
              <p:spPr>
                <a:xfrm>
                  <a:off x="8281507" y="4006555"/>
                  <a:ext cx="8970" cy="64839"/>
                </a:xfrm>
                <a:custGeom>
                  <a:avLst/>
                  <a:gdLst/>
                  <a:ahLst/>
                  <a:cxnLst/>
                  <a:rect l="l" t="t" r="r" b="b"/>
                  <a:pathLst>
                    <a:path w="306" h="2212" extrusionOk="0">
                      <a:moveTo>
                        <a:pt x="102" y="0"/>
                      </a:moveTo>
                      <a:cubicBezTo>
                        <a:pt x="102" y="737"/>
                        <a:pt x="102" y="1474"/>
                        <a:pt x="1" y="2212"/>
                      </a:cubicBezTo>
                      <a:lnTo>
                        <a:pt x="204" y="2212"/>
                      </a:lnTo>
                      <a:cubicBezTo>
                        <a:pt x="204" y="1474"/>
                        <a:pt x="306" y="737"/>
                        <a:pt x="30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92" name="Google Shape;781;p26">
                  <a:extLst>
                    <a:ext uri="{FF2B5EF4-FFF2-40B4-BE49-F238E27FC236}">
                      <a16:creationId xmlns:a16="http://schemas.microsoft.com/office/drawing/2014/main" id="{2719620F-3846-D7CF-E3FD-8C0AB01FD1B0}"/>
                    </a:ext>
                  </a:extLst>
                </p:cNvPr>
                <p:cNvSpPr/>
                <p:nvPr/>
              </p:nvSpPr>
              <p:spPr>
                <a:xfrm>
                  <a:off x="8253191" y="4136937"/>
                  <a:ext cx="22395" cy="61849"/>
                </a:xfrm>
                <a:custGeom>
                  <a:avLst/>
                  <a:gdLst/>
                  <a:ahLst/>
                  <a:cxnLst/>
                  <a:rect l="l" t="t" r="r" b="b"/>
                  <a:pathLst>
                    <a:path w="764" h="2110" extrusionOk="0">
                      <a:moveTo>
                        <a:pt x="636" y="0"/>
                      </a:moveTo>
                      <a:cubicBezTo>
                        <a:pt x="433" y="737"/>
                        <a:pt x="331" y="1373"/>
                        <a:pt x="1" y="2110"/>
                      </a:cubicBezTo>
                      <a:lnTo>
                        <a:pt x="230" y="2110"/>
                      </a:lnTo>
                      <a:cubicBezTo>
                        <a:pt x="433" y="1474"/>
                        <a:pt x="636" y="737"/>
                        <a:pt x="763"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93" name="Google Shape;782;p26">
                  <a:extLst>
                    <a:ext uri="{FF2B5EF4-FFF2-40B4-BE49-F238E27FC236}">
                      <a16:creationId xmlns:a16="http://schemas.microsoft.com/office/drawing/2014/main" id="{CBE8E4E0-2B01-8998-65A2-55F9537CD3E1}"/>
                    </a:ext>
                  </a:extLst>
                </p:cNvPr>
                <p:cNvSpPr/>
                <p:nvPr/>
              </p:nvSpPr>
              <p:spPr>
                <a:xfrm>
                  <a:off x="8204034" y="4260606"/>
                  <a:ext cx="30573" cy="59622"/>
                </a:xfrm>
                <a:custGeom>
                  <a:avLst/>
                  <a:gdLst/>
                  <a:ahLst/>
                  <a:cxnLst/>
                  <a:rect l="l" t="t" r="r" b="b"/>
                  <a:pathLst>
                    <a:path w="1043" h="2034" extrusionOk="0">
                      <a:moveTo>
                        <a:pt x="941" y="0"/>
                      </a:moveTo>
                      <a:cubicBezTo>
                        <a:pt x="636" y="636"/>
                        <a:pt x="305" y="1398"/>
                        <a:pt x="0" y="2033"/>
                      </a:cubicBezTo>
                      <a:cubicBezTo>
                        <a:pt x="407" y="1398"/>
                        <a:pt x="737" y="763"/>
                        <a:pt x="104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94" name="Google Shape;783;p26">
                  <a:extLst>
                    <a:ext uri="{FF2B5EF4-FFF2-40B4-BE49-F238E27FC236}">
                      <a16:creationId xmlns:a16="http://schemas.microsoft.com/office/drawing/2014/main" id="{04B3FC69-491C-6BDA-E060-667A4C8D1B19}"/>
                    </a:ext>
                  </a:extLst>
                </p:cNvPr>
                <p:cNvSpPr/>
                <p:nvPr/>
              </p:nvSpPr>
              <p:spPr>
                <a:xfrm>
                  <a:off x="8126561" y="4376068"/>
                  <a:ext cx="43236" cy="52176"/>
                </a:xfrm>
                <a:custGeom>
                  <a:avLst/>
                  <a:gdLst/>
                  <a:ahLst/>
                  <a:cxnLst/>
                  <a:rect l="l" t="t" r="r" b="b"/>
                  <a:pathLst>
                    <a:path w="1475" h="1780" extrusionOk="0">
                      <a:moveTo>
                        <a:pt x="1373" y="1"/>
                      </a:moveTo>
                      <a:cubicBezTo>
                        <a:pt x="940" y="509"/>
                        <a:pt x="508" y="1144"/>
                        <a:pt x="0" y="1678"/>
                      </a:cubicBezTo>
                      <a:lnTo>
                        <a:pt x="102" y="1780"/>
                      </a:lnTo>
                      <a:cubicBezTo>
                        <a:pt x="508" y="1144"/>
                        <a:pt x="1042" y="636"/>
                        <a:pt x="147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grpSp>
        <p:sp>
          <p:nvSpPr>
            <p:cNvPr id="31" name="Google Shape;785;p26">
              <a:extLst>
                <a:ext uri="{FF2B5EF4-FFF2-40B4-BE49-F238E27FC236}">
                  <a16:creationId xmlns:a16="http://schemas.microsoft.com/office/drawing/2014/main" id="{4B897E7A-99AD-EB05-7F18-54B8BEAB0F8A}"/>
                </a:ext>
              </a:extLst>
            </p:cNvPr>
            <p:cNvSpPr/>
            <p:nvPr/>
          </p:nvSpPr>
          <p:spPr>
            <a:xfrm>
              <a:off x="6182849" y="4089290"/>
              <a:ext cx="68562" cy="43236"/>
            </a:xfrm>
            <a:custGeom>
              <a:avLst/>
              <a:gdLst/>
              <a:ahLst/>
              <a:cxnLst/>
              <a:rect l="l" t="t" r="r" b="b"/>
              <a:pathLst>
                <a:path w="2339" h="1475" extrusionOk="0">
                  <a:moveTo>
                    <a:pt x="2135" y="1"/>
                  </a:moveTo>
                  <a:lnTo>
                    <a:pt x="0" y="839"/>
                  </a:lnTo>
                  <a:lnTo>
                    <a:pt x="331" y="1475"/>
                  </a:lnTo>
                  <a:lnTo>
                    <a:pt x="2338" y="509"/>
                  </a:lnTo>
                  <a:lnTo>
                    <a:pt x="2135"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2" name="Google Shape;786;p26">
              <a:extLst>
                <a:ext uri="{FF2B5EF4-FFF2-40B4-BE49-F238E27FC236}">
                  <a16:creationId xmlns:a16="http://schemas.microsoft.com/office/drawing/2014/main" id="{60E761CF-B173-DA6B-E1CE-D9D67E04D53F}"/>
                </a:ext>
              </a:extLst>
            </p:cNvPr>
            <p:cNvSpPr/>
            <p:nvPr/>
          </p:nvSpPr>
          <p:spPr>
            <a:xfrm>
              <a:off x="6304261" y="4036410"/>
              <a:ext cx="67829" cy="43236"/>
            </a:xfrm>
            <a:custGeom>
              <a:avLst/>
              <a:gdLst/>
              <a:ahLst/>
              <a:cxnLst/>
              <a:rect l="l" t="t" r="r" b="b"/>
              <a:pathLst>
                <a:path w="2314" h="1475" extrusionOk="0">
                  <a:moveTo>
                    <a:pt x="2110" y="0"/>
                  </a:moveTo>
                  <a:lnTo>
                    <a:pt x="1" y="839"/>
                  </a:lnTo>
                  <a:lnTo>
                    <a:pt x="306" y="1474"/>
                  </a:lnTo>
                  <a:lnTo>
                    <a:pt x="2314" y="636"/>
                  </a:lnTo>
                  <a:lnTo>
                    <a:pt x="2110"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3" name="Google Shape;787;p26">
              <a:extLst>
                <a:ext uri="{FF2B5EF4-FFF2-40B4-BE49-F238E27FC236}">
                  <a16:creationId xmlns:a16="http://schemas.microsoft.com/office/drawing/2014/main" id="{A6B00392-3272-843D-3EAE-4519E3B5E356}"/>
                </a:ext>
              </a:extLst>
            </p:cNvPr>
            <p:cNvSpPr/>
            <p:nvPr/>
          </p:nvSpPr>
          <p:spPr>
            <a:xfrm>
              <a:off x="6424970" y="3907301"/>
              <a:ext cx="68562" cy="43236"/>
            </a:xfrm>
            <a:custGeom>
              <a:avLst/>
              <a:gdLst/>
              <a:ahLst/>
              <a:cxnLst/>
              <a:rect l="l" t="t" r="r" b="b"/>
              <a:pathLst>
                <a:path w="2339" h="1475" extrusionOk="0">
                  <a:moveTo>
                    <a:pt x="2135" y="1"/>
                  </a:moveTo>
                  <a:lnTo>
                    <a:pt x="0" y="941"/>
                  </a:lnTo>
                  <a:lnTo>
                    <a:pt x="331" y="1475"/>
                  </a:lnTo>
                  <a:lnTo>
                    <a:pt x="2339" y="636"/>
                  </a:lnTo>
                  <a:lnTo>
                    <a:pt x="2135"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4" name="Google Shape;788;p26">
              <a:extLst>
                <a:ext uri="{FF2B5EF4-FFF2-40B4-BE49-F238E27FC236}">
                  <a16:creationId xmlns:a16="http://schemas.microsoft.com/office/drawing/2014/main" id="{846B7CB2-0DBA-CCB0-0A3D-A32C541DBD7C}"/>
                </a:ext>
              </a:extLst>
            </p:cNvPr>
            <p:cNvSpPr/>
            <p:nvPr/>
          </p:nvSpPr>
          <p:spPr>
            <a:xfrm>
              <a:off x="6546412" y="3857382"/>
              <a:ext cx="67800" cy="40275"/>
            </a:xfrm>
            <a:custGeom>
              <a:avLst/>
              <a:gdLst/>
              <a:ahLst/>
              <a:cxnLst/>
              <a:rect l="l" t="t" r="r" b="b"/>
              <a:pathLst>
                <a:path w="2313" h="1374" extrusionOk="0">
                  <a:moveTo>
                    <a:pt x="2110" y="1"/>
                  </a:moveTo>
                  <a:lnTo>
                    <a:pt x="0" y="865"/>
                  </a:lnTo>
                  <a:lnTo>
                    <a:pt x="305" y="1373"/>
                  </a:lnTo>
                  <a:lnTo>
                    <a:pt x="2313" y="535"/>
                  </a:lnTo>
                  <a:lnTo>
                    <a:pt x="2110"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5" name="Google Shape;789;p26">
              <a:extLst>
                <a:ext uri="{FF2B5EF4-FFF2-40B4-BE49-F238E27FC236}">
                  <a16:creationId xmlns:a16="http://schemas.microsoft.com/office/drawing/2014/main" id="{84605BEC-DDB4-1FD8-F126-6C76259419A6}"/>
                </a:ext>
              </a:extLst>
            </p:cNvPr>
            <p:cNvSpPr/>
            <p:nvPr/>
          </p:nvSpPr>
          <p:spPr>
            <a:xfrm>
              <a:off x="6667091" y="3808225"/>
              <a:ext cx="68562" cy="40246"/>
            </a:xfrm>
            <a:custGeom>
              <a:avLst/>
              <a:gdLst/>
              <a:ahLst/>
              <a:cxnLst/>
              <a:rect l="l" t="t" r="r" b="b"/>
              <a:pathLst>
                <a:path w="2339" h="1373" extrusionOk="0">
                  <a:moveTo>
                    <a:pt x="2135" y="0"/>
                  </a:moveTo>
                  <a:lnTo>
                    <a:pt x="0" y="839"/>
                  </a:lnTo>
                  <a:lnTo>
                    <a:pt x="331" y="1373"/>
                  </a:lnTo>
                  <a:lnTo>
                    <a:pt x="2339" y="509"/>
                  </a:lnTo>
                  <a:lnTo>
                    <a:pt x="2135"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6" name="Google Shape;790;p26">
              <a:extLst>
                <a:ext uri="{FF2B5EF4-FFF2-40B4-BE49-F238E27FC236}">
                  <a16:creationId xmlns:a16="http://schemas.microsoft.com/office/drawing/2014/main" id="{15E3B19C-8C28-B4E5-535E-D5EA0D6FF6B1}"/>
                </a:ext>
              </a:extLst>
            </p:cNvPr>
            <p:cNvSpPr/>
            <p:nvPr/>
          </p:nvSpPr>
          <p:spPr>
            <a:xfrm>
              <a:off x="6791494" y="3758305"/>
              <a:ext cx="64869" cy="40246"/>
            </a:xfrm>
            <a:custGeom>
              <a:avLst/>
              <a:gdLst/>
              <a:ahLst/>
              <a:cxnLst/>
              <a:rect l="l" t="t" r="r" b="b"/>
              <a:pathLst>
                <a:path w="2213" h="1373" extrusionOk="0">
                  <a:moveTo>
                    <a:pt x="2009" y="1"/>
                  </a:moveTo>
                  <a:lnTo>
                    <a:pt x="1" y="839"/>
                  </a:lnTo>
                  <a:lnTo>
                    <a:pt x="204" y="1373"/>
                  </a:lnTo>
                  <a:lnTo>
                    <a:pt x="2212" y="534"/>
                  </a:lnTo>
                  <a:lnTo>
                    <a:pt x="2009"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7" name="Google Shape;791;p26">
              <a:extLst>
                <a:ext uri="{FF2B5EF4-FFF2-40B4-BE49-F238E27FC236}">
                  <a16:creationId xmlns:a16="http://schemas.microsoft.com/office/drawing/2014/main" id="{25E449B3-FB39-168C-7DFC-0A304A30DD4B}"/>
                </a:ext>
              </a:extLst>
            </p:cNvPr>
            <p:cNvSpPr/>
            <p:nvPr/>
          </p:nvSpPr>
          <p:spPr>
            <a:xfrm>
              <a:off x="6912202" y="3708386"/>
              <a:ext cx="68562" cy="40275"/>
            </a:xfrm>
            <a:custGeom>
              <a:avLst/>
              <a:gdLst/>
              <a:ahLst/>
              <a:cxnLst/>
              <a:rect l="l" t="t" r="r" b="b"/>
              <a:pathLst>
                <a:path w="2339" h="1374" extrusionOk="0">
                  <a:moveTo>
                    <a:pt x="2135" y="1"/>
                  </a:moveTo>
                  <a:lnTo>
                    <a:pt x="0" y="865"/>
                  </a:lnTo>
                  <a:lnTo>
                    <a:pt x="229" y="1373"/>
                  </a:lnTo>
                  <a:lnTo>
                    <a:pt x="2339" y="534"/>
                  </a:lnTo>
                  <a:lnTo>
                    <a:pt x="2135"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8" name="Google Shape;792;p26">
              <a:extLst>
                <a:ext uri="{FF2B5EF4-FFF2-40B4-BE49-F238E27FC236}">
                  <a16:creationId xmlns:a16="http://schemas.microsoft.com/office/drawing/2014/main" id="{56B8F9E1-3C57-3629-AE16-F1D2E7478EE0}"/>
                </a:ext>
              </a:extLst>
            </p:cNvPr>
            <p:cNvSpPr/>
            <p:nvPr/>
          </p:nvSpPr>
          <p:spPr>
            <a:xfrm>
              <a:off x="7036605" y="3662190"/>
              <a:ext cx="65601" cy="40275"/>
            </a:xfrm>
            <a:custGeom>
              <a:avLst/>
              <a:gdLst/>
              <a:ahLst/>
              <a:cxnLst/>
              <a:rect l="l" t="t" r="r" b="b"/>
              <a:pathLst>
                <a:path w="2238" h="1374" extrusionOk="0">
                  <a:moveTo>
                    <a:pt x="2110" y="1"/>
                  </a:moveTo>
                  <a:lnTo>
                    <a:pt x="1" y="840"/>
                  </a:lnTo>
                  <a:lnTo>
                    <a:pt x="204" y="1373"/>
                  </a:lnTo>
                  <a:lnTo>
                    <a:pt x="2237" y="535"/>
                  </a:lnTo>
                  <a:lnTo>
                    <a:pt x="2110"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9" name="Google Shape;793;p26">
              <a:extLst>
                <a:ext uri="{FF2B5EF4-FFF2-40B4-BE49-F238E27FC236}">
                  <a16:creationId xmlns:a16="http://schemas.microsoft.com/office/drawing/2014/main" id="{7C72A067-1A06-27A3-3F88-39BBAC5B6149}"/>
                </a:ext>
              </a:extLst>
            </p:cNvPr>
            <p:cNvSpPr/>
            <p:nvPr/>
          </p:nvSpPr>
          <p:spPr>
            <a:xfrm>
              <a:off x="7161036" y="3618250"/>
              <a:ext cx="64839" cy="37286"/>
            </a:xfrm>
            <a:custGeom>
              <a:avLst/>
              <a:gdLst/>
              <a:ahLst/>
              <a:cxnLst/>
              <a:rect l="l" t="t" r="r" b="b"/>
              <a:pathLst>
                <a:path w="2212" h="1272" extrusionOk="0">
                  <a:moveTo>
                    <a:pt x="2110" y="0"/>
                  </a:moveTo>
                  <a:lnTo>
                    <a:pt x="0" y="763"/>
                  </a:lnTo>
                  <a:lnTo>
                    <a:pt x="102" y="1271"/>
                  </a:lnTo>
                  <a:lnTo>
                    <a:pt x="2211" y="534"/>
                  </a:lnTo>
                  <a:lnTo>
                    <a:pt x="2110"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0" name="Google Shape;794;p26">
              <a:extLst>
                <a:ext uri="{FF2B5EF4-FFF2-40B4-BE49-F238E27FC236}">
                  <a16:creationId xmlns:a16="http://schemas.microsoft.com/office/drawing/2014/main" id="{05DA7A25-6746-C3FE-6D99-52FE118CA4B3}"/>
                </a:ext>
              </a:extLst>
            </p:cNvPr>
            <p:cNvSpPr/>
            <p:nvPr/>
          </p:nvSpPr>
          <p:spPr>
            <a:xfrm>
              <a:off x="7284706" y="3578004"/>
              <a:ext cx="65572" cy="34325"/>
            </a:xfrm>
            <a:custGeom>
              <a:avLst/>
              <a:gdLst/>
              <a:ahLst/>
              <a:cxnLst/>
              <a:rect l="l" t="t" r="r" b="b"/>
              <a:pathLst>
                <a:path w="2237" h="1171" extrusionOk="0">
                  <a:moveTo>
                    <a:pt x="2135" y="1"/>
                  </a:moveTo>
                  <a:lnTo>
                    <a:pt x="0" y="636"/>
                  </a:lnTo>
                  <a:lnTo>
                    <a:pt x="127" y="1170"/>
                  </a:lnTo>
                  <a:lnTo>
                    <a:pt x="2237" y="433"/>
                  </a:lnTo>
                  <a:lnTo>
                    <a:pt x="2135"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1" name="Google Shape;795;p26">
              <a:extLst>
                <a:ext uri="{FF2B5EF4-FFF2-40B4-BE49-F238E27FC236}">
                  <a16:creationId xmlns:a16="http://schemas.microsoft.com/office/drawing/2014/main" id="{107FEB7B-14BE-43A8-B885-6800784C87E8}"/>
                </a:ext>
              </a:extLst>
            </p:cNvPr>
            <p:cNvSpPr/>
            <p:nvPr/>
          </p:nvSpPr>
          <p:spPr>
            <a:xfrm>
              <a:off x="7409108" y="3537787"/>
              <a:ext cx="68562" cy="34296"/>
            </a:xfrm>
            <a:custGeom>
              <a:avLst/>
              <a:gdLst/>
              <a:ahLst/>
              <a:cxnLst/>
              <a:rect l="l" t="t" r="r" b="b"/>
              <a:pathLst>
                <a:path w="2339" h="1170" extrusionOk="0">
                  <a:moveTo>
                    <a:pt x="2237" y="0"/>
                  </a:moveTo>
                  <a:lnTo>
                    <a:pt x="1" y="636"/>
                  </a:lnTo>
                  <a:lnTo>
                    <a:pt x="102" y="1170"/>
                  </a:lnTo>
                  <a:lnTo>
                    <a:pt x="2339" y="534"/>
                  </a:lnTo>
                  <a:lnTo>
                    <a:pt x="2237"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2" name="Google Shape;796;p26">
              <a:extLst>
                <a:ext uri="{FF2B5EF4-FFF2-40B4-BE49-F238E27FC236}">
                  <a16:creationId xmlns:a16="http://schemas.microsoft.com/office/drawing/2014/main" id="{1908665D-E06A-9B25-1FA7-D6F4A5311213}"/>
                </a:ext>
              </a:extLst>
            </p:cNvPr>
            <p:cNvSpPr/>
            <p:nvPr/>
          </p:nvSpPr>
          <p:spPr>
            <a:xfrm>
              <a:off x="7536500" y="3510234"/>
              <a:ext cx="68562" cy="24593"/>
            </a:xfrm>
            <a:custGeom>
              <a:avLst/>
              <a:gdLst/>
              <a:ahLst/>
              <a:cxnLst/>
              <a:rect l="l" t="t" r="r" b="b"/>
              <a:pathLst>
                <a:path w="2339" h="839" extrusionOk="0">
                  <a:moveTo>
                    <a:pt x="2212" y="0"/>
                  </a:moveTo>
                  <a:lnTo>
                    <a:pt x="1" y="407"/>
                  </a:lnTo>
                  <a:lnTo>
                    <a:pt x="102" y="839"/>
                  </a:lnTo>
                  <a:lnTo>
                    <a:pt x="2339" y="407"/>
                  </a:lnTo>
                  <a:lnTo>
                    <a:pt x="2212"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3" name="Google Shape;797;p26">
              <a:extLst>
                <a:ext uri="{FF2B5EF4-FFF2-40B4-BE49-F238E27FC236}">
                  <a16:creationId xmlns:a16="http://schemas.microsoft.com/office/drawing/2014/main" id="{08AFE32D-D8A6-74CC-08F3-5B6F9019015E}"/>
                </a:ext>
              </a:extLst>
            </p:cNvPr>
            <p:cNvSpPr/>
            <p:nvPr/>
          </p:nvSpPr>
          <p:spPr>
            <a:xfrm>
              <a:off x="8033435" y="4475144"/>
              <a:ext cx="49186" cy="43236"/>
            </a:xfrm>
            <a:custGeom>
              <a:avLst/>
              <a:gdLst/>
              <a:ahLst/>
              <a:cxnLst/>
              <a:rect l="l" t="t" r="r" b="b"/>
              <a:pathLst>
                <a:path w="1678" h="1475" extrusionOk="0">
                  <a:moveTo>
                    <a:pt x="1678" y="1"/>
                  </a:moveTo>
                  <a:cubicBezTo>
                    <a:pt x="1144" y="535"/>
                    <a:pt x="508" y="941"/>
                    <a:pt x="0" y="1475"/>
                  </a:cubicBezTo>
                  <a:lnTo>
                    <a:pt x="0" y="1475"/>
                  </a:lnTo>
                  <a:cubicBezTo>
                    <a:pt x="508" y="941"/>
                    <a:pt x="1144" y="535"/>
                    <a:pt x="1678" y="1"/>
                  </a:cubicBez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4" name="Google Shape;799;p26">
              <a:extLst>
                <a:ext uri="{FF2B5EF4-FFF2-40B4-BE49-F238E27FC236}">
                  <a16:creationId xmlns:a16="http://schemas.microsoft.com/office/drawing/2014/main" id="{390A52E8-50FB-F324-5917-19537EE8B69B}"/>
                </a:ext>
              </a:extLst>
            </p:cNvPr>
            <p:cNvSpPr/>
            <p:nvPr/>
          </p:nvSpPr>
          <p:spPr>
            <a:xfrm>
              <a:off x="3864821" y="838856"/>
              <a:ext cx="173618" cy="149025"/>
            </a:xfrm>
            <a:custGeom>
              <a:avLst/>
              <a:gdLst/>
              <a:ahLst/>
              <a:cxnLst/>
              <a:rect l="l" t="t" r="r" b="b"/>
              <a:pathLst>
                <a:path w="5923" h="5084" extrusionOk="0">
                  <a:moveTo>
                    <a:pt x="4550" y="1"/>
                  </a:moveTo>
                  <a:cubicBezTo>
                    <a:pt x="3813" y="1"/>
                    <a:pt x="2745" y="331"/>
                    <a:pt x="1779" y="1068"/>
                  </a:cubicBezTo>
                  <a:cubicBezTo>
                    <a:pt x="636" y="1907"/>
                    <a:pt x="0" y="3076"/>
                    <a:pt x="0" y="3915"/>
                  </a:cubicBezTo>
                  <a:cubicBezTo>
                    <a:pt x="0" y="4144"/>
                    <a:pt x="0" y="4449"/>
                    <a:pt x="204" y="4550"/>
                  </a:cubicBezTo>
                  <a:cubicBezTo>
                    <a:pt x="407" y="4881"/>
                    <a:pt x="839" y="5084"/>
                    <a:pt x="1271" y="5084"/>
                  </a:cubicBezTo>
                  <a:cubicBezTo>
                    <a:pt x="2110" y="5084"/>
                    <a:pt x="3050" y="4652"/>
                    <a:pt x="4016" y="3915"/>
                  </a:cubicBezTo>
                  <a:cubicBezTo>
                    <a:pt x="5185" y="3076"/>
                    <a:pt x="5922" y="1907"/>
                    <a:pt x="5922" y="1068"/>
                  </a:cubicBezTo>
                  <a:cubicBezTo>
                    <a:pt x="5922" y="839"/>
                    <a:pt x="5821" y="636"/>
                    <a:pt x="5719" y="433"/>
                  </a:cubicBezTo>
                  <a:cubicBezTo>
                    <a:pt x="5490" y="102"/>
                    <a:pt x="5084" y="1"/>
                    <a:pt x="4550" y="1"/>
                  </a:cubicBezTo>
                  <a:close/>
                </a:path>
              </a:pathLst>
            </a:custGeom>
            <a:solidFill>
              <a:srgbClr val="993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5" name="Google Shape;800;p26">
              <a:extLst>
                <a:ext uri="{FF2B5EF4-FFF2-40B4-BE49-F238E27FC236}">
                  <a16:creationId xmlns:a16="http://schemas.microsoft.com/office/drawing/2014/main" id="{63CE87EC-CA74-0D90-E648-FD9DA0086819}"/>
                </a:ext>
              </a:extLst>
            </p:cNvPr>
            <p:cNvSpPr/>
            <p:nvPr/>
          </p:nvSpPr>
          <p:spPr>
            <a:xfrm>
              <a:off x="3413800" y="1099625"/>
              <a:ext cx="1766471" cy="1766439"/>
            </a:xfrm>
            <a:custGeom>
              <a:avLst/>
              <a:gdLst/>
              <a:ahLst/>
              <a:cxnLst/>
              <a:rect l="l" t="t" r="r" b="b"/>
              <a:pathLst>
                <a:path w="56882" h="56881" extrusionOk="0">
                  <a:moveTo>
                    <a:pt x="52433" y="0"/>
                  </a:moveTo>
                  <a:lnTo>
                    <a:pt x="1" y="4448"/>
                  </a:lnTo>
                  <a:lnTo>
                    <a:pt x="4448" y="56881"/>
                  </a:lnTo>
                  <a:lnTo>
                    <a:pt x="56881" y="52306"/>
                  </a:lnTo>
                  <a:lnTo>
                    <a:pt x="52433" y="0"/>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6" name="Google Shape;801;p26">
              <a:extLst>
                <a:ext uri="{FF2B5EF4-FFF2-40B4-BE49-F238E27FC236}">
                  <a16:creationId xmlns:a16="http://schemas.microsoft.com/office/drawing/2014/main" id="{E181AABC-F85B-B453-4733-EF8B01650F67}"/>
                </a:ext>
              </a:extLst>
            </p:cNvPr>
            <p:cNvSpPr/>
            <p:nvPr/>
          </p:nvSpPr>
          <p:spPr>
            <a:xfrm>
              <a:off x="4240285" y="1149539"/>
              <a:ext cx="176608" cy="142312"/>
            </a:xfrm>
            <a:custGeom>
              <a:avLst/>
              <a:gdLst/>
              <a:ahLst/>
              <a:cxnLst/>
              <a:rect l="l" t="t" r="r" b="b"/>
              <a:pathLst>
                <a:path w="6025" h="4855" extrusionOk="0">
                  <a:moveTo>
                    <a:pt x="1" y="4550"/>
                  </a:moveTo>
                  <a:cubicBezTo>
                    <a:pt x="1" y="4550"/>
                    <a:pt x="1" y="4651"/>
                    <a:pt x="103" y="4651"/>
                  </a:cubicBezTo>
                  <a:lnTo>
                    <a:pt x="1" y="4550"/>
                  </a:lnTo>
                  <a:close/>
                  <a:moveTo>
                    <a:pt x="6024" y="0"/>
                  </a:moveTo>
                  <a:lnTo>
                    <a:pt x="2746" y="407"/>
                  </a:lnTo>
                  <a:cubicBezTo>
                    <a:pt x="2543" y="534"/>
                    <a:pt x="2314" y="737"/>
                    <a:pt x="2110" y="941"/>
                  </a:cubicBezTo>
                  <a:cubicBezTo>
                    <a:pt x="1043" y="1906"/>
                    <a:pt x="306" y="2948"/>
                    <a:pt x="1" y="3711"/>
                  </a:cubicBezTo>
                  <a:lnTo>
                    <a:pt x="738" y="4651"/>
                  </a:lnTo>
                  <a:lnTo>
                    <a:pt x="535" y="4855"/>
                  </a:lnTo>
                  <a:cubicBezTo>
                    <a:pt x="1272" y="4855"/>
                    <a:pt x="2644" y="4117"/>
                    <a:pt x="3915" y="2948"/>
                  </a:cubicBezTo>
                  <a:cubicBezTo>
                    <a:pt x="4982" y="1906"/>
                    <a:pt x="5821" y="839"/>
                    <a:pt x="6024"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7" name="Google Shape;802;p26">
              <a:extLst>
                <a:ext uri="{FF2B5EF4-FFF2-40B4-BE49-F238E27FC236}">
                  <a16:creationId xmlns:a16="http://schemas.microsoft.com/office/drawing/2014/main" id="{9AA339E9-8A39-3F9A-8CB4-B06809372B7A}"/>
                </a:ext>
              </a:extLst>
            </p:cNvPr>
            <p:cNvSpPr/>
            <p:nvPr/>
          </p:nvSpPr>
          <p:spPr>
            <a:xfrm>
              <a:off x="4084606" y="1083967"/>
              <a:ext cx="177311" cy="211607"/>
            </a:xfrm>
            <a:custGeom>
              <a:avLst/>
              <a:gdLst/>
              <a:ahLst/>
              <a:cxnLst/>
              <a:rect l="l" t="t" r="r" b="b"/>
              <a:pathLst>
                <a:path w="6049" h="7219" extrusionOk="0">
                  <a:moveTo>
                    <a:pt x="635" y="1"/>
                  </a:moveTo>
                  <a:lnTo>
                    <a:pt x="0" y="1068"/>
                  </a:lnTo>
                  <a:lnTo>
                    <a:pt x="5617" y="7219"/>
                  </a:lnTo>
                  <a:lnTo>
                    <a:pt x="6049" y="6888"/>
                  </a:lnTo>
                  <a:lnTo>
                    <a:pt x="635" y="1"/>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8" name="Google Shape;803;p26">
              <a:extLst>
                <a:ext uri="{FF2B5EF4-FFF2-40B4-BE49-F238E27FC236}">
                  <a16:creationId xmlns:a16="http://schemas.microsoft.com/office/drawing/2014/main" id="{4AA294C8-8576-BF22-7D7D-C8590695CA87}"/>
                </a:ext>
              </a:extLst>
            </p:cNvPr>
            <p:cNvSpPr/>
            <p:nvPr/>
          </p:nvSpPr>
          <p:spPr>
            <a:xfrm>
              <a:off x="4177732" y="1180083"/>
              <a:ext cx="84186" cy="115491"/>
            </a:xfrm>
            <a:custGeom>
              <a:avLst/>
              <a:gdLst/>
              <a:ahLst/>
              <a:cxnLst/>
              <a:rect l="l" t="t" r="r" b="b"/>
              <a:pathLst>
                <a:path w="2872" h="3940" extrusionOk="0">
                  <a:moveTo>
                    <a:pt x="0" y="0"/>
                  </a:moveTo>
                  <a:lnTo>
                    <a:pt x="0" y="0"/>
                  </a:lnTo>
                  <a:cubicBezTo>
                    <a:pt x="966" y="1398"/>
                    <a:pt x="2033" y="2872"/>
                    <a:pt x="2440" y="3940"/>
                  </a:cubicBezTo>
                  <a:lnTo>
                    <a:pt x="2872" y="3609"/>
                  </a:lnTo>
                  <a:lnTo>
                    <a:pt x="0" y="0"/>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49" name="Google Shape;804;p26">
              <a:extLst>
                <a:ext uri="{FF2B5EF4-FFF2-40B4-BE49-F238E27FC236}">
                  <a16:creationId xmlns:a16="http://schemas.microsoft.com/office/drawing/2014/main" id="{96767B89-840E-CB9A-1CEC-98CC51A46B15}"/>
                </a:ext>
              </a:extLst>
            </p:cNvPr>
            <p:cNvSpPr/>
            <p:nvPr/>
          </p:nvSpPr>
          <p:spPr>
            <a:xfrm>
              <a:off x="3945284" y="1000719"/>
              <a:ext cx="301010" cy="226967"/>
            </a:xfrm>
            <a:custGeom>
              <a:avLst/>
              <a:gdLst/>
              <a:ahLst/>
              <a:cxnLst/>
              <a:rect l="l" t="t" r="r" b="b"/>
              <a:pathLst>
                <a:path w="10269" h="7743" extrusionOk="0">
                  <a:moveTo>
                    <a:pt x="7556" y="0"/>
                  </a:moveTo>
                  <a:cubicBezTo>
                    <a:pt x="6352" y="0"/>
                    <a:pt x="4809" y="584"/>
                    <a:pt x="3381" y="1671"/>
                  </a:cubicBezTo>
                  <a:cubicBezTo>
                    <a:pt x="1169" y="3374"/>
                    <a:pt x="0" y="5814"/>
                    <a:pt x="941" y="7085"/>
                  </a:cubicBezTo>
                  <a:cubicBezTo>
                    <a:pt x="1269" y="7529"/>
                    <a:pt x="1854" y="7742"/>
                    <a:pt x="2582" y="7742"/>
                  </a:cubicBezTo>
                  <a:cubicBezTo>
                    <a:pt x="3770" y="7742"/>
                    <a:pt x="5337" y="7175"/>
                    <a:pt x="6786" y="6119"/>
                  </a:cubicBezTo>
                  <a:cubicBezTo>
                    <a:pt x="9099" y="4340"/>
                    <a:pt x="10268" y="1900"/>
                    <a:pt x="9328" y="731"/>
                  </a:cubicBezTo>
                  <a:cubicBezTo>
                    <a:pt x="8952" y="237"/>
                    <a:pt x="8323" y="0"/>
                    <a:pt x="7556"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50" name="Google Shape;805;p26">
              <a:extLst>
                <a:ext uri="{FF2B5EF4-FFF2-40B4-BE49-F238E27FC236}">
                  <a16:creationId xmlns:a16="http://schemas.microsoft.com/office/drawing/2014/main" id="{49ACA468-5D24-F2FD-BE8F-4848089B0B3F}"/>
                </a:ext>
              </a:extLst>
            </p:cNvPr>
            <p:cNvSpPr/>
            <p:nvPr/>
          </p:nvSpPr>
          <p:spPr>
            <a:xfrm>
              <a:off x="3922490" y="912178"/>
              <a:ext cx="167638" cy="260764"/>
            </a:xfrm>
            <a:custGeom>
              <a:avLst/>
              <a:gdLst/>
              <a:ahLst/>
              <a:cxnLst/>
              <a:rect l="l" t="t" r="r" b="b"/>
              <a:pathLst>
                <a:path w="5719" h="8896" extrusionOk="0">
                  <a:moveTo>
                    <a:pt x="3381" y="0"/>
                  </a:moveTo>
                  <a:cubicBezTo>
                    <a:pt x="3076" y="534"/>
                    <a:pt x="2542" y="966"/>
                    <a:pt x="2008" y="1373"/>
                  </a:cubicBezTo>
                  <a:cubicBezTo>
                    <a:pt x="1373" y="1907"/>
                    <a:pt x="636" y="2237"/>
                    <a:pt x="0" y="2440"/>
                  </a:cubicBezTo>
                  <a:lnTo>
                    <a:pt x="2745" y="7955"/>
                  </a:lnTo>
                  <a:cubicBezTo>
                    <a:pt x="2948" y="8464"/>
                    <a:pt x="3584" y="8896"/>
                    <a:pt x="4118" y="8896"/>
                  </a:cubicBezTo>
                  <a:cubicBezTo>
                    <a:pt x="4016" y="8896"/>
                    <a:pt x="3813" y="8794"/>
                    <a:pt x="3711" y="8794"/>
                  </a:cubicBezTo>
                  <a:cubicBezTo>
                    <a:pt x="5719" y="5414"/>
                    <a:pt x="4346" y="1805"/>
                    <a:pt x="3381"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51" name="Google Shape;806;p26">
              <a:extLst>
                <a:ext uri="{FF2B5EF4-FFF2-40B4-BE49-F238E27FC236}">
                  <a16:creationId xmlns:a16="http://schemas.microsoft.com/office/drawing/2014/main" id="{E2687993-6F24-402B-7E71-CD0839699A0A}"/>
                </a:ext>
              </a:extLst>
            </p:cNvPr>
            <p:cNvSpPr/>
            <p:nvPr/>
          </p:nvSpPr>
          <p:spPr>
            <a:xfrm>
              <a:off x="4020376" y="906227"/>
              <a:ext cx="143074" cy="266714"/>
            </a:xfrm>
            <a:custGeom>
              <a:avLst/>
              <a:gdLst/>
              <a:ahLst/>
              <a:cxnLst/>
              <a:rect l="l" t="t" r="r" b="b"/>
              <a:pathLst>
                <a:path w="4881" h="9099" extrusionOk="0">
                  <a:moveTo>
                    <a:pt x="102" y="0"/>
                  </a:moveTo>
                  <a:cubicBezTo>
                    <a:pt x="102" y="102"/>
                    <a:pt x="1" y="102"/>
                    <a:pt x="1" y="203"/>
                  </a:cubicBezTo>
                  <a:cubicBezTo>
                    <a:pt x="966" y="2008"/>
                    <a:pt x="2339" y="5617"/>
                    <a:pt x="331" y="8997"/>
                  </a:cubicBezTo>
                  <a:cubicBezTo>
                    <a:pt x="433" y="8997"/>
                    <a:pt x="636" y="9099"/>
                    <a:pt x="738" y="9099"/>
                  </a:cubicBezTo>
                  <a:cubicBezTo>
                    <a:pt x="839" y="9099"/>
                    <a:pt x="966" y="8997"/>
                    <a:pt x="1170" y="8997"/>
                  </a:cubicBezTo>
                  <a:cubicBezTo>
                    <a:pt x="2339" y="8667"/>
                    <a:pt x="4016" y="8031"/>
                    <a:pt x="4779" y="6125"/>
                  </a:cubicBezTo>
                  <a:cubicBezTo>
                    <a:pt x="4880" y="5922"/>
                    <a:pt x="4880" y="5719"/>
                    <a:pt x="4880" y="5490"/>
                  </a:cubicBezTo>
                  <a:cubicBezTo>
                    <a:pt x="4880" y="5185"/>
                    <a:pt x="4779" y="4753"/>
                    <a:pt x="4448" y="4448"/>
                  </a:cubicBezTo>
                  <a:lnTo>
                    <a:pt x="3508" y="3380"/>
                  </a:lnTo>
                  <a:lnTo>
                    <a:pt x="102" y="0"/>
                  </a:lnTo>
                  <a:close/>
                </a:path>
              </a:pathLst>
            </a:custGeom>
            <a:solidFill>
              <a:srgbClr val="993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52" name="Google Shape;807;p26">
              <a:extLst>
                <a:ext uri="{FF2B5EF4-FFF2-40B4-BE49-F238E27FC236}">
                  <a16:creationId xmlns:a16="http://schemas.microsoft.com/office/drawing/2014/main" id="{4F6509CC-FAF7-97E1-E947-B10C6199E6A8}"/>
                </a:ext>
              </a:extLst>
            </p:cNvPr>
            <p:cNvSpPr/>
            <p:nvPr/>
          </p:nvSpPr>
          <p:spPr>
            <a:xfrm>
              <a:off x="3842456" y="826222"/>
              <a:ext cx="198944" cy="149728"/>
            </a:xfrm>
            <a:custGeom>
              <a:avLst/>
              <a:gdLst/>
              <a:ahLst/>
              <a:cxnLst/>
              <a:rect l="l" t="t" r="r" b="b"/>
              <a:pathLst>
                <a:path w="6787" h="5108" extrusionOk="0">
                  <a:moveTo>
                    <a:pt x="4999" y="0"/>
                  </a:moveTo>
                  <a:cubicBezTo>
                    <a:pt x="4223" y="0"/>
                    <a:pt x="3239" y="354"/>
                    <a:pt x="2339" y="1067"/>
                  </a:cubicBezTo>
                  <a:cubicBezTo>
                    <a:pt x="763" y="2236"/>
                    <a:pt x="1" y="3812"/>
                    <a:pt x="636" y="4676"/>
                  </a:cubicBezTo>
                  <a:cubicBezTo>
                    <a:pt x="884" y="4964"/>
                    <a:pt x="1294" y="5108"/>
                    <a:pt x="1789" y="5108"/>
                  </a:cubicBezTo>
                  <a:cubicBezTo>
                    <a:pt x="2565" y="5108"/>
                    <a:pt x="3549" y="4754"/>
                    <a:pt x="4449" y="4041"/>
                  </a:cubicBezTo>
                  <a:cubicBezTo>
                    <a:pt x="6050" y="2872"/>
                    <a:pt x="6787" y="1270"/>
                    <a:pt x="6152" y="432"/>
                  </a:cubicBezTo>
                  <a:cubicBezTo>
                    <a:pt x="5904" y="144"/>
                    <a:pt x="5494" y="0"/>
                    <a:pt x="4999"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53" name="Google Shape;808;p26">
              <a:extLst>
                <a:ext uri="{FF2B5EF4-FFF2-40B4-BE49-F238E27FC236}">
                  <a16:creationId xmlns:a16="http://schemas.microsoft.com/office/drawing/2014/main" id="{58A202A4-2BE5-A99F-FC59-4D41C7CBB941}"/>
                </a:ext>
              </a:extLst>
            </p:cNvPr>
            <p:cNvGrpSpPr/>
            <p:nvPr/>
          </p:nvGrpSpPr>
          <p:grpSpPr>
            <a:xfrm rot="21324345">
              <a:off x="3480725" y="1377230"/>
              <a:ext cx="1632621" cy="1111864"/>
              <a:chOff x="9625188" y="3045633"/>
              <a:chExt cx="1632600" cy="1111849"/>
            </a:xfrm>
          </p:grpSpPr>
          <p:sp>
            <p:nvSpPr>
              <p:cNvPr id="141" name="Google Shape;809;p26">
                <a:extLst>
                  <a:ext uri="{FF2B5EF4-FFF2-40B4-BE49-F238E27FC236}">
                    <a16:creationId xmlns:a16="http://schemas.microsoft.com/office/drawing/2014/main" id="{1CA1AF71-2D57-C164-C53D-175218078999}"/>
                  </a:ext>
                </a:extLst>
              </p:cNvPr>
              <p:cNvSpPr txBox="1"/>
              <p:nvPr/>
            </p:nvSpPr>
            <p:spPr>
              <a:xfrm>
                <a:off x="9625188" y="3045633"/>
                <a:ext cx="1632600" cy="429600"/>
              </a:xfrm>
              <a:prstGeom prst="rect">
                <a:avLst/>
              </a:prstGeom>
              <a:noFill/>
              <a:ln>
                <a:noFill/>
              </a:ln>
            </p:spPr>
            <p:txBody>
              <a:bodyPr spcFirstLastPara="1" wrap="square" lIns="91425" tIns="91425" rIns="91425" bIns="91425" anchor="ctr" anchorCtr="0">
                <a:noAutofit/>
              </a:bodyPr>
              <a:lstStyle/>
              <a:p>
                <a:pPr marL="0" lvl="0" indent="0" algn="ctr" rtl="0">
                  <a:lnSpc>
                    <a:spcPts val="1700"/>
                  </a:lnSpc>
                  <a:spcBef>
                    <a:spcPts val="0"/>
                  </a:spcBef>
                  <a:spcAft>
                    <a:spcPts val="0"/>
                  </a:spcAft>
                  <a:buNone/>
                </a:pPr>
                <a:r>
                  <a:rPr lang="en" sz="1600" dirty="0">
                    <a:solidFill>
                      <a:srgbClr val="B33F62"/>
                    </a:solidFill>
                    <a:latin typeface="Fira Sans Extra Condensed Medium"/>
                    <a:ea typeface="Fira Sans Extra Condensed Medium"/>
                    <a:cs typeface="Fira Sans Extra Condensed Medium"/>
                    <a:sym typeface="Fira Sans Extra Condensed Medium"/>
                  </a:rPr>
                  <a:t>Show When Not in Cart</a:t>
                </a:r>
                <a:endParaRPr sz="1600" dirty="0">
                  <a:solidFill>
                    <a:srgbClr val="B33F62"/>
                  </a:solidFill>
                  <a:latin typeface="Fira Sans Extra Condensed Medium"/>
                  <a:ea typeface="Fira Sans Extra Condensed Medium"/>
                  <a:cs typeface="Fira Sans Extra Condensed Medium"/>
                  <a:sym typeface="Fira Sans Extra Condensed Medium"/>
                </a:endParaRPr>
              </a:p>
            </p:txBody>
          </p:sp>
          <p:sp>
            <p:nvSpPr>
              <p:cNvPr id="142" name="Google Shape;810;p26">
                <a:extLst>
                  <a:ext uri="{FF2B5EF4-FFF2-40B4-BE49-F238E27FC236}">
                    <a16:creationId xmlns:a16="http://schemas.microsoft.com/office/drawing/2014/main" id="{85EE792B-92E5-DB01-A158-4F62DCFFECE9}"/>
                  </a:ext>
                </a:extLst>
              </p:cNvPr>
              <p:cNvSpPr txBox="1"/>
              <p:nvPr/>
            </p:nvSpPr>
            <p:spPr>
              <a:xfrm>
                <a:off x="9625188" y="3392482"/>
                <a:ext cx="16326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800" dirty="0">
                  <a:latin typeface="Fira Sans"/>
                  <a:ea typeface="Fira Sans"/>
                  <a:cs typeface="Fira Sans"/>
                  <a:sym typeface="Fira Sans"/>
                </a:endParaRPr>
              </a:p>
              <a:p>
                <a:pPr marL="0" lvl="0" indent="0" algn="ctr" rtl="0">
                  <a:spcBef>
                    <a:spcPts val="0"/>
                  </a:spcBef>
                  <a:spcAft>
                    <a:spcPts val="0"/>
                  </a:spcAft>
                  <a:buNone/>
                </a:pPr>
                <a:r>
                  <a:rPr lang="en" sz="1100" dirty="0">
                    <a:latin typeface="Fira Sans"/>
                    <a:ea typeface="Fira Sans"/>
                    <a:cs typeface="Fira Sans"/>
                    <a:sym typeface="Fira Sans"/>
                  </a:rPr>
                  <a:t>Option determines whether program shows in “unachieved” list if required products not ordered</a:t>
                </a:r>
                <a:endParaRPr sz="1100" dirty="0">
                  <a:latin typeface="Fira Sans"/>
                  <a:ea typeface="Fira Sans"/>
                  <a:cs typeface="Fira Sans"/>
                  <a:sym typeface="Fira Sans"/>
                </a:endParaRPr>
              </a:p>
            </p:txBody>
          </p:sp>
        </p:grpSp>
        <p:sp>
          <p:nvSpPr>
            <p:cNvPr id="54" name="Google Shape;811;p26">
              <a:extLst>
                <a:ext uri="{FF2B5EF4-FFF2-40B4-BE49-F238E27FC236}">
                  <a16:creationId xmlns:a16="http://schemas.microsoft.com/office/drawing/2014/main" id="{BEA7FED0-25C8-01AF-8D69-02F67944ED48}"/>
                </a:ext>
              </a:extLst>
            </p:cNvPr>
            <p:cNvSpPr/>
            <p:nvPr/>
          </p:nvSpPr>
          <p:spPr>
            <a:xfrm>
              <a:off x="3978360" y="1028706"/>
              <a:ext cx="260764" cy="214568"/>
            </a:xfrm>
            <a:custGeom>
              <a:avLst/>
              <a:gdLst/>
              <a:ahLst/>
              <a:cxnLst/>
              <a:rect l="l" t="t" r="r" b="b"/>
              <a:pathLst>
                <a:path w="8896" h="7320" extrusionOk="0">
                  <a:moveTo>
                    <a:pt x="8362" y="0"/>
                  </a:moveTo>
                  <a:lnTo>
                    <a:pt x="8362" y="0"/>
                  </a:lnTo>
                  <a:cubicBezTo>
                    <a:pt x="8896" y="1271"/>
                    <a:pt x="7727" y="3406"/>
                    <a:pt x="5617" y="5083"/>
                  </a:cubicBezTo>
                  <a:cubicBezTo>
                    <a:pt x="4219" y="6151"/>
                    <a:pt x="2644" y="6684"/>
                    <a:pt x="1475" y="6684"/>
                  </a:cubicBezTo>
                  <a:cubicBezTo>
                    <a:pt x="839" y="6684"/>
                    <a:pt x="305" y="6583"/>
                    <a:pt x="0" y="6252"/>
                  </a:cubicBezTo>
                  <a:lnTo>
                    <a:pt x="0" y="6252"/>
                  </a:lnTo>
                  <a:cubicBezTo>
                    <a:pt x="0" y="6354"/>
                    <a:pt x="102" y="6481"/>
                    <a:pt x="204" y="6583"/>
                  </a:cubicBezTo>
                  <a:cubicBezTo>
                    <a:pt x="534" y="7116"/>
                    <a:pt x="1170" y="7320"/>
                    <a:pt x="1907" y="7320"/>
                  </a:cubicBezTo>
                  <a:cubicBezTo>
                    <a:pt x="3076" y="7320"/>
                    <a:pt x="4651" y="6684"/>
                    <a:pt x="6024" y="5617"/>
                  </a:cubicBezTo>
                  <a:cubicBezTo>
                    <a:pt x="7828" y="4346"/>
                    <a:pt x="8896" y="2542"/>
                    <a:pt x="8896" y="1271"/>
                  </a:cubicBezTo>
                  <a:cubicBezTo>
                    <a:pt x="8896" y="864"/>
                    <a:pt x="8794" y="534"/>
                    <a:pt x="8566" y="229"/>
                  </a:cubicBezTo>
                  <a:lnTo>
                    <a:pt x="8362" y="0"/>
                  </a:lnTo>
                  <a:close/>
                </a:path>
              </a:pathLst>
            </a:custGeom>
            <a:solidFill>
              <a:srgbClr val="993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55" name="Google Shape;813;p26">
              <a:extLst>
                <a:ext uri="{FF2B5EF4-FFF2-40B4-BE49-F238E27FC236}">
                  <a16:creationId xmlns:a16="http://schemas.microsoft.com/office/drawing/2014/main" id="{6D42652D-85B0-9C42-64B8-CC2A5C81A67A}"/>
                </a:ext>
              </a:extLst>
            </p:cNvPr>
            <p:cNvSpPr/>
            <p:nvPr/>
          </p:nvSpPr>
          <p:spPr>
            <a:xfrm>
              <a:off x="6042716" y="980213"/>
              <a:ext cx="1648711" cy="1650939"/>
            </a:xfrm>
            <a:custGeom>
              <a:avLst/>
              <a:gdLst/>
              <a:ahLst/>
              <a:cxnLst/>
              <a:rect l="l" t="t" r="r" b="b"/>
              <a:pathLst>
                <a:path w="56246" h="56322" extrusionOk="0">
                  <a:moveTo>
                    <a:pt x="3813" y="0"/>
                  </a:moveTo>
                  <a:lnTo>
                    <a:pt x="1" y="52407"/>
                  </a:lnTo>
                  <a:lnTo>
                    <a:pt x="52434" y="56321"/>
                  </a:lnTo>
                  <a:lnTo>
                    <a:pt x="56246" y="3914"/>
                  </a:lnTo>
                  <a:lnTo>
                    <a:pt x="3813" y="0"/>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56" name="Google Shape;814;p26">
              <a:extLst>
                <a:ext uri="{FF2B5EF4-FFF2-40B4-BE49-F238E27FC236}">
                  <a16:creationId xmlns:a16="http://schemas.microsoft.com/office/drawing/2014/main" id="{0325E218-7220-6023-BE7F-9D1A4D9B9C46}"/>
                </a:ext>
              </a:extLst>
            </p:cNvPr>
            <p:cNvSpPr/>
            <p:nvPr/>
          </p:nvSpPr>
          <p:spPr>
            <a:xfrm>
              <a:off x="6910900" y="1045023"/>
              <a:ext cx="170628" cy="127421"/>
            </a:xfrm>
            <a:custGeom>
              <a:avLst/>
              <a:gdLst/>
              <a:ahLst/>
              <a:cxnLst/>
              <a:rect l="l" t="t" r="r" b="b"/>
              <a:pathLst>
                <a:path w="5821" h="4347" extrusionOk="0">
                  <a:moveTo>
                    <a:pt x="2847" y="0"/>
                  </a:moveTo>
                  <a:cubicBezTo>
                    <a:pt x="2644" y="102"/>
                    <a:pt x="2415" y="331"/>
                    <a:pt x="2211" y="534"/>
                  </a:cubicBezTo>
                  <a:cubicBezTo>
                    <a:pt x="1271" y="1373"/>
                    <a:pt x="636" y="2237"/>
                    <a:pt x="305" y="2872"/>
                  </a:cubicBezTo>
                  <a:lnTo>
                    <a:pt x="839" y="4041"/>
                  </a:lnTo>
                  <a:lnTo>
                    <a:pt x="407" y="4245"/>
                  </a:lnTo>
                  <a:lnTo>
                    <a:pt x="0" y="3609"/>
                  </a:lnTo>
                  <a:lnTo>
                    <a:pt x="0" y="3609"/>
                  </a:lnTo>
                  <a:cubicBezTo>
                    <a:pt x="0" y="3813"/>
                    <a:pt x="0" y="4041"/>
                    <a:pt x="102" y="4245"/>
                  </a:cubicBezTo>
                  <a:cubicBezTo>
                    <a:pt x="204" y="4346"/>
                    <a:pt x="407" y="4346"/>
                    <a:pt x="636" y="4346"/>
                  </a:cubicBezTo>
                  <a:cubicBezTo>
                    <a:pt x="1373" y="4346"/>
                    <a:pt x="2745" y="3609"/>
                    <a:pt x="4016" y="2440"/>
                  </a:cubicBezTo>
                  <a:cubicBezTo>
                    <a:pt x="4855" y="1703"/>
                    <a:pt x="5490" y="864"/>
                    <a:pt x="5821" y="229"/>
                  </a:cubicBezTo>
                  <a:lnTo>
                    <a:pt x="2847"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57" name="Google Shape;815;p26">
              <a:extLst>
                <a:ext uri="{FF2B5EF4-FFF2-40B4-BE49-F238E27FC236}">
                  <a16:creationId xmlns:a16="http://schemas.microsoft.com/office/drawing/2014/main" id="{2C5C1F13-B5E3-F2E2-D426-53DA147A00B7}"/>
                </a:ext>
              </a:extLst>
            </p:cNvPr>
            <p:cNvSpPr/>
            <p:nvPr/>
          </p:nvSpPr>
          <p:spPr>
            <a:xfrm>
              <a:off x="6786468" y="936244"/>
              <a:ext cx="149054" cy="233210"/>
            </a:xfrm>
            <a:custGeom>
              <a:avLst/>
              <a:gdLst/>
              <a:ahLst/>
              <a:cxnLst/>
              <a:rect l="l" t="t" r="r" b="b"/>
              <a:pathLst>
                <a:path w="5085" h="7956" extrusionOk="0">
                  <a:moveTo>
                    <a:pt x="840" y="1"/>
                  </a:moveTo>
                  <a:lnTo>
                    <a:pt x="1" y="966"/>
                  </a:lnTo>
                  <a:lnTo>
                    <a:pt x="4652" y="7956"/>
                  </a:lnTo>
                  <a:lnTo>
                    <a:pt x="5084" y="7752"/>
                  </a:lnTo>
                  <a:lnTo>
                    <a:pt x="840" y="1"/>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58" name="Google Shape;816;p26">
              <a:extLst>
                <a:ext uri="{FF2B5EF4-FFF2-40B4-BE49-F238E27FC236}">
                  <a16:creationId xmlns:a16="http://schemas.microsoft.com/office/drawing/2014/main" id="{C5817FDD-05A1-2720-16EE-CD63999C5BB2}"/>
                </a:ext>
              </a:extLst>
            </p:cNvPr>
            <p:cNvSpPr/>
            <p:nvPr/>
          </p:nvSpPr>
          <p:spPr>
            <a:xfrm>
              <a:off x="6869921" y="1042033"/>
              <a:ext cx="49949" cy="87205"/>
            </a:xfrm>
            <a:custGeom>
              <a:avLst/>
              <a:gdLst/>
              <a:ahLst/>
              <a:cxnLst/>
              <a:rect l="l" t="t" r="r" b="b"/>
              <a:pathLst>
                <a:path w="1704" h="2975" extrusionOk="0">
                  <a:moveTo>
                    <a:pt x="0" y="1"/>
                  </a:moveTo>
                  <a:lnTo>
                    <a:pt x="0" y="1"/>
                  </a:lnTo>
                  <a:lnTo>
                    <a:pt x="1703" y="2974"/>
                  </a:lnTo>
                  <a:lnTo>
                    <a:pt x="1703" y="2974"/>
                  </a:lnTo>
                  <a:close/>
                </a:path>
              </a:pathLst>
            </a:custGeom>
            <a:solidFill>
              <a:srgbClr val="808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59" name="Google Shape;817;p26">
              <a:extLst>
                <a:ext uri="{FF2B5EF4-FFF2-40B4-BE49-F238E27FC236}">
                  <a16:creationId xmlns:a16="http://schemas.microsoft.com/office/drawing/2014/main" id="{B886BD67-CDE2-0E61-7D12-23A6888D390C}"/>
                </a:ext>
              </a:extLst>
            </p:cNvPr>
            <p:cNvSpPr/>
            <p:nvPr/>
          </p:nvSpPr>
          <p:spPr>
            <a:xfrm>
              <a:off x="6919840" y="1129209"/>
              <a:ext cx="15682" cy="34296"/>
            </a:xfrm>
            <a:custGeom>
              <a:avLst/>
              <a:gdLst/>
              <a:ahLst/>
              <a:cxnLst/>
              <a:rect l="l" t="t" r="r" b="b"/>
              <a:pathLst>
                <a:path w="535" h="1170" extrusionOk="0">
                  <a:moveTo>
                    <a:pt x="0" y="0"/>
                  </a:moveTo>
                  <a:lnTo>
                    <a:pt x="0" y="0"/>
                  </a:lnTo>
                  <a:lnTo>
                    <a:pt x="534" y="1169"/>
                  </a:lnTo>
                  <a:close/>
                </a:path>
              </a:pathLst>
            </a:custGeom>
            <a:solidFill>
              <a:srgbClr val="66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0" name="Google Shape;818;p26">
              <a:extLst>
                <a:ext uri="{FF2B5EF4-FFF2-40B4-BE49-F238E27FC236}">
                  <a16:creationId xmlns:a16="http://schemas.microsoft.com/office/drawing/2014/main" id="{F343FC97-2263-195B-C747-2A27AB23D5EF}"/>
                </a:ext>
              </a:extLst>
            </p:cNvPr>
            <p:cNvSpPr/>
            <p:nvPr/>
          </p:nvSpPr>
          <p:spPr>
            <a:xfrm>
              <a:off x="6869921" y="1042033"/>
              <a:ext cx="65601" cy="127421"/>
            </a:xfrm>
            <a:custGeom>
              <a:avLst/>
              <a:gdLst/>
              <a:ahLst/>
              <a:cxnLst/>
              <a:rect l="l" t="t" r="r" b="b"/>
              <a:pathLst>
                <a:path w="2238" h="4347" extrusionOk="0">
                  <a:moveTo>
                    <a:pt x="0" y="1"/>
                  </a:moveTo>
                  <a:cubicBezTo>
                    <a:pt x="763" y="1602"/>
                    <a:pt x="1500" y="3178"/>
                    <a:pt x="1805" y="4347"/>
                  </a:cubicBezTo>
                  <a:lnTo>
                    <a:pt x="2237" y="4143"/>
                  </a:lnTo>
                  <a:lnTo>
                    <a:pt x="1703" y="2974"/>
                  </a:lnTo>
                  <a:lnTo>
                    <a:pt x="0" y="1"/>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1" name="Google Shape;819;p26">
              <a:extLst>
                <a:ext uri="{FF2B5EF4-FFF2-40B4-BE49-F238E27FC236}">
                  <a16:creationId xmlns:a16="http://schemas.microsoft.com/office/drawing/2014/main" id="{2C4274B2-F2B0-19D7-5811-EB88372FE02A}"/>
                </a:ext>
              </a:extLst>
            </p:cNvPr>
            <p:cNvSpPr/>
            <p:nvPr/>
          </p:nvSpPr>
          <p:spPr>
            <a:xfrm>
              <a:off x="6743262" y="1017440"/>
              <a:ext cx="6009" cy="29"/>
            </a:xfrm>
            <a:custGeom>
              <a:avLst/>
              <a:gdLst/>
              <a:ahLst/>
              <a:cxnLst/>
              <a:rect l="l" t="t" r="r" b="b"/>
              <a:pathLst>
                <a:path w="205" h="1" extrusionOk="0">
                  <a:moveTo>
                    <a:pt x="1" y="1"/>
                  </a:moveTo>
                  <a:lnTo>
                    <a:pt x="1" y="1"/>
                  </a:lnTo>
                  <a:lnTo>
                    <a:pt x="1" y="1"/>
                  </a:lnTo>
                  <a:close/>
                  <a:moveTo>
                    <a:pt x="204" y="1"/>
                  </a:moveTo>
                  <a:lnTo>
                    <a:pt x="102" y="1"/>
                  </a:lnTo>
                  <a:lnTo>
                    <a:pt x="1" y="1"/>
                  </a:lnTo>
                  <a:lnTo>
                    <a:pt x="102" y="1"/>
                  </a:lnTo>
                  <a:close/>
                </a:path>
              </a:pathLst>
            </a:custGeom>
            <a:solidFill>
              <a:srgbClr val="DDB2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62" name="Google Shape;820;p26">
              <a:extLst>
                <a:ext uri="{FF2B5EF4-FFF2-40B4-BE49-F238E27FC236}">
                  <a16:creationId xmlns:a16="http://schemas.microsoft.com/office/drawing/2014/main" id="{42A46323-F6D4-C727-C204-4429915395C6}"/>
                </a:ext>
              </a:extLst>
            </p:cNvPr>
            <p:cNvGrpSpPr/>
            <p:nvPr/>
          </p:nvGrpSpPr>
          <p:grpSpPr>
            <a:xfrm rot="223608">
              <a:off x="6047042" y="1249632"/>
              <a:ext cx="1640058" cy="997809"/>
              <a:chOff x="11594740" y="3045633"/>
              <a:chExt cx="1640034" cy="997793"/>
            </a:xfrm>
          </p:grpSpPr>
          <p:sp>
            <p:nvSpPr>
              <p:cNvPr id="139" name="Google Shape;821;p26">
                <a:extLst>
                  <a:ext uri="{FF2B5EF4-FFF2-40B4-BE49-F238E27FC236}">
                    <a16:creationId xmlns:a16="http://schemas.microsoft.com/office/drawing/2014/main" id="{96C998C1-0A35-50A2-1ED3-A9A1D58B51B8}"/>
                  </a:ext>
                </a:extLst>
              </p:cNvPr>
              <p:cNvSpPr txBox="1"/>
              <p:nvPr/>
            </p:nvSpPr>
            <p:spPr>
              <a:xfrm>
                <a:off x="11602174" y="3045633"/>
                <a:ext cx="1632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7B1E7A"/>
                    </a:solidFill>
                    <a:latin typeface="Fira Sans Extra Condensed Medium"/>
                    <a:ea typeface="Fira Sans Extra Condensed Medium"/>
                    <a:cs typeface="Fira Sans Extra Condensed Medium"/>
                    <a:sym typeface="Fira Sans Extra Condensed Medium"/>
                  </a:rPr>
                  <a:t>State</a:t>
                </a:r>
                <a:endParaRPr sz="1600" dirty="0">
                  <a:solidFill>
                    <a:srgbClr val="7B1E7A"/>
                  </a:solidFill>
                  <a:latin typeface="Fira Sans Extra Condensed Medium"/>
                  <a:ea typeface="Fira Sans Extra Condensed Medium"/>
                  <a:cs typeface="Fira Sans Extra Condensed Medium"/>
                  <a:sym typeface="Fira Sans Extra Condensed Medium"/>
                </a:endParaRPr>
              </a:p>
            </p:txBody>
          </p:sp>
          <p:sp>
            <p:nvSpPr>
              <p:cNvPr id="140" name="Google Shape;822;p26">
                <a:extLst>
                  <a:ext uri="{FF2B5EF4-FFF2-40B4-BE49-F238E27FC236}">
                    <a16:creationId xmlns:a16="http://schemas.microsoft.com/office/drawing/2014/main" id="{4450A323-CA8B-8652-F8E3-06C01186B436}"/>
                  </a:ext>
                </a:extLst>
              </p:cNvPr>
              <p:cNvSpPr txBox="1"/>
              <p:nvPr/>
            </p:nvSpPr>
            <p:spPr>
              <a:xfrm>
                <a:off x="11594740" y="3278426"/>
                <a:ext cx="16326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700" dirty="0">
                  <a:latin typeface="Fira Sans"/>
                  <a:ea typeface="Fira Sans"/>
                  <a:cs typeface="Fira Sans"/>
                  <a:sym typeface="Fira Sans"/>
                </a:endParaRPr>
              </a:p>
              <a:p>
                <a:pPr marL="0" lvl="0" indent="0" algn="ctr" rtl="0">
                  <a:spcBef>
                    <a:spcPts val="0"/>
                  </a:spcBef>
                  <a:spcAft>
                    <a:spcPts val="0"/>
                  </a:spcAft>
                  <a:buNone/>
                </a:pPr>
                <a:r>
                  <a:rPr lang="en-US" sz="1100" dirty="0">
                    <a:latin typeface="Fira Sans"/>
                    <a:ea typeface="Fira Sans"/>
                    <a:cs typeface="Fira Sans"/>
                    <a:sym typeface="Fira Sans"/>
                  </a:rPr>
                  <a:t>Sales programs only appear on the site when the state is “published” (not “draft”)</a:t>
                </a:r>
              </a:p>
              <a:p>
                <a:pPr marL="0" lvl="0" indent="0" algn="ctr" rtl="0">
                  <a:spcBef>
                    <a:spcPts val="0"/>
                  </a:spcBef>
                  <a:spcAft>
                    <a:spcPts val="0"/>
                  </a:spcAft>
                  <a:buNone/>
                </a:pPr>
                <a:endParaRPr lang="en" sz="1100" dirty="0">
                  <a:latin typeface="Fira Sans"/>
                  <a:ea typeface="Fira Sans"/>
                  <a:cs typeface="Fira Sans"/>
                  <a:sym typeface="Fira Sans"/>
                </a:endParaRPr>
              </a:p>
            </p:txBody>
          </p:sp>
        </p:grpSp>
        <p:grpSp>
          <p:nvGrpSpPr>
            <p:cNvPr id="63" name="Google Shape;823;p26">
              <a:extLst>
                <a:ext uri="{FF2B5EF4-FFF2-40B4-BE49-F238E27FC236}">
                  <a16:creationId xmlns:a16="http://schemas.microsoft.com/office/drawing/2014/main" id="{9D2AB075-DF4A-1D40-2D55-44DAF7F43403}"/>
                </a:ext>
              </a:extLst>
            </p:cNvPr>
            <p:cNvGrpSpPr/>
            <p:nvPr/>
          </p:nvGrpSpPr>
          <p:grpSpPr>
            <a:xfrm>
              <a:off x="6578614" y="663550"/>
              <a:ext cx="375522" cy="418147"/>
              <a:chOff x="6036115" y="654025"/>
              <a:chExt cx="375522" cy="418147"/>
            </a:xfrm>
          </p:grpSpPr>
          <p:sp>
            <p:nvSpPr>
              <p:cNvPr id="133" name="Google Shape;824;p26">
                <a:extLst>
                  <a:ext uri="{FF2B5EF4-FFF2-40B4-BE49-F238E27FC236}">
                    <a16:creationId xmlns:a16="http://schemas.microsoft.com/office/drawing/2014/main" id="{CACCE8DF-5C79-9349-BB89-5579D2A4D596}"/>
                  </a:ext>
                </a:extLst>
              </p:cNvPr>
              <p:cNvSpPr/>
              <p:nvPr/>
            </p:nvSpPr>
            <p:spPr>
              <a:xfrm>
                <a:off x="6125089" y="892604"/>
                <a:ext cx="282367" cy="179568"/>
              </a:xfrm>
              <a:custGeom>
                <a:avLst/>
                <a:gdLst/>
                <a:ahLst/>
                <a:cxnLst/>
                <a:rect l="l" t="t" r="r" b="b"/>
                <a:pathLst>
                  <a:path w="9633" h="6126" extrusionOk="0">
                    <a:moveTo>
                      <a:pt x="9201" y="1"/>
                    </a:moveTo>
                    <a:cubicBezTo>
                      <a:pt x="9531" y="1271"/>
                      <a:pt x="8032" y="3279"/>
                      <a:pt x="5719" y="4550"/>
                    </a:cubicBezTo>
                    <a:cubicBezTo>
                      <a:pt x="4448" y="5185"/>
                      <a:pt x="3050" y="5490"/>
                      <a:pt x="2008" y="5490"/>
                    </a:cubicBezTo>
                    <a:cubicBezTo>
                      <a:pt x="1144" y="5490"/>
                      <a:pt x="407" y="5287"/>
                      <a:pt x="0" y="4753"/>
                    </a:cubicBezTo>
                    <a:lnTo>
                      <a:pt x="0" y="4753"/>
                    </a:lnTo>
                    <a:cubicBezTo>
                      <a:pt x="0" y="4982"/>
                      <a:pt x="102" y="5084"/>
                      <a:pt x="102" y="5185"/>
                    </a:cubicBezTo>
                    <a:cubicBezTo>
                      <a:pt x="407" y="5821"/>
                      <a:pt x="1271" y="6126"/>
                      <a:pt x="2313" y="6126"/>
                    </a:cubicBezTo>
                    <a:cubicBezTo>
                      <a:pt x="3482" y="6126"/>
                      <a:pt x="4753" y="5821"/>
                      <a:pt x="6024" y="5185"/>
                    </a:cubicBezTo>
                    <a:cubicBezTo>
                      <a:pt x="8133" y="4016"/>
                      <a:pt x="9633" y="2313"/>
                      <a:pt x="9633" y="941"/>
                    </a:cubicBezTo>
                    <a:cubicBezTo>
                      <a:pt x="9633" y="738"/>
                      <a:pt x="9531" y="407"/>
                      <a:pt x="9404" y="204"/>
                    </a:cubicBezTo>
                    <a:cubicBezTo>
                      <a:pt x="9302" y="102"/>
                      <a:pt x="9302" y="1"/>
                      <a:pt x="9201" y="1"/>
                    </a:cubicBezTo>
                    <a:close/>
                  </a:path>
                </a:pathLst>
              </a:custGeom>
              <a:solidFill>
                <a:srgbClr val="4C1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34" name="Google Shape;825;p26">
                <a:extLst>
                  <a:ext uri="{FF2B5EF4-FFF2-40B4-BE49-F238E27FC236}">
                    <a16:creationId xmlns:a16="http://schemas.microsoft.com/office/drawing/2014/main" id="{D27005A6-85E3-0250-FADB-5A54617C00E8}"/>
                  </a:ext>
                </a:extLst>
              </p:cNvPr>
              <p:cNvSpPr/>
              <p:nvPr/>
            </p:nvSpPr>
            <p:spPr>
              <a:xfrm>
                <a:off x="6097964" y="853350"/>
                <a:ext cx="313673" cy="205275"/>
              </a:xfrm>
              <a:custGeom>
                <a:avLst/>
                <a:gdLst/>
                <a:ahLst/>
                <a:cxnLst/>
                <a:rect l="l" t="t" r="r" b="b"/>
                <a:pathLst>
                  <a:path w="10701" h="7003" extrusionOk="0">
                    <a:moveTo>
                      <a:pt x="7781" y="0"/>
                    </a:moveTo>
                    <a:cubicBezTo>
                      <a:pt x="6710" y="0"/>
                      <a:pt x="5414" y="343"/>
                      <a:pt x="4143" y="1030"/>
                    </a:cubicBezTo>
                    <a:cubicBezTo>
                      <a:pt x="1474" y="2402"/>
                      <a:pt x="0" y="4639"/>
                      <a:pt x="737" y="6011"/>
                    </a:cubicBezTo>
                    <a:cubicBezTo>
                      <a:pt x="1099" y="6684"/>
                      <a:pt x="1925" y="7003"/>
                      <a:pt x="2973" y="7003"/>
                    </a:cubicBezTo>
                    <a:cubicBezTo>
                      <a:pt x="4061" y="7003"/>
                      <a:pt x="5390" y="6659"/>
                      <a:pt x="6685" y="6011"/>
                    </a:cubicBezTo>
                    <a:cubicBezTo>
                      <a:pt x="9226" y="4639"/>
                      <a:pt x="10700" y="2402"/>
                      <a:pt x="10065" y="1030"/>
                    </a:cubicBezTo>
                    <a:cubicBezTo>
                      <a:pt x="9697" y="343"/>
                      <a:pt x="8851" y="0"/>
                      <a:pt x="7781" y="0"/>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35" name="Google Shape;826;p26">
                <a:extLst>
                  <a:ext uri="{FF2B5EF4-FFF2-40B4-BE49-F238E27FC236}">
                    <a16:creationId xmlns:a16="http://schemas.microsoft.com/office/drawing/2014/main" id="{8C340EA4-39DF-7BA2-07BA-35846BCD93B9}"/>
                  </a:ext>
                </a:extLst>
              </p:cNvPr>
              <p:cNvSpPr/>
              <p:nvPr/>
            </p:nvSpPr>
            <p:spPr>
              <a:xfrm>
                <a:off x="6107637" y="743609"/>
                <a:ext cx="152015" cy="260764"/>
              </a:xfrm>
              <a:custGeom>
                <a:avLst/>
                <a:gdLst/>
                <a:ahLst/>
                <a:cxnLst/>
                <a:rect l="l" t="t" r="r" b="b"/>
                <a:pathLst>
                  <a:path w="5186" h="8896" extrusionOk="0">
                    <a:moveTo>
                      <a:pt x="3686" y="0"/>
                    </a:moveTo>
                    <a:cubicBezTo>
                      <a:pt x="3279" y="407"/>
                      <a:pt x="2746" y="839"/>
                      <a:pt x="2110" y="1170"/>
                    </a:cubicBezTo>
                    <a:cubicBezTo>
                      <a:pt x="1373" y="1576"/>
                      <a:pt x="636" y="1805"/>
                      <a:pt x="1" y="1805"/>
                    </a:cubicBezTo>
                    <a:lnTo>
                      <a:pt x="1780" y="7727"/>
                    </a:lnTo>
                    <a:cubicBezTo>
                      <a:pt x="1974" y="8267"/>
                      <a:pt x="2389" y="8660"/>
                      <a:pt x="2900" y="8829"/>
                    </a:cubicBezTo>
                    <a:lnTo>
                      <a:pt x="2900" y="8829"/>
                    </a:lnTo>
                    <a:cubicBezTo>
                      <a:pt x="2821" y="8787"/>
                      <a:pt x="2745" y="8730"/>
                      <a:pt x="2644" y="8667"/>
                    </a:cubicBezTo>
                    <a:cubicBezTo>
                      <a:pt x="5186" y="5719"/>
                      <a:pt x="4321" y="1907"/>
                      <a:pt x="3686" y="0"/>
                    </a:cubicBezTo>
                    <a:close/>
                    <a:moveTo>
                      <a:pt x="2900" y="8829"/>
                    </a:moveTo>
                    <a:cubicBezTo>
                      <a:pt x="2980" y="8870"/>
                      <a:pt x="3063" y="8896"/>
                      <a:pt x="3178" y="8896"/>
                    </a:cubicBezTo>
                    <a:cubicBezTo>
                      <a:pt x="3083" y="8881"/>
                      <a:pt x="2990" y="8858"/>
                      <a:pt x="2900" y="8829"/>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36" name="Google Shape;827;p26">
                <a:extLst>
                  <a:ext uri="{FF2B5EF4-FFF2-40B4-BE49-F238E27FC236}">
                    <a16:creationId xmlns:a16="http://schemas.microsoft.com/office/drawing/2014/main" id="{54BC719C-437E-7DBD-C72B-57560360CC5E}"/>
                  </a:ext>
                </a:extLst>
              </p:cNvPr>
              <p:cNvSpPr/>
              <p:nvPr/>
            </p:nvSpPr>
            <p:spPr>
              <a:xfrm>
                <a:off x="6183949" y="736896"/>
                <a:ext cx="149025" cy="267477"/>
              </a:xfrm>
              <a:custGeom>
                <a:avLst/>
                <a:gdLst/>
                <a:ahLst/>
                <a:cxnLst/>
                <a:rect l="l" t="t" r="r" b="b"/>
                <a:pathLst>
                  <a:path w="5084" h="9125" extrusionOk="0">
                    <a:moveTo>
                      <a:pt x="1271" y="1"/>
                    </a:moveTo>
                    <a:lnTo>
                      <a:pt x="1042" y="229"/>
                    </a:lnTo>
                    <a:cubicBezTo>
                      <a:pt x="1677" y="2136"/>
                      <a:pt x="2542" y="5948"/>
                      <a:pt x="0" y="8896"/>
                    </a:cubicBezTo>
                    <a:cubicBezTo>
                      <a:pt x="203" y="9023"/>
                      <a:pt x="305" y="9125"/>
                      <a:pt x="534" y="9125"/>
                    </a:cubicBezTo>
                    <a:lnTo>
                      <a:pt x="737" y="9125"/>
                    </a:lnTo>
                    <a:cubicBezTo>
                      <a:pt x="2008" y="9023"/>
                      <a:pt x="3812" y="8591"/>
                      <a:pt x="4854" y="6787"/>
                    </a:cubicBezTo>
                    <a:cubicBezTo>
                      <a:pt x="4982" y="6583"/>
                      <a:pt x="5083" y="6253"/>
                      <a:pt x="5083" y="6050"/>
                    </a:cubicBezTo>
                    <a:cubicBezTo>
                      <a:pt x="5083" y="5719"/>
                      <a:pt x="4982" y="5414"/>
                      <a:pt x="4753" y="5084"/>
                    </a:cubicBezTo>
                    <a:lnTo>
                      <a:pt x="4016" y="3940"/>
                    </a:lnTo>
                    <a:lnTo>
                      <a:pt x="1271" y="1"/>
                    </a:lnTo>
                    <a:close/>
                  </a:path>
                </a:pathLst>
              </a:custGeom>
              <a:solidFill>
                <a:srgbClr val="4C1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37" name="Google Shape;828;p26">
                <a:extLst>
                  <a:ext uri="{FF2B5EF4-FFF2-40B4-BE49-F238E27FC236}">
                    <a16:creationId xmlns:a16="http://schemas.microsoft.com/office/drawing/2014/main" id="{4153E9B4-02DE-D14B-AD0B-B1DAB3F654C3}"/>
                  </a:ext>
                </a:extLst>
              </p:cNvPr>
              <p:cNvSpPr/>
              <p:nvPr/>
            </p:nvSpPr>
            <p:spPr>
              <a:xfrm>
                <a:off x="6051767" y="665985"/>
                <a:ext cx="186281" cy="134105"/>
              </a:xfrm>
              <a:custGeom>
                <a:avLst/>
                <a:gdLst/>
                <a:ahLst/>
                <a:cxnLst/>
                <a:rect l="l" t="t" r="r" b="b"/>
                <a:pathLst>
                  <a:path w="6355" h="4575" extrusionOk="0">
                    <a:moveTo>
                      <a:pt x="4753" y="0"/>
                    </a:moveTo>
                    <a:cubicBezTo>
                      <a:pt x="4016" y="0"/>
                      <a:pt x="3178" y="229"/>
                      <a:pt x="2313" y="763"/>
                    </a:cubicBezTo>
                    <a:cubicBezTo>
                      <a:pt x="941" y="1500"/>
                      <a:pt x="1" y="2542"/>
                      <a:pt x="1" y="3406"/>
                    </a:cubicBezTo>
                    <a:cubicBezTo>
                      <a:pt x="1" y="3609"/>
                      <a:pt x="102" y="3812"/>
                      <a:pt x="102" y="3940"/>
                    </a:cubicBezTo>
                    <a:cubicBezTo>
                      <a:pt x="407" y="4346"/>
                      <a:pt x="941" y="4575"/>
                      <a:pt x="1576" y="4575"/>
                    </a:cubicBezTo>
                    <a:cubicBezTo>
                      <a:pt x="2313" y="4575"/>
                      <a:pt x="3178" y="4346"/>
                      <a:pt x="4016" y="3940"/>
                    </a:cubicBezTo>
                    <a:cubicBezTo>
                      <a:pt x="5490" y="3177"/>
                      <a:pt x="6355" y="2033"/>
                      <a:pt x="6355" y="1169"/>
                    </a:cubicBezTo>
                    <a:cubicBezTo>
                      <a:pt x="6355" y="1068"/>
                      <a:pt x="6355" y="864"/>
                      <a:pt x="6227" y="763"/>
                    </a:cubicBezTo>
                    <a:cubicBezTo>
                      <a:pt x="6024" y="229"/>
                      <a:pt x="5490" y="0"/>
                      <a:pt x="4753" y="0"/>
                    </a:cubicBezTo>
                    <a:close/>
                  </a:path>
                </a:pathLst>
              </a:custGeom>
              <a:solidFill>
                <a:srgbClr val="4C1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38" name="Google Shape;829;p26">
                <a:extLst>
                  <a:ext uri="{FF2B5EF4-FFF2-40B4-BE49-F238E27FC236}">
                    <a16:creationId xmlns:a16="http://schemas.microsoft.com/office/drawing/2014/main" id="{E28DCAA4-BE5B-2436-0E0F-7C2D37F8307D}"/>
                  </a:ext>
                </a:extLst>
              </p:cNvPr>
              <p:cNvSpPr/>
              <p:nvPr/>
            </p:nvSpPr>
            <p:spPr>
              <a:xfrm>
                <a:off x="6036115" y="654025"/>
                <a:ext cx="204924" cy="133225"/>
              </a:xfrm>
              <a:custGeom>
                <a:avLst/>
                <a:gdLst/>
                <a:ahLst/>
                <a:cxnLst/>
                <a:rect l="l" t="t" r="r" b="b"/>
                <a:pathLst>
                  <a:path w="6991" h="4545" extrusionOk="0">
                    <a:moveTo>
                      <a:pt x="5137" y="1"/>
                    </a:moveTo>
                    <a:cubicBezTo>
                      <a:pt x="4414" y="1"/>
                      <a:pt x="3519" y="242"/>
                      <a:pt x="2644" y="739"/>
                    </a:cubicBezTo>
                    <a:cubicBezTo>
                      <a:pt x="941" y="1577"/>
                      <a:pt x="1" y="3077"/>
                      <a:pt x="408" y="3915"/>
                    </a:cubicBezTo>
                    <a:cubicBezTo>
                      <a:pt x="674" y="4335"/>
                      <a:pt x="1234" y="4545"/>
                      <a:pt x="1939" y="4545"/>
                    </a:cubicBezTo>
                    <a:cubicBezTo>
                      <a:pt x="2644" y="4545"/>
                      <a:pt x="3496" y="4335"/>
                      <a:pt x="4347" y="3915"/>
                    </a:cubicBezTo>
                    <a:cubicBezTo>
                      <a:pt x="6024" y="3077"/>
                      <a:pt x="6990" y="1577"/>
                      <a:pt x="6558" y="637"/>
                    </a:cubicBezTo>
                    <a:cubicBezTo>
                      <a:pt x="6348" y="217"/>
                      <a:pt x="5820" y="1"/>
                      <a:pt x="5137" y="1"/>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sp>
          <p:nvSpPr>
            <p:cNvPr id="64" name="Google Shape;831;p26">
              <a:extLst>
                <a:ext uri="{FF2B5EF4-FFF2-40B4-BE49-F238E27FC236}">
                  <a16:creationId xmlns:a16="http://schemas.microsoft.com/office/drawing/2014/main" id="{0F42A156-AB9C-6CE7-7D0D-FE54CBCD974B}"/>
                </a:ext>
              </a:extLst>
            </p:cNvPr>
            <p:cNvSpPr/>
            <p:nvPr/>
          </p:nvSpPr>
          <p:spPr>
            <a:xfrm>
              <a:off x="6042783" y="2974770"/>
              <a:ext cx="1766401" cy="1766430"/>
            </a:xfrm>
            <a:custGeom>
              <a:avLst/>
              <a:gdLst/>
              <a:ahLst/>
              <a:cxnLst/>
              <a:rect l="l" t="t" r="r" b="b"/>
              <a:pathLst>
                <a:path w="60261" h="60262" extrusionOk="0">
                  <a:moveTo>
                    <a:pt x="51899" y="1"/>
                  </a:moveTo>
                  <a:lnTo>
                    <a:pt x="0" y="8363"/>
                  </a:lnTo>
                  <a:lnTo>
                    <a:pt x="8260" y="60261"/>
                  </a:lnTo>
                  <a:lnTo>
                    <a:pt x="60261" y="51874"/>
                  </a:lnTo>
                  <a:lnTo>
                    <a:pt x="51899" y="1"/>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5" name="Google Shape;832;p26">
              <a:extLst>
                <a:ext uri="{FF2B5EF4-FFF2-40B4-BE49-F238E27FC236}">
                  <a16:creationId xmlns:a16="http://schemas.microsoft.com/office/drawing/2014/main" id="{7BAB40A6-0541-FFFF-5E37-DC9517447F1A}"/>
                </a:ext>
              </a:extLst>
            </p:cNvPr>
            <p:cNvSpPr/>
            <p:nvPr/>
          </p:nvSpPr>
          <p:spPr>
            <a:xfrm>
              <a:off x="6812336" y="3079826"/>
              <a:ext cx="134134" cy="127421"/>
            </a:xfrm>
            <a:custGeom>
              <a:avLst/>
              <a:gdLst/>
              <a:ahLst/>
              <a:cxnLst/>
              <a:rect l="l" t="t" r="r" b="b"/>
              <a:pathLst>
                <a:path w="4576" h="4347" extrusionOk="0">
                  <a:moveTo>
                    <a:pt x="4576" y="0"/>
                  </a:moveTo>
                  <a:lnTo>
                    <a:pt x="1272" y="534"/>
                  </a:lnTo>
                  <a:cubicBezTo>
                    <a:pt x="763" y="1271"/>
                    <a:pt x="331" y="2135"/>
                    <a:pt x="230" y="2771"/>
                  </a:cubicBezTo>
                  <a:lnTo>
                    <a:pt x="865" y="3940"/>
                  </a:lnTo>
                  <a:lnTo>
                    <a:pt x="433" y="4143"/>
                  </a:lnTo>
                  <a:lnTo>
                    <a:pt x="1" y="3609"/>
                  </a:lnTo>
                  <a:lnTo>
                    <a:pt x="1" y="3609"/>
                  </a:lnTo>
                  <a:cubicBezTo>
                    <a:pt x="1" y="3940"/>
                    <a:pt x="128" y="4143"/>
                    <a:pt x="331" y="4245"/>
                  </a:cubicBezTo>
                  <a:cubicBezTo>
                    <a:pt x="433" y="4346"/>
                    <a:pt x="535" y="4346"/>
                    <a:pt x="636" y="4346"/>
                  </a:cubicBezTo>
                  <a:cubicBezTo>
                    <a:pt x="1272" y="4346"/>
                    <a:pt x="2542" y="3304"/>
                    <a:pt x="3610" y="1703"/>
                  </a:cubicBezTo>
                  <a:cubicBezTo>
                    <a:pt x="4042" y="1068"/>
                    <a:pt x="4347" y="534"/>
                    <a:pt x="457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6" name="Google Shape;833;p26">
              <a:extLst>
                <a:ext uri="{FF2B5EF4-FFF2-40B4-BE49-F238E27FC236}">
                  <a16:creationId xmlns:a16="http://schemas.microsoft.com/office/drawing/2014/main" id="{3D8F196C-1BCB-1330-99C6-EB4DFA60232C}"/>
                </a:ext>
              </a:extLst>
            </p:cNvPr>
            <p:cNvSpPr/>
            <p:nvPr/>
          </p:nvSpPr>
          <p:spPr>
            <a:xfrm>
              <a:off x="6676003" y="2977760"/>
              <a:ext cx="161688" cy="223537"/>
            </a:xfrm>
            <a:custGeom>
              <a:avLst/>
              <a:gdLst/>
              <a:ahLst/>
              <a:cxnLst/>
              <a:rect l="l" t="t" r="r" b="b"/>
              <a:pathLst>
                <a:path w="5516" h="7626" extrusionOk="0">
                  <a:moveTo>
                    <a:pt x="738" y="0"/>
                  </a:moveTo>
                  <a:lnTo>
                    <a:pt x="1" y="941"/>
                  </a:lnTo>
                  <a:lnTo>
                    <a:pt x="5084" y="7625"/>
                  </a:lnTo>
                  <a:lnTo>
                    <a:pt x="5516" y="7422"/>
                  </a:lnTo>
                  <a:lnTo>
                    <a:pt x="738" y="0"/>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7" name="Google Shape;834;p26">
              <a:extLst>
                <a:ext uri="{FF2B5EF4-FFF2-40B4-BE49-F238E27FC236}">
                  <a16:creationId xmlns:a16="http://schemas.microsoft.com/office/drawing/2014/main" id="{CDF0D08B-41F2-E3BC-45C1-398A8C150AAE}"/>
                </a:ext>
              </a:extLst>
            </p:cNvPr>
            <p:cNvSpPr/>
            <p:nvPr/>
          </p:nvSpPr>
          <p:spPr>
            <a:xfrm>
              <a:off x="6763179" y="3079826"/>
              <a:ext cx="74512" cy="121471"/>
            </a:xfrm>
            <a:custGeom>
              <a:avLst/>
              <a:gdLst/>
              <a:ahLst/>
              <a:cxnLst/>
              <a:rect l="l" t="t" r="r" b="b"/>
              <a:pathLst>
                <a:path w="2542" h="4144" extrusionOk="0">
                  <a:moveTo>
                    <a:pt x="0" y="0"/>
                  </a:moveTo>
                  <a:cubicBezTo>
                    <a:pt x="839" y="1500"/>
                    <a:pt x="1805" y="3076"/>
                    <a:pt x="2110" y="4143"/>
                  </a:cubicBezTo>
                  <a:lnTo>
                    <a:pt x="2542" y="3940"/>
                  </a:lnTo>
                  <a:lnTo>
                    <a:pt x="0" y="0"/>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68" name="Google Shape;835;p26">
              <a:extLst>
                <a:ext uri="{FF2B5EF4-FFF2-40B4-BE49-F238E27FC236}">
                  <a16:creationId xmlns:a16="http://schemas.microsoft.com/office/drawing/2014/main" id="{E9F595FF-F522-D4BC-E354-C6EEA54EC70E}"/>
                </a:ext>
              </a:extLst>
            </p:cNvPr>
            <p:cNvGrpSpPr/>
            <p:nvPr/>
          </p:nvGrpSpPr>
          <p:grpSpPr>
            <a:xfrm rot="21029831">
              <a:off x="6103377" y="3301527"/>
              <a:ext cx="1645216" cy="1036723"/>
              <a:chOff x="13579153" y="3045633"/>
              <a:chExt cx="1645179" cy="1036697"/>
            </a:xfrm>
          </p:grpSpPr>
          <p:sp>
            <p:nvSpPr>
              <p:cNvPr id="131" name="Google Shape;836;p26">
                <a:extLst>
                  <a:ext uri="{FF2B5EF4-FFF2-40B4-BE49-F238E27FC236}">
                    <a16:creationId xmlns:a16="http://schemas.microsoft.com/office/drawing/2014/main" id="{5076B401-DA55-D7C9-D11E-114B3276AE04}"/>
                  </a:ext>
                </a:extLst>
              </p:cNvPr>
              <p:cNvSpPr txBox="1"/>
              <p:nvPr/>
            </p:nvSpPr>
            <p:spPr>
              <a:xfrm>
                <a:off x="13579153" y="3045633"/>
                <a:ext cx="1632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451E7B"/>
                    </a:solidFill>
                    <a:latin typeface="Fira Sans Extra Condensed Medium"/>
                    <a:ea typeface="Fira Sans Extra Condensed Medium"/>
                    <a:cs typeface="Fira Sans Extra Condensed Medium"/>
                    <a:sym typeface="Fira Sans Extra Condensed Medium"/>
                  </a:rPr>
                  <a:t>Surcharges</a:t>
                </a:r>
                <a:endParaRPr sz="1600" dirty="0">
                  <a:solidFill>
                    <a:srgbClr val="451E7B"/>
                  </a:solidFill>
                  <a:latin typeface="Fira Sans Extra Condensed Medium"/>
                  <a:ea typeface="Fira Sans Extra Condensed Medium"/>
                  <a:cs typeface="Fira Sans Extra Condensed Medium"/>
                  <a:sym typeface="Fira Sans Extra Condensed Medium"/>
                </a:endParaRPr>
              </a:p>
            </p:txBody>
          </p:sp>
          <p:sp>
            <p:nvSpPr>
              <p:cNvPr id="132" name="Google Shape;837;p26">
                <a:extLst>
                  <a:ext uri="{FF2B5EF4-FFF2-40B4-BE49-F238E27FC236}">
                    <a16:creationId xmlns:a16="http://schemas.microsoft.com/office/drawing/2014/main" id="{89ABEE4E-0725-28F7-A746-59E301217EBE}"/>
                  </a:ext>
                </a:extLst>
              </p:cNvPr>
              <p:cNvSpPr txBox="1"/>
              <p:nvPr/>
            </p:nvSpPr>
            <p:spPr>
              <a:xfrm>
                <a:off x="13591732" y="3317330"/>
                <a:ext cx="16326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700" dirty="0">
                  <a:latin typeface="Fira Sans"/>
                  <a:ea typeface="Fira Sans"/>
                  <a:cs typeface="Fira Sans"/>
                  <a:sym typeface="Fira Sans"/>
                </a:endParaRPr>
              </a:p>
              <a:p>
                <a:pPr marL="0" lvl="0" indent="0" algn="ctr" rtl="0">
                  <a:spcBef>
                    <a:spcPts val="0"/>
                  </a:spcBef>
                  <a:spcAft>
                    <a:spcPts val="0"/>
                  </a:spcAft>
                  <a:buNone/>
                </a:pPr>
                <a:r>
                  <a:rPr lang="en-US" sz="1100" dirty="0">
                    <a:latin typeface="Fira Sans"/>
                    <a:ea typeface="Fira Sans"/>
                    <a:cs typeface="Fira Sans"/>
                    <a:sym typeface="Fira Sans"/>
                  </a:rPr>
                  <a:t>Elastic sales programs can have a negative discount to apply a surcharge</a:t>
                </a:r>
                <a:endParaRPr sz="1100" dirty="0">
                  <a:latin typeface="Fira Sans"/>
                  <a:ea typeface="Fira Sans"/>
                  <a:cs typeface="Fira Sans"/>
                  <a:sym typeface="Fira Sans"/>
                </a:endParaRPr>
              </a:p>
            </p:txBody>
          </p:sp>
        </p:grpSp>
        <p:grpSp>
          <p:nvGrpSpPr>
            <p:cNvPr id="69" name="Google Shape;838;p26">
              <a:extLst>
                <a:ext uri="{FF2B5EF4-FFF2-40B4-BE49-F238E27FC236}">
                  <a16:creationId xmlns:a16="http://schemas.microsoft.com/office/drawing/2014/main" id="{25C67274-EE62-8148-D2E6-FE7D2272F161}"/>
                </a:ext>
              </a:extLst>
            </p:cNvPr>
            <p:cNvGrpSpPr/>
            <p:nvPr/>
          </p:nvGrpSpPr>
          <p:grpSpPr>
            <a:xfrm>
              <a:off x="6455485" y="2709580"/>
              <a:ext cx="388185" cy="418393"/>
              <a:chOff x="5989185" y="2623855"/>
              <a:chExt cx="388185" cy="418393"/>
            </a:xfrm>
          </p:grpSpPr>
          <p:sp>
            <p:nvSpPr>
              <p:cNvPr id="125" name="Google Shape;839;p26">
                <a:extLst>
                  <a:ext uri="{FF2B5EF4-FFF2-40B4-BE49-F238E27FC236}">
                    <a16:creationId xmlns:a16="http://schemas.microsoft.com/office/drawing/2014/main" id="{AC2754E7-CB8A-3544-21E1-0769C9CC6848}"/>
                  </a:ext>
                </a:extLst>
              </p:cNvPr>
              <p:cNvSpPr/>
              <p:nvPr/>
            </p:nvSpPr>
            <p:spPr>
              <a:xfrm>
                <a:off x="6095583" y="2847026"/>
                <a:ext cx="273427" cy="195221"/>
              </a:xfrm>
              <a:custGeom>
                <a:avLst/>
                <a:gdLst/>
                <a:ahLst/>
                <a:cxnLst/>
                <a:rect l="l" t="t" r="r" b="b"/>
                <a:pathLst>
                  <a:path w="9328" h="6660" extrusionOk="0">
                    <a:moveTo>
                      <a:pt x="8896" y="1"/>
                    </a:moveTo>
                    <a:lnTo>
                      <a:pt x="8896" y="1"/>
                    </a:lnTo>
                    <a:cubicBezTo>
                      <a:pt x="9328" y="1272"/>
                      <a:pt x="7956" y="3381"/>
                      <a:pt x="5719" y="4754"/>
                    </a:cubicBezTo>
                    <a:cubicBezTo>
                      <a:pt x="4346" y="5618"/>
                      <a:pt x="2872" y="6024"/>
                      <a:pt x="1805" y="6024"/>
                    </a:cubicBezTo>
                    <a:cubicBezTo>
                      <a:pt x="966" y="6024"/>
                      <a:pt x="331" y="5821"/>
                      <a:pt x="0" y="5389"/>
                    </a:cubicBezTo>
                    <a:lnTo>
                      <a:pt x="0" y="5389"/>
                    </a:lnTo>
                    <a:cubicBezTo>
                      <a:pt x="0" y="5491"/>
                      <a:pt x="0" y="5618"/>
                      <a:pt x="102" y="5719"/>
                    </a:cubicBezTo>
                    <a:cubicBezTo>
                      <a:pt x="534" y="6355"/>
                      <a:pt x="1170" y="6660"/>
                      <a:pt x="2110" y="6660"/>
                    </a:cubicBezTo>
                    <a:cubicBezTo>
                      <a:pt x="3279" y="6660"/>
                      <a:pt x="4651" y="6253"/>
                      <a:pt x="6049" y="5389"/>
                    </a:cubicBezTo>
                    <a:cubicBezTo>
                      <a:pt x="8057" y="4118"/>
                      <a:pt x="9328" y="2441"/>
                      <a:pt x="9328" y="1170"/>
                    </a:cubicBezTo>
                    <a:cubicBezTo>
                      <a:pt x="9328" y="840"/>
                      <a:pt x="9226" y="535"/>
                      <a:pt x="9099" y="204"/>
                    </a:cubicBezTo>
                    <a:cubicBezTo>
                      <a:pt x="8998" y="103"/>
                      <a:pt x="8998" y="103"/>
                      <a:pt x="8896" y="1"/>
                    </a:cubicBezTo>
                    <a:close/>
                  </a:path>
                </a:pathLst>
              </a:custGeom>
              <a:solidFill>
                <a:srgbClr val="251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26" name="Google Shape;840;p26">
                <a:extLst>
                  <a:ext uri="{FF2B5EF4-FFF2-40B4-BE49-F238E27FC236}">
                    <a16:creationId xmlns:a16="http://schemas.microsoft.com/office/drawing/2014/main" id="{E4F896B9-3796-639A-F30C-DEDF48EC1B6B}"/>
                  </a:ext>
                </a:extLst>
              </p:cNvPr>
              <p:cNvSpPr/>
              <p:nvPr/>
            </p:nvSpPr>
            <p:spPr>
              <a:xfrm>
                <a:off x="6066658" y="2814620"/>
                <a:ext cx="310713" cy="213219"/>
              </a:xfrm>
              <a:custGeom>
                <a:avLst/>
                <a:gdLst/>
                <a:ahLst/>
                <a:cxnLst/>
                <a:rect l="l" t="t" r="r" b="b"/>
                <a:pathLst>
                  <a:path w="10600" h="7274" extrusionOk="0">
                    <a:moveTo>
                      <a:pt x="7824" y="0"/>
                    </a:moveTo>
                    <a:cubicBezTo>
                      <a:pt x="6685" y="0"/>
                      <a:pt x="5229" y="434"/>
                      <a:pt x="3813" y="1269"/>
                    </a:cubicBezTo>
                    <a:cubicBezTo>
                      <a:pt x="1399" y="2743"/>
                      <a:pt x="1" y="5081"/>
                      <a:pt x="865" y="6352"/>
                    </a:cubicBezTo>
                    <a:cubicBezTo>
                      <a:pt x="1199" y="6975"/>
                      <a:pt x="1926" y="7273"/>
                      <a:pt x="2858" y="7273"/>
                    </a:cubicBezTo>
                    <a:cubicBezTo>
                      <a:pt x="3980" y="7273"/>
                      <a:pt x="5399" y="6841"/>
                      <a:pt x="6787" y="6022"/>
                    </a:cubicBezTo>
                    <a:cubicBezTo>
                      <a:pt x="9227" y="4446"/>
                      <a:pt x="10599" y="2209"/>
                      <a:pt x="9761" y="837"/>
                    </a:cubicBezTo>
                    <a:cubicBezTo>
                      <a:pt x="9434" y="274"/>
                      <a:pt x="8729" y="0"/>
                      <a:pt x="7824"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27" name="Google Shape;841;p26">
                <a:extLst>
                  <a:ext uri="{FF2B5EF4-FFF2-40B4-BE49-F238E27FC236}">
                    <a16:creationId xmlns:a16="http://schemas.microsoft.com/office/drawing/2014/main" id="{5ED40252-CFCD-2A6F-716D-27279DDAAB2D}"/>
                  </a:ext>
                </a:extLst>
              </p:cNvPr>
              <p:cNvSpPr/>
              <p:nvPr/>
            </p:nvSpPr>
            <p:spPr>
              <a:xfrm>
                <a:off x="6063698" y="2712342"/>
                <a:ext cx="158698" cy="260764"/>
              </a:xfrm>
              <a:custGeom>
                <a:avLst/>
                <a:gdLst/>
                <a:ahLst/>
                <a:cxnLst/>
                <a:rect l="l" t="t" r="r" b="b"/>
                <a:pathLst>
                  <a:path w="5414" h="8896" extrusionOk="0">
                    <a:moveTo>
                      <a:pt x="3609" y="0"/>
                    </a:moveTo>
                    <a:lnTo>
                      <a:pt x="3609" y="0"/>
                    </a:lnTo>
                    <a:cubicBezTo>
                      <a:pt x="3177" y="433"/>
                      <a:pt x="2771" y="865"/>
                      <a:pt x="2135" y="1271"/>
                    </a:cubicBezTo>
                    <a:cubicBezTo>
                      <a:pt x="1373" y="1703"/>
                      <a:pt x="636" y="2034"/>
                      <a:pt x="0" y="2034"/>
                    </a:cubicBezTo>
                    <a:lnTo>
                      <a:pt x="2237" y="7854"/>
                    </a:lnTo>
                    <a:cubicBezTo>
                      <a:pt x="2380" y="8301"/>
                      <a:pt x="2686" y="8634"/>
                      <a:pt x="3076" y="8793"/>
                    </a:cubicBezTo>
                    <a:lnTo>
                      <a:pt x="3076" y="8793"/>
                    </a:lnTo>
                    <a:cubicBezTo>
                      <a:pt x="5414" y="5515"/>
                      <a:pt x="4346" y="1906"/>
                      <a:pt x="3609" y="0"/>
                    </a:cubicBezTo>
                    <a:close/>
                    <a:moveTo>
                      <a:pt x="3076" y="8793"/>
                    </a:moveTo>
                    <a:lnTo>
                      <a:pt x="3076" y="8793"/>
                    </a:lnTo>
                    <a:cubicBezTo>
                      <a:pt x="3076" y="8794"/>
                      <a:pt x="3076" y="8794"/>
                      <a:pt x="3076" y="8794"/>
                    </a:cubicBezTo>
                    <a:cubicBezTo>
                      <a:pt x="3077" y="8794"/>
                      <a:pt x="3078" y="8794"/>
                      <a:pt x="3079" y="8794"/>
                    </a:cubicBezTo>
                    <a:lnTo>
                      <a:pt x="3079" y="8794"/>
                    </a:lnTo>
                    <a:cubicBezTo>
                      <a:pt x="3078" y="8794"/>
                      <a:pt x="3077" y="8794"/>
                      <a:pt x="3076" y="8793"/>
                    </a:cubicBezTo>
                    <a:close/>
                    <a:moveTo>
                      <a:pt x="3079" y="8794"/>
                    </a:moveTo>
                    <a:cubicBezTo>
                      <a:pt x="3243" y="8861"/>
                      <a:pt x="3422" y="8896"/>
                      <a:pt x="3609" y="8896"/>
                    </a:cubicBezTo>
                    <a:cubicBezTo>
                      <a:pt x="3508" y="8896"/>
                      <a:pt x="3282" y="8796"/>
                      <a:pt x="3079" y="8794"/>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28" name="Google Shape;842;p26">
                <a:extLst>
                  <a:ext uri="{FF2B5EF4-FFF2-40B4-BE49-F238E27FC236}">
                    <a16:creationId xmlns:a16="http://schemas.microsoft.com/office/drawing/2014/main" id="{C93F2693-9F77-CE0C-C32E-849D32CE857A}"/>
                  </a:ext>
                </a:extLst>
              </p:cNvPr>
              <p:cNvSpPr/>
              <p:nvPr/>
            </p:nvSpPr>
            <p:spPr>
              <a:xfrm>
                <a:off x="6152643" y="2707582"/>
                <a:ext cx="143074" cy="266714"/>
              </a:xfrm>
              <a:custGeom>
                <a:avLst/>
                <a:gdLst/>
                <a:ahLst/>
                <a:cxnLst/>
                <a:rect l="l" t="t" r="r" b="b"/>
                <a:pathLst>
                  <a:path w="4881" h="9099" extrusionOk="0">
                    <a:moveTo>
                      <a:pt x="636" y="0"/>
                    </a:moveTo>
                    <a:cubicBezTo>
                      <a:pt x="636" y="102"/>
                      <a:pt x="534" y="102"/>
                      <a:pt x="534" y="203"/>
                    </a:cubicBezTo>
                    <a:cubicBezTo>
                      <a:pt x="1271" y="2110"/>
                      <a:pt x="2339" y="5719"/>
                      <a:pt x="1" y="8997"/>
                    </a:cubicBezTo>
                    <a:cubicBezTo>
                      <a:pt x="204" y="8997"/>
                      <a:pt x="433" y="9099"/>
                      <a:pt x="534" y="9099"/>
                    </a:cubicBezTo>
                    <a:lnTo>
                      <a:pt x="839" y="9099"/>
                    </a:lnTo>
                    <a:cubicBezTo>
                      <a:pt x="2008" y="8896"/>
                      <a:pt x="3813" y="8362"/>
                      <a:pt x="4652" y="6557"/>
                    </a:cubicBezTo>
                    <a:cubicBezTo>
                      <a:pt x="4880" y="6354"/>
                      <a:pt x="4880" y="6049"/>
                      <a:pt x="4880" y="5820"/>
                    </a:cubicBezTo>
                    <a:cubicBezTo>
                      <a:pt x="4880" y="5515"/>
                      <a:pt x="4779" y="5083"/>
                      <a:pt x="4550" y="4880"/>
                    </a:cubicBezTo>
                    <a:lnTo>
                      <a:pt x="3711" y="3711"/>
                    </a:lnTo>
                    <a:lnTo>
                      <a:pt x="636" y="0"/>
                    </a:lnTo>
                    <a:close/>
                  </a:path>
                </a:pathLst>
              </a:custGeom>
              <a:solidFill>
                <a:srgbClr val="251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29" name="Google Shape;843;p26">
                <a:extLst>
                  <a:ext uri="{FF2B5EF4-FFF2-40B4-BE49-F238E27FC236}">
                    <a16:creationId xmlns:a16="http://schemas.microsoft.com/office/drawing/2014/main" id="{314D5077-B159-319E-755B-E24E49F8664B}"/>
                  </a:ext>
                </a:extLst>
              </p:cNvPr>
              <p:cNvSpPr/>
              <p:nvPr/>
            </p:nvSpPr>
            <p:spPr>
              <a:xfrm>
                <a:off x="6007828" y="2637250"/>
                <a:ext cx="180301" cy="140084"/>
              </a:xfrm>
              <a:custGeom>
                <a:avLst/>
                <a:gdLst/>
                <a:ahLst/>
                <a:cxnLst/>
                <a:rect l="l" t="t" r="r" b="b"/>
                <a:pathLst>
                  <a:path w="6151" h="4779" extrusionOk="0">
                    <a:moveTo>
                      <a:pt x="4677" y="0"/>
                    </a:moveTo>
                    <a:cubicBezTo>
                      <a:pt x="3914" y="0"/>
                      <a:pt x="2974" y="229"/>
                      <a:pt x="2135" y="864"/>
                    </a:cubicBezTo>
                    <a:cubicBezTo>
                      <a:pt x="864" y="1601"/>
                      <a:pt x="0" y="2771"/>
                      <a:pt x="0" y="3609"/>
                    </a:cubicBezTo>
                    <a:cubicBezTo>
                      <a:pt x="0" y="3813"/>
                      <a:pt x="0" y="4041"/>
                      <a:pt x="102" y="4143"/>
                    </a:cubicBezTo>
                    <a:cubicBezTo>
                      <a:pt x="330" y="4550"/>
                      <a:pt x="864" y="4778"/>
                      <a:pt x="1500" y="4778"/>
                    </a:cubicBezTo>
                    <a:cubicBezTo>
                      <a:pt x="2237" y="4778"/>
                      <a:pt x="3075" y="4448"/>
                      <a:pt x="4041" y="3914"/>
                    </a:cubicBezTo>
                    <a:cubicBezTo>
                      <a:pt x="5312" y="3076"/>
                      <a:pt x="6151" y="2008"/>
                      <a:pt x="6151" y="1068"/>
                    </a:cubicBezTo>
                    <a:cubicBezTo>
                      <a:pt x="6151" y="966"/>
                      <a:pt x="6151" y="737"/>
                      <a:pt x="6049" y="534"/>
                    </a:cubicBezTo>
                    <a:cubicBezTo>
                      <a:pt x="5719" y="102"/>
                      <a:pt x="5312" y="0"/>
                      <a:pt x="4677" y="0"/>
                    </a:cubicBezTo>
                    <a:close/>
                  </a:path>
                </a:pathLst>
              </a:custGeom>
              <a:solidFill>
                <a:srgbClr val="251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30" name="Google Shape;844;p26">
                <a:extLst>
                  <a:ext uri="{FF2B5EF4-FFF2-40B4-BE49-F238E27FC236}">
                    <a16:creationId xmlns:a16="http://schemas.microsoft.com/office/drawing/2014/main" id="{2F3C3BF7-5B09-3CF5-02A2-37BFBD8CC315}"/>
                  </a:ext>
                </a:extLst>
              </p:cNvPr>
              <p:cNvSpPr/>
              <p:nvPr/>
            </p:nvSpPr>
            <p:spPr>
              <a:xfrm>
                <a:off x="5989185" y="2623855"/>
                <a:ext cx="201934" cy="140436"/>
              </a:xfrm>
              <a:custGeom>
                <a:avLst/>
                <a:gdLst/>
                <a:ahLst/>
                <a:cxnLst/>
                <a:rect l="l" t="t" r="r" b="b"/>
                <a:pathLst>
                  <a:path w="6889" h="4791" extrusionOk="0">
                    <a:moveTo>
                      <a:pt x="5077" y="0"/>
                    </a:moveTo>
                    <a:cubicBezTo>
                      <a:pt x="4349" y="0"/>
                      <a:pt x="3434" y="295"/>
                      <a:pt x="2542" y="889"/>
                    </a:cubicBezTo>
                    <a:cubicBezTo>
                      <a:pt x="865" y="1830"/>
                      <a:pt x="1" y="3329"/>
                      <a:pt x="534" y="4168"/>
                    </a:cubicBezTo>
                    <a:cubicBezTo>
                      <a:pt x="771" y="4597"/>
                      <a:pt x="1239" y="4790"/>
                      <a:pt x="1833" y="4790"/>
                    </a:cubicBezTo>
                    <a:cubicBezTo>
                      <a:pt x="2576" y="4790"/>
                      <a:pt x="3516" y="4487"/>
                      <a:pt x="4448" y="3965"/>
                    </a:cubicBezTo>
                    <a:cubicBezTo>
                      <a:pt x="6050" y="2999"/>
                      <a:pt x="6888" y="1423"/>
                      <a:pt x="6355" y="559"/>
                    </a:cubicBezTo>
                    <a:cubicBezTo>
                      <a:pt x="6118" y="187"/>
                      <a:pt x="5657" y="0"/>
                      <a:pt x="5077"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sp>
          <p:nvSpPr>
            <p:cNvPr id="70" name="Google Shape;846;p26">
              <a:extLst>
                <a:ext uri="{FF2B5EF4-FFF2-40B4-BE49-F238E27FC236}">
                  <a16:creationId xmlns:a16="http://schemas.microsoft.com/office/drawing/2014/main" id="{4D8A0BD7-9E5B-C1A4-23FE-E6439AE75745}"/>
                </a:ext>
              </a:extLst>
            </p:cNvPr>
            <p:cNvSpPr/>
            <p:nvPr/>
          </p:nvSpPr>
          <p:spPr>
            <a:xfrm>
              <a:off x="4412186" y="3213930"/>
              <a:ext cx="65572" cy="33533"/>
            </a:xfrm>
            <a:custGeom>
              <a:avLst/>
              <a:gdLst/>
              <a:ahLst/>
              <a:cxnLst/>
              <a:rect l="l" t="t" r="r" b="b"/>
              <a:pathLst>
                <a:path w="2237" h="1144" extrusionOk="0">
                  <a:moveTo>
                    <a:pt x="2110" y="0"/>
                  </a:moveTo>
                  <a:lnTo>
                    <a:pt x="0" y="839"/>
                  </a:lnTo>
                  <a:lnTo>
                    <a:pt x="102" y="1144"/>
                  </a:lnTo>
                  <a:lnTo>
                    <a:pt x="2237" y="204"/>
                  </a:lnTo>
                  <a:lnTo>
                    <a:pt x="2110"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71" name="Google Shape;847;p26">
              <a:extLst>
                <a:ext uri="{FF2B5EF4-FFF2-40B4-BE49-F238E27FC236}">
                  <a16:creationId xmlns:a16="http://schemas.microsoft.com/office/drawing/2014/main" id="{65EC63F5-239C-E204-8C00-936F4C5EC6C2}"/>
                </a:ext>
              </a:extLst>
            </p:cNvPr>
            <p:cNvSpPr/>
            <p:nvPr/>
          </p:nvSpPr>
          <p:spPr>
            <a:xfrm>
              <a:off x="4291506" y="3266077"/>
              <a:ext cx="64839" cy="34296"/>
            </a:xfrm>
            <a:custGeom>
              <a:avLst/>
              <a:gdLst/>
              <a:ahLst/>
              <a:cxnLst/>
              <a:rect l="l" t="t" r="r" b="b"/>
              <a:pathLst>
                <a:path w="2212" h="1170" extrusionOk="0">
                  <a:moveTo>
                    <a:pt x="2110" y="0"/>
                  </a:moveTo>
                  <a:lnTo>
                    <a:pt x="0" y="966"/>
                  </a:lnTo>
                  <a:lnTo>
                    <a:pt x="203" y="1169"/>
                  </a:lnTo>
                  <a:lnTo>
                    <a:pt x="2211" y="229"/>
                  </a:lnTo>
                  <a:lnTo>
                    <a:pt x="2110"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72" name="Google Shape;848;p26">
              <a:extLst>
                <a:ext uri="{FF2B5EF4-FFF2-40B4-BE49-F238E27FC236}">
                  <a16:creationId xmlns:a16="http://schemas.microsoft.com/office/drawing/2014/main" id="{11E073E8-7F98-61B5-4BB0-2FA1C4563EE8}"/>
                </a:ext>
              </a:extLst>
            </p:cNvPr>
            <p:cNvSpPr/>
            <p:nvPr/>
          </p:nvSpPr>
          <p:spPr>
            <a:xfrm>
              <a:off x="4173025" y="3321947"/>
              <a:ext cx="65601" cy="37285"/>
            </a:xfrm>
            <a:custGeom>
              <a:avLst/>
              <a:gdLst/>
              <a:ahLst/>
              <a:cxnLst/>
              <a:rect l="l" t="t" r="r" b="b"/>
              <a:pathLst>
                <a:path w="2238" h="1272" extrusionOk="0">
                  <a:moveTo>
                    <a:pt x="2009" y="0"/>
                  </a:moveTo>
                  <a:lnTo>
                    <a:pt x="1" y="966"/>
                  </a:lnTo>
                  <a:lnTo>
                    <a:pt x="230" y="1271"/>
                  </a:lnTo>
                  <a:lnTo>
                    <a:pt x="2238" y="229"/>
                  </a:lnTo>
                  <a:lnTo>
                    <a:pt x="2009"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73" name="Google Shape;849;p26">
              <a:extLst>
                <a:ext uri="{FF2B5EF4-FFF2-40B4-BE49-F238E27FC236}">
                  <a16:creationId xmlns:a16="http://schemas.microsoft.com/office/drawing/2014/main" id="{C426EB4E-5D26-DA9C-6C31-0F73206CE501}"/>
                </a:ext>
              </a:extLst>
            </p:cNvPr>
            <p:cNvSpPr/>
            <p:nvPr/>
          </p:nvSpPr>
          <p:spPr>
            <a:xfrm>
              <a:off x="3596950" y="3204228"/>
              <a:ext cx="1561536" cy="1561565"/>
            </a:xfrm>
            <a:custGeom>
              <a:avLst/>
              <a:gdLst/>
              <a:ahLst/>
              <a:cxnLst/>
              <a:rect l="l" t="t" r="r" b="b"/>
              <a:pathLst>
                <a:path w="53272" h="53273" extrusionOk="0">
                  <a:moveTo>
                    <a:pt x="635" y="1"/>
                  </a:moveTo>
                  <a:lnTo>
                    <a:pt x="0" y="52637"/>
                  </a:lnTo>
                  <a:lnTo>
                    <a:pt x="52534" y="53272"/>
                  </a:lnTo>
                  <a:lnTo>
                    <a:pt x="53272" y="738"/>
                  </a:lnTo>
                  <a:lnTo>
                    <a:pt x="635" y="1"/>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74" name="Google Shape;850;p26">
              <a:extLst>
                <a:ext uri="{FF2B5EF4-FFF2-40B4-BE49-F238E27FC236}">
                  <a16:creationId xmlns:a16="http://schemas.microsoft.com/office/drawing/2014/main" id="{7BCEBD10-3E83-87CE-B097-1128E1F7844D}"/>
                </a:ext>
              </a:extLst>
            </p:cNvPr>
            <p:cNvSpPr/>
            <p:nvPr/>
          </p:nvSpPr>
          <p:spPr>
            <a:xfrm>
              <a:off x="4359277" y="3216891"/>
              <a:ext cx="143074" cy="146064"/>
            </a:xfrm>
            <a:custGeom>
              <a:avLst/>
              <a:gdLst/>
              <a:ahLst/>
              <a:cxnLst/>
              <a:rect l="l" t="t" r="r" b="b"/>
              <a:pathLst>
                <a:path w="4881" h="4983" extrusionOk="0">
                  <a:moveTo>
                    <a:pt x="2136" y="1"/>
                  </a:moveTo>
                  <a:cubicBezTo>
                    <a:pt x="1907" y="204"/>
                    <a:pt x="1704" y="535"/>
                    <a:pt x="1500" y="840"/>
                  </a:cubicBezTo>
                  <a:cubicBezTo>
                    <a:pt x="1068" y="1475"/>
                    <a:pt x="738" y="2110"/>
                    <a:pt x="433" y="2746"/>
                  </a:cubicBezTo>
                  <a:lnTo>
                    <a:pt x="1373" y="4118"/>
                  </a:lnTo>
                  <a:lnTo>
                    <a:pt x="967" y="4449"/>
                  </a:lnTo>
                  <a:lnTo>
                    <a:pt x="230" y="3381"/>
                  </a:lnTo>
                  <a:lnTo>
                    <a:pt x="230" y="3381"/>
                  </a:lnTo>
                  <a:cubicBezTo>
                    <a:pt x="1" y="4118"/>
                    <a:pt x="103" y="4652"/>
                    <a:pt x="433" y="4855"/>
                  </a:cubicBezTo>
                  <a:cubicBezTo>
                    <a:pt x="433" y="4982"/>
                    <a:pt x="535" y="4982"/>
                    <a:pt x="636" y="4982"/>
                  </a:cubicBezTo>
                  <a:cubicBezTo>
                    <a:pt x="1373" y="4982"/>
                    <a:pt x="2644" y="3915"/>
                    <a:pt x="3712" y="2314"/>
                  </a:cubicBezTo>
                  <a:cubicBezTo>
                    <a:pt x="4245" y="1475"/>
                    <a:pt x="4677" y="738"/>
                    <a:pt x="488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75" name="Google Shape;851;p26">
              <a:extLst>
                <a:ext uri="{FF2B5EF4-FFF2-40B4-BE49-F238E27FC236}">
                  <a16:creationId xmlns:a16="http://schemas.microsoft.com/office/drawing/2014/main" id="{B566C9C0-AFD3-C18E-0F03-3BBA3B2A73D9}"/>
                </a:ext>
              </a:extLst>
            </p:cNvPr>
            <p:cNvSpPr/>
            <p:nvPr/>
          </p:nvSpPr>
          <p:spPr>
            <a:xfrm>
              <a:off x="4241587" y="3120805"/>
              <a:ext cx="157965" cy="226498"/>
            </a:xfrm>
            <a:custGeom>
              <a:avLst/>
              <a:gdLst/>
              <a:ahLst/>
              <a:cxnLst/>
              <a:rect l="l" t="t" r="r" b="b"/>
              <a:pathLst>
                <a:path w="5389" h="7727" extrusionOk="0">
                  <a:moveTo>
                    <a:pt x="636" y="0"/>
                  </a:moveTo>
                  <a:lnTo>
                    <a:pt x="0" y="1042"/>
                  </a:lnTo>
                  <a:lnTo>
                    <a:pt x="4982" y="7727"/>
                  </a:lnTo>
                  <a:lnTo>
                    <a:pt x="5388" y="7396"/>
                  </a:lnTo>
                  <a:lnTo>
                    <a:pt x="636" y="0"/>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76" name="Google Shape;852;p26">
              <a:extLst>
                <a:ext uri="{FF2B5EF4-FFF2-40B4-BE49-F238E27FC236}">
                  <a16:creationId xmlns:a16="http://schemas.microsoft.com/office/drawing/2014/main" id="{7CE08294-10CA-A1A9-4C8B-614F73FA627D}"/>
                </a:ext>
              </a:extLst>
            </p:cNvPr>
            <p:cNvSpPr/>
            <p:nvPr/>
          </p:nvSpPr>
          <p:spPr>
            <a:xfrm>
              <a:off x="4325010" y="3222871"/>
              <a:ext cx="74542" cy="124432"/>
            </a:xfrm>
            <a:custGeom>
              <a:avLst/>
              <a:gdLst/>
              <a:ahLst/>
              <a:cxnLst/>
              <a:rect l="l" t="t" r="r" b="b"/>
              <a:pathLst>
                <a:path w="2543" h="4245" extrusionOk="0">
                  <a:moveTo>
                    <a:pt x="128" y="0"/>
                  </a:moveTo>
                  <a:lnTo>
                    <a:pt x="1" y="102"/>
                  </a:lnTo>
                  <a:cubicBezTo>
                    <a:pt x="967" y="1474"/>
                    <a:pt x="1805" y="3177"/>
                    <a:pt x="2136" y="4245"/>
                  </a:cubicBezTo>
                  <a:lnTo>
                    <a:pt x="2542" y="3914"/>
                  </a:lnTo>
                  <a:lnTo>
                    <a:pt x="128" y="0"/>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77" name="Google Shape;853;p26">
              <a:extLst>
                <a:ext uri="{FF2B5EF4-FFF2-40B4-BE49-F238E27FC236}">
                  <a16:creationId xmlns:a16="http://schemas.microsoft.com/office/drawing/2014/main" id="{2023CE65-3020-0425-8FAD-23FC6076A390}"/>
                </a:ext>
              </a:extLst>
            </p:cNvPr>
            <p:cNvSpPr/>
            <p:nvPr/>
          </p:nvSpPr>
          <p:spPr>
            <a:xfrm>
              <a:off x="4204331" y="3204228"/>
              <a:ext cx="3019" cy="29"/>
            </a:xfrm>
            <a:custGeom>
              <a:avLst/>
              <a:gdLst/>
              <a:ahLst/>
              <a:cxnLst/>
              <a:rect l="l" t="t" r="r" b="b"/>
              <a:pathLst>
                <a:path w="103" h="1" extrusionOk="0">
                  <a:moveTo>
                    <a:pt x="102" y="1"/>
                  </a:moveTo>
                  <a:lnTo>
                    <a:pt x="0" y="1"/>
                  </a:lnTo>
                  <a:close/>
                </a:path>
              </a:pathLst>
            </a:custGeom>
            <a:solidFill>
              <a:srgbClr val="BD5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78" name="Google Shape;854;p26">
              <a:extLst>
                <a:ext uri="{FF2B5EF4-FFF2-40B4-BE49-F238E27FC236}">
                  <a16:creationId xmlns:a16="http://schemas.microsoft.com/office/drawing/2014/main" id="{C4E1B506-A766-2643-ACFB-CCD2A0DC40C6}"/>
                </a:ext>
              </a:extLst>
            </p:cNvPr>
            <p:cNvGrpSpPr/>
            <p:nvPr/>
          </p:nvGrpSpPr>
          <p:grpSpPr>
            <a:xfrm>
              <a:off x="3561417" y="3429086"/>
              <a:ext cx="1632600" cy="1111849"/>
              <a:chOff x="13579153" y="3045633"/>
              <a:chExt cx="1632600" cy="1111849"/>
            </a:xfrm>
          </p:grpSpPr>
          <p:sp>
            <p:nvSpPr>
              <p:cNvPr id="123" name="Google Shape;855;p26">
                <a:extLst>
                  <a:ext uri="{FF2B5EF4-FFF2-40B4-BE49-F238E27FC236}">
                    <a16:creationId xmlns:a16="http://schemas.microsoft.com/office/drawing/2014/main" id="{794333DF-3CD4-0F7B-98BD-691624CDEFAF}"/>
                  </a:ext>
                </a:extLst>
              </p:cNvPr>
              <p:cNvSpPr txBox="1"/>
              <p:nvPr/>
            </p:nvSpPr>
            <p:spPr>
              <a:xfrm>
                <a:off x="13579153" y="3045633"/>
                <a:ext cx="1632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1E547B"/>
                    </a:solidFill>
                    <a:latin typeface="Fira Sans Extra Condensed Medium"/>
                    <a:ea typeface="Fira Sans Extra Condensed Medium"/>
                    <a:cs typeface="Fira Sans Extra Condensed Medium"/>
                    <a:sym typeface="Fira Sans Extra Condensed Medium"/>
                  </a:rPr>
                  <a:t>Description</a:t>
                </a:r>
                <a:endParaRPr sz="1600" dirty="0">
                  <a:solidFill>
                    <a:srgbClr val="1E547B"/>
                  </a:solidFill>
                  <a:latin typeface="Fira Sans Extra Condensed Medium"/>
                  <a:ea typeface="Fira Sans Extra Condensed Medium"/>
                  <a:cs typeface="Fira Sans Extra Condensed Medium"/>
                  <a:sym typeface="Fira Sans Extra Condensed Medium"/>
                </a:endParaRPr>
              </a:p>
            </p:txBody>
          </p:sp>
          <p:sp>
            <p:nvSpPr>
              <p:cNvPr id="124" name="Google Shape;856;p26">
                <a:extLst>
                  <a:ext uri="{FF2B5EF4-FFF2-40B4-BE49-F238E27FC236}">
                    <a16:creationId xmlns:a16="http://schemas.microsoft.com/office/drawing/2014/main" id="{FD278538-61B6-F93D-1C0B-029B36FA1AC3}"/>
                  </a:ext>
                </a:extLst>
              </p:cNvPr>
              <p:cNvSpPr txBox="1"/>
              <p:nvPr/>
            </p:nvSpPr>
            <p:spPr>
              <a:xfrm>
                <a:off x="13579153" y="3392482"/>
                <a:ext cx="1632600" cy="765000"/>
              </a:xfrm>
              <a:prstGeom prst="rect">
                <a:avLst/>
              </a:prstGeom>
              <a:noFill/>
              <a:ln>
                <a:noFill/>
              </a:ln>
            </p:spPr>
            <p:txBody>
              <a:bodyPr spcFirstLastPara="1" wrap="square" lIns="91425" tIns="91425" rIns="91425" bIns="91425" anchor="t" anchorCtr="0">
                <a:noAutofit/>
              </a:bodyPr>
              <a:lstStyle/>
              <a:p>
                <a:pPr algn="ctr">
                  <a:buClr>
                    <a:schemeClr val="dk1"/>
                  </a:buClr>
                  <a:buSzPts val="1100"/>
                </a:pPr>
                <a:endParaRPr lang="en-US" sz="1100" dirty="0">
                  <a:latin typeface="Fira Sans"/>
                  <a:ea typeface="Fira Sans"/>
                  <a:cs typeface="Fira Sans"/>
                  <a:sym typeface="Fira Sans"/>
                </a:endParaRPr>
              </a:p>
              <a:p>
                <a:pPr algn="ctr">
                  <a:buClr>
                    <a:schemeClr val="dk1"/>
                  </a:buClr>
                  <a:buSzPts val="1100"/>
                </a:pPr>
                <a:r>
                  <a:rPr lang="en-US" sz="1100" dirty="0">
                    <a:latin typeface="Fira Sans"/>
                    <a:ea typeface="Fira Sans"/>
                    <a:cs typeface="Fira Sans"/>
                    <a:sym typeface="Fira Sans"/>
                  </a:rPr>
                  <a:t>Detailed program description for review to the Elastic user</a:t>
                </a:r>
              </a:p>
              <a:p>
                <a:pPr marL="0" lvl="0" indent="0" algn="ctr" rtl="0">
                  <a:spcBef>
                    <a:spcPts val="0"/>
                  </a:spcBef>
                  <a:spcAft>
                    <a:spcPts val="0"/>
                  </a:spcAft>
                  <a:buClr>
                    <a:schemeClr val="dk1"/>
                  </a:buClr>
                  <a:buSzPts val="1100"/>
                  <a:buFont typeface="Arial"/>
                  <a:buNone/>
                </a:pPr>
                <a:endParaRPr lang="en" sz="1100" dirty="0">
                  <a:solidFill>
                    <a:schemeClr val="dk1"/>
                  </a:solidFill>
                  <a:latin typeface="Fira Sans"/>
                  <a:ea typeface="Fira Sans"/>
                  <a:cs typeface="Fira Sans"/>
                  <a:sym typeface="Fira Sans"/>
                </a:endParaRPr>
              </a:p>
            </p:txBody>
          </p:sp>
        </p:grpSp>
        <p:grpSp>
          <p:nvGrpSpPr>
            <p:cNvPr id="79" name="Google Shape;857;p26">
              <a:extLst>
                <a:ext uri="{FF2B5EF4-FFF2-40B4-BE49-F238E27FC236}">
                  <a16:creationId xmlns:a16="http://schemas.microsoft.com/office/drawing/2014/main" id="{CC6EB89A-3F6C-747F-9714-4AD6E32D5F34}"/>
                </a:ext>
              </a:extLst>
            </p:cNvPr>
            <p:cNvGrpSpPr/>
            <p:nvPr/>
          </p:nvGrpSpPr>
          <p:grpSpPr>
            <a:xfrm>
              <a:off x="4018079" y="2855321"/>
              <a:ext cx="388185" cy="419268"/>
              <a:chOff x="4008979" y="2769596"/>
              <a:chExt cx="388185" cy="419268"/>
            </a:xfrm>
          </p:grpSpPr>
          <p:sp>
            <p:nvSpPr>
              <p:cNvPr id="117" name="Google Shape;858;p26">
                <a:extLst>
                  <a:ext uri="{FF2B5EF4-FFF2-40B4-BE49-F238E27FC236}">
                    <a16:creationId xmlns:a16="http://schemas.microsoft.com/office/drawing/2014/main" id="{AF46EFD0-A9C2-5C0B-05E3-ECC637192FDA}"/>
                  </a:ext>
                </a:extLst>
              </p:cNvPr>
              <p:cNvSpPr/>
              <p:nvPr/>
            </p:nvSpPr>
            <p:spPr>
              <a:xfrm>
                <a:off x="4117758" y="2992910"/>
                <a:ext cx="272694" cy="195954"/>
              </a:xfrm>
              <a:custGeom>
                <a:avLst/>
                <a:gdLst/>
                <a:ahLst/>
                <a:cxnLst/>
                <a:rect l="l" t="t" r="r" b="b"/>
                <a:pathLst>
                  <a:path w="9303" h="6685" extrusionOk="0">
                    <a:moveTo>
                      <a:pt x="8896" y="0"/>
                    </a:moveTo>
                    <a:cubicBezTo>
                      <a:pt x="9302" y="1398"/>
                      <a:pt x="7930" y="3406"/>
                      <a:pt x="5719" y="4779"/>
                    </a:cubicBezTo>
                    <a:cubicBezTo>
                      <a:pt x="4346" y="5617"/>
                      <a:pt x="2948" y="6049"/>
                      <a:pt x="1805" y="6049"/>
                    </a:cubicBezTo>
                    <a:cubicBezTo>
                      <a:pt x="1042" y="6049"/>
                      <a:pt x="407" y="5846"/>
                      <a:pt x="0" y="5516"/>
                    </a:cubicBezTo>
                    <a:lnTo>
                      <a:pt x="0" y="5516"/>
                    </a:lnTo>
                    <a:cubicBezTo>
                      <a:pt x="0" y="5617"/>
                      <a:pt x="102" y="5719"/>
                      <a:pt x="102" y="5846"/>
                    </a:cubicBezTo>
                    <a:cubicBezTo>
                      <a:pt x="534" y="6481"/>
                      <a:pt x="1271" y="6685"/>
                      <a:pt x="2110" y="6685"/>
                    </a:cubicBezTo>
                    <a:cubicBezTo>
                      <a:pt x="3279" y="6685"/>
                      <a:pt x="4651" y="6253"/>
                      <a:pt x="6024" y="5414"/>
                    </a:cubicBezTo>
                    <a:cubicBezTo>
                      <a:pt x="8032" y="4245"/>
                      <a:pt x="9302" y="2542"/>
                      <a:pt x="9302" y="1169"/>
                    </a:cubicBezTo>
                    <a:cubicBezTo>
                      <a:pt x="9302" y="864"/>
                      <a:pt x="9302" y="534"/>
                      <a:pt x="9099" y="331"/>
                    </a:cubicBezTo>
                    <a:cubicBezTo>
                      <a:pt x="8997" y="229"/>
                      <a:pt x="8997" y="127"/>
                      <a:pt x="8896"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18" name="Google Shape;859;p26">
                <a:extLst>
                  <a:ext uri="{FF2B5EF4-FFF2-40B4-BE49-F238E27FC236}">
                    <a16:creationId xmlns:a16="http://schemas.microsoft.com/office/drawing/2014/main" id="{34429A80-9100-17BF-0B62-F89044A3486E}"/>
                  </a:ext>
                </a:extLst>
              </p:cNvPr>
              <p:cNvSpPr/>
              <p:nvPr/>
            </p:nvSpPr>
            <p:spPr>
              <a:xfrm>
                <a:off x="4086452" y="2959659"/>
                <a:ext cx="310713" cy="212457"/>
              </a:xfrm>
              <a:custGeom>
                <a:avLst/>
                <a:gdLst/>
                <a:ahLst/>
                <a:cxnLst/>
                <a:rect l="l" t="t" r="r" b="b"/>
                <a:pathLst>
                  <a:path w="10600" h="7248" extrusionOk="0">
                    <a:moveTo>
                      <a:pt x="7764" y="0"/>
                    </a:moveTo>
                    <a:cubicBezTo>
                      <a:pt x="6622" y="0"/>
                      <a:pt x="5202" y="427"/>
                      <a:pt x="3813" y="1302"/>
                    </a:cubicBezTo>
                    <a:cubicBezTo>
                      <a:pt x="1373" y="2777"/>
                      <a:pt x="1" y="5115"/>
                      <a:pt x="839" y="6386"/>
                    </a:cubicBezTo>
                    <a:cubicBezTo>
                      <a:pt x="1183" y="6959"/>
                      <a:pt x="1909" y="7247"/>
                      <a:pt x="2836" y="7247"/>
                    </a:cubicBezTo>
                    <a:cubicBezTo>
                      <a:pt x="3965" y="7247"/>
                      <a:pt x="5391" y="6819"/>
                      <a:pt x="6787" y="5954"/>
                    </a:cubicBezTo>
                    <a:cubicBezTo>
                      <a:pt x="9227" y="4479"/>
                      <a:pt x="10599" y="2141"/>
                      <a:pt x="9862" y="870"/>
                    </a:cubicBezTo>
                    <a:cubicBezTo>
                      <a:pt x="9470" y="294"/>
                      <a:pt x="8713" y="0"/>
                      <a:pt x="7764" y="0"/>
                    </a:cubicBezTo>
                    <a:close/>
                  </a:path>
                </a:pathLst>
              </a:custGeom>
              <a:solidFill>
                <a:srgbClr val="1E5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19" name="Google Shape;860;p26">
                <a:extLst>
                  <a:ext uri="{FF2B5EF4-FFF2-40B4-BE49-F238E27FC236}">
                    <a16:creationId xmlns:a16="http://schemas.microsoft.com/office/drawing/2014/main" id="{A13C4482-2B05-FF0B-8417-8B1109E1C29D}"/>
                  </a:ext>
                </a:extLst>
              </p:cNvPr>
              <p:cNvSpPr/>
              <p:nvPr/>
            </p:nvSpPr>
            <p:spPr>
              <a:xfrm>
                <a:off x="4083492" y="2858348"/>
                <a:ext cx="157936" cy="257803"/>
              </a:xfrm>
              <a:custGeom>
                <a:avLst/>
                <a:gdLst/>
                <a:ahLst/>
                <a:cxnLst/>
                <a:rect l="l" t="t" r="r" b="b"/>
                <a:pathLst>
                  <a:path w="5388" h="8795" extrusionOk="0">
                    <a:moveTo>
                      <a:pt x="3609" y="1"/>
                    </a:moveTo>
                    <a:lnTo>
                      <a:pt x="3609" y="1"/>
                    </a:lnTo>
                    <a:cubicBezTo>
                      <a:pt x="3279" y="433"/>
                      <a:pt x="2745" y="865"/>
                      <a:pt x="2110" y="1170"/>
                    </a:cubicBezTo>
                    <a:cubicBezTo>
                      <a:pt x="1372" y="1704"/>
                      <a:pt x="635" y="1907"/>
                      <a:pt x="0" y="2009"/>
                    </a:cubicBezTo>
                    <a:lnTo>
                      <a:pt x="2211" y="7854"/>
                    </a:lnTo>
                    <a:cubicBezTo>
                      <a:pt x="2362" y="8274"/>
                      <a:pt x="2690" y="8549"/>
                      <a:pt x="3079" y="8688"/>
                    </a:cubicBezTo>
                    <a:lnTo>
                      <a:pt x="3079" y="8688"/>
                    </a:lnTo>
                    <a:cubicBezTo>
                      <a:pt x="5387" y="5512"/>
                      <a:pt x="4447" y="1805"/>
                      <a:pt x="3609" y="1"/>
                    </a:cubicBezTo>
                    <a:close/>
                    <a:moveTo>
                      <a:pt x="3079" y="8688"/>
                    </a:moveTo>
                    <a:cubicBezTo>
                      <a:pt x="3078" y="8690"/>
                      <a:pt x="3077" y="8691"/>
                      <a:pt x="3075" y="8693"/>
                    </a:cubicBezTo>
                    <a:cubicBezTo>
                      <a:pt x="3279" y="8795"/>
                      <a:pt x="3482" y="8795"/>
                      <a:pt x="3711" y="8795"/>
                    </a:cubicBezTo>
                    <a:cubicBezTo>
                      <a:pt x="3495" y="8795"/>
                      <a:pt x="3279" y="8760"/>
                      <a:pt x="3079" y="8688"/>
                    </a:cubicBezTo>
                    <a:close/>
                  </a:path>
                </a:pathLst>
              </a:custGeom>
              <a:solidFill>
                <a:srgbClr val="1E5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20" name="Google Shape;861;p26">
                <a:extLst>
                  <a:ext uri="{FF2B5EF4-FFF2-40B4-BE49-F238E27FC236}">
                    <a16:creationId xmlns:a16="http://schemas.microsoft.com/office/drawing/2014/main" id="{7CA5CE30-45A8-4466-33C4-B6FA4D9ADE20}"/>
                  </a:ext>
                </a:extLst>
              </p:cNvPr>
              <p:cNvSpPr/>
              <p:nvPr/>
            </p:nvSpPr>
            <p:spPr>
              <a:xfrm>
                <a:off x="4172437" y="2848217"/>
                <a:ext cx="142312" cy="266744"/>
              </a:xfrm>
              <a:custGeom>
                <a:avLst/>
                <a:gdLst/>
                <a:ahLst/>
                <a:cxnLst/>
                <a:rect l="l" t="t" r="r" b="b"/>
                <a:pathLst>
                  <a:path w="4855" h="9100" extrusionOk="0">
                    <a:moveTo>
                      <a:pt x="737" y="1"/>
                    </a:moveTo>
                    <a:cubicBezTo>
                      <a:pt x="636" y="103"/>
                      <a:pt x="636" y="204"/>
                      <a:pt x="534" y="306"/>
                    </a:cubicBezTo>
                    <a:cubicBezTo>
                      <a:pt x="1373" y="2110"/>
                      <a:pt x="2313" y="5821"/>
                      <a:pt x="0" y="8998"/>
                    </a:cubicBezTo>
                    <a:cubicBezTo>
                      <a:pt x="204" y="9100"/>
                      <a:pt x="407" y="9100"/>
                      <a:pt x="636" y="9100"/>
                    </a:cubicBezTo>
                    <a:lnTo>
                      <a:pt x="839" y="9100"/>
                    </a:lnTo>
                    <a:cubicBezTo>
                      <a:pt x="2008" y="8998"/>
                      <a:pt x="3813" y="8363"/>
                      <a:pt x="4753" y="6660"/>
                    </a:cubicBezTo>
                    <a:cubicBezTo>
                      <a:pt x="4855" y="6355"/>
                      <a:pt x="4855" y="6126"/>
                      <a:pt x="4855" y="5923"/>
                    </a:cubicBezTo>
                    <a:cubicBezTo>
                      <a:pt x="4855" y="5491"/>
                      <a:pt x="4753" y="5186"/>
                      <a:pt x="4550" y="4855"/>
                    </a:cubicBezTo>
                    <a:lnTo>
                      <a:pt x="3711" y="3813"/>
                    </a:lnTo>
                    <a:lnTo>
                      <a:pt x="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21" name="Google Shape;862;p26">
                <a:extLst>
                  <a:ext uri="{FF2B5EF4-FFF2-40B4-BE49-F238E27FC236}">
                    <a16:creationId xmlns:a16="http://schemas.microsoft.com/office/drawing/2014/main" id="{72B723F6-7F01-2EF5-7CFE-A2F346462449}"/>
                  </a:ext>
                </a:extLst>
              </p:cNvPr>
              <p:cNvSpPr/>
              <p:nvPr/>
            </p:nvSpPr>
            <p:spPr>
              <a:xfrm>
                <a:off x="4027593" y="2780295"/>
                <a:ext cx="183320" cy="139322"/>
              </a:xfrm>
              <a:custGeom>
                <a:avLst/>
                <a:gdLst/>
                <a:ahLst/>
                <a:cxnLst/>
                <a:rect l="l" t="t" r="r" b="b"/>
                <a:pathLst>
                  <a:path w="6254" h="4753" extrusionOk="0">
                    <a:moveTo>
                      <a:pt x="4754" y="0"/>
                    </a:moveTo>
                    <a:cubicBezTo>
                      <a:pt x="4017" y="0"/>
                      <a:pt x="3076" y="305"/>
                      <a:pt x="2110" y="839"/>
                    </a:cubicBezTo>
                    <a:cubicBezTo>
                      <a:pt x="840" y="1703"/>
                      <a:pt x="1" y="2745"/>
                      <a:pt x="1" y="3609"/>
                    </a:cubicBezTo>
                    <a:cubicBezTo>
                      <a:pt x="1" y="3812"/>
                      <a:pt x="1" y="4016"/>
                      <a:pt x="102" y="4244"/>
                    </a:cubicBezTo>
                    <a:cubicBezTo>
                      <a:pt x="433" y="4549"/>
                      <a:pt x="840" y="4753"/>
                      <a:pt x="1475" y="4753"/>
                    </a:cubicBezTo>
                    <a:cubicBezTo>
                      <a:pt x="2212" y="4753"/>
                      <a:pt x="3178" y="4549"/>
                      <a:pt x="4017" y="3914"/>
                    </a:cubicBezTo>
                    <a:cubicBezTo>
                      <a:pt x="5389" y="3177"/>
                      <a:pt x="6253" y="2008"/>
                      <a:pt x="6253" y="1169"/>
                    </a:cubicBezTo>
                    <a:cubicBezTo>
                      <a:pt x="6253" y="940"/>
                      <a:pt x="6151" y="737"/>
                      <a:pt x="6024" y="635"/>
                    </a:cubicBezTo>
                    <a:cubicBezTo>
                      <a:pt x="5821" y="203"/>
                      <a:pt x="5287" y="0"/>
                      <a:pt x="4754"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22" name="Google Shape;863;p26">
                <a:extLst>
                  <a:ext uri="{FF2B5EF4-FFF2-40B4-BE49-F238E27FC236}">
                    <a16:creationId xmlns:a16="http://schemas.microsoft.com/office/drawing/2014/main" id="{237D5243-48BB-573A-1C89-F4DFD1996441}"/>
                  </a:ext>
                </a:extLst>
              </p:cNvPr>
              <p:cNvSpPr/>
              <p:nvPr/>
            </p:nvSpPr>
            <p:spPr>
              <a:xfrm>
                <a:off x="4008979" y="2769596"/>
                <a:ext cx="204894" cy="138853"/>
              </a:xfrm>
              <a:custGeom>
                <a:avLst/>
                <a:gdLst/>
                <a:ahLst/>
                <a:cxnLst/>
                <a:rect l="l" t="t" r="r" b="b"/>
                <a:pathLst>
                  <a:path w="6990" h="4737" extrusionOk="0">
                    <a:moveTo>
                      <a:pt x="5082" y="0"/>
                    </a:moveTo>
                    <a:cubicBezTo>
                      <a:pt x="4330" y="0"/>
                      <a:pt x="3402" y="270"/>
                      <a:pt x="2542" y="797"/>
                    </a:cubicBezTo>
                    <a:cubicBezTo>
                      <a:pt x="941" y="1839"/>
                      <a:pt x="0" y="3339"/>
                      <a:pt x="534" y="4177"/>
                    </a:cubicBezTo>
                    <a:cubicBezTo>
                      <a:pt x="771" y="4549"/>
                      <a:pt x="1252" y="4736"/>
                      <a:pt x="1854" y="4736"/>
                    </a:cubicBezTo>
                    <a:cubicBezTo>
                      <a:pt x="2610" y="4736"/>
                      <a:pt x="3557" y="4441"/>
                      <a:pt x="4448" y="3847"/>
                    </a:cubicBezTo>
                    <a:cubicBezTo>
                      <a:pt x="6024" y="2907"/>
                      <a:pt x="6990" y="1432"/>
                      <a:pt x="6456" y="568"/>
                    </a:cubicBezTo>
                    <a:cubicBezTo>
                      <a:pt x="6214" y="187"/>
                      <a:pt x="5709" y="0"/>
                      <a:pt x="5082" y="0"/>
                    </a:cubicBezTo>
                    <a:close/>
                  </a:path>
                </a:pathLst>
              </a:custGeom>
              <a:solidFill>
                <a:srgbClr val="1E5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sp>
          <p:nvSpPr>
            <p:cNvPr id="80" name="Google Shape;865;p26">
              <a:extLst>
                <a:ext uri="{FF2B5EF4-FFF2-40B4-BE49-F238E27FC236}">
                  <a16:creationId xmlns:a16="http://schemas.microsoft.com/office/drawing/2014/main" id="{FAEB82E2-8F41-0F82-C606-3F58CEB765FC}"/>
                </a:ext>
              </a:extLst>
            </p:cNvPr>
            <p:cNvSpPr/>
            <p:nvPr/>
          </p:nvSpPr>
          <p:spPr>
            <a:xfrm>
              <a:off x="678175" y="2963380"/>
              <a:ext cx="1902762" cy="1902762"/>
            </a:xfrm>
            <a:custGeom>
              <a:avLst/>
              <a:gdLst/>
              <a:ahLst/>
              <a:cxnLst/>
              <a:rect l="l" t="t" r="r" b="b"/>
              <a:pathLst>
                <a:path w="64913" h="64913" extrusionOk="0">
                  <a:moveTo>
                    <a:pt x="14386" y="1"/>
                  </a:moveTo>
                  <a:lnTo>
                    <a:pt x="0" y="50527"/>
                  </a:lnTo>
                  <a:lnTo>
                    <a:pt x="50603" y="64913"/>
                  </a:lnTo>
                  <a:lnTo>
                    <a:pt x="64912" y="14310"/>
                  </a:lnTo>
                  <a:lnTo>
                    <a:pt x="14386" y="1"/>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81" name="Google Shape;866;p26">
              <a:extLst>
                <a:ext uri="{FF2B5EF4-FFF2-40B4-BE49-F238E27FC236}">
                  <a16:creationId xmlns:a16="http://schemas.microsoft.com/office/drawing/2014/main" id="{F4A12FB6-8539-741B-6685-3938C6C5E2E9}"/>
                </a:ext>
              </a:extLst>
            </p:cNvPr>
            <p:cNvSpPr/>
            <p:nvPr/>
          </p:nvSpPr>
          <p:spPr>
            <a:xfrm>
              <a:off x="1912198" y="3189877"/>
              <a:ext cx="3752" cy="3752"/>
            </a:xfrm>
            <a:custGeom>
              <a:avLst/>
              <a:gdLst/>
              <a:ahLst/>
              <a:cxnLst/>
              <a:rect l="l" t="t" r="r" b="b"/>
              <a:pathLst>
                <a:path w="128" h="128" extrusionOk="0">
                  <a:moveTo>
                    <a:pt x="0" y="0"/>
                  </a:moveTo>
                  <a:lnTo>
                    <a:pt x="0" y="0"/>
                  </a:lnTo>
                  <a:lnTo>
                    <a:pt x="127" y="127"/>
                  </a:lnTo>
                  <a:close/>
                </a:path>
              </a:pathLst>
            </a:custGeom>
            <a:solidFill>
              <a:srgbClr val="7BC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82" name="Google Shape;867;p26">
              <a:extLst>
                <a:ext uri="{FF2B5EF4-FFF2-40B4-BE49-F238E27FC236}">
                  <a16:creationId xmlns:a16="http://schemas.microsoft.com/office/drawing/2014/main" id="{1D7E764D-2D3B-A024-AE5E-72CE773456D9}"/>
                </a:ext>
              </a:extLst>
            </p:cNvPr>
            <p:cNvSpPr/>
            <p:nvPr/>
          </p:nvSpPr>
          <p:spPr>
            <a:xfrm>
              <a:off x="1804152" y="3189877"/>
              <a:ext cx="179598" cy="121471"/>
            </a:xfrm>
            <a:custGeom>
              <a:avLst/>
              <a:gdLst/>
              <a:ahLst/>
              <a:cxnLst/>
              <a:rect l="l" t="t" r="r" b="b"/>
              <a:pathLst>
                <a:path w="6127" h="4144" extrusionOk="0">
                  <a:moveTo>
                    <a:pt x="3686" y="0"/>
                  </a:moveTo>
                  <a:cubicBezTo>
                    <a:pt x="3381" y="229"/>
                    <a:pt x="2949" y="331"/>
                    <a:pt x="2644" y="534"/>
                  </a:cubicBezTo>
                  <a:cubicBezTo>
                    <a:pt x="1780" y="1169"/>
                    <a:pt x="1043" y="1805"/>
                    <a:pt x="636" y="2440"/>
                  </a:cubicBezTo>
                  <a:lnTo>
                    <a:pt x="1043" y="3609"/>
                  </a:lnTo>
                  <a:lnTo>
                    <a:pt x="509" y="3813"/>
                  </a:lnTo>
                  <a:lnTo>
                    <a:pt x="204" y="3076"/>
                  </a:lnTo>
                  <a:cubicBezTo>
                    <a:pt x="103" y="3406"/>
                    <a:pt x="1" y="3711"/>
                    <a:pt x="204" y="3940"/>
                  </a:cubicBezTo>
                  <a:cubicBezTo>
                    <a:pt x="306" y="4143"/>
                    <a:pt x="509" y="4143"/>
                    <a:pt x="840" y="4143"/>
                  </a:cubicBezTo>
                  <a:cubicBezTo>
                    <a:pt x="1577" y="4143"/>
                    <a:pt x="2848" y="3609"/>
                    <a:pt x="4220" y="2771"/>
                  </a:cubicBezTo>
                  <a:cubicBezTo>
                    <a:pt x="4957" y="2135"/>
                    <a:pt x="5720" y="1500"/>
                    <a:pt x="6126" y="966"/>
                  </a:cubicBezTo>
                  <a:lnTo>
                    <a:pt x="3813" y="127"/>
                  </a:lnTo>
                  <a:lnTo>
                    <a:pt x="3686"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83" name="Google Shape;868;p26">
              <a:extLst>
                <a:ext uri="{FF2B5EF4-FFF2-40B4-BE49-F238E27FC236}">
                  <a16:creationId xmlns:a16="http://schemas.microsoft.com/office/drawing/2014/main" id="{83FD27D7-E7DD-3866-C2C3-FAC1DF08BB69}"/>
                </a:ext>
              </a:extLst>
            </p:cNvPr>
            <p:cNvSpPr/>
            <p:nvPr/>
          </p:nvSpPr>
          <p:spPr>
            <a:xfrm>
              <a:off x="1725946" y="3050555"/>
              <a:ext cx="108779" cy="251091"/>
            </a:xfrm>
            <a:custGeom>
              <a:avLst/>
              <a:gdLst/>
              <a:ahLst/>
              <a:cxnLst/>
              <a:rect l="l" t="t" r="r" b="b"/>
              <a:pathLst>
                <a:path w="3711" h="8566" extrusionOk="0">
                  <a:moveTo>
                    <a:pt x="966" y="1"/>
                  </a:moveTo>
                  <a:lnTo>
                    <a:pt x="0" y="839"/>
                  </a:lnTo>
                  <a:lnTo>
                    <a:pt x="3177" y="8566"/>
                  </a:lnTo>
                  <a:lnTo>
                    <a:pt x="3711" y="8362"/>
                  </a:lnTo>
                  <a:lnTo>
                    <a:pt x="966" y="1"/>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84" name="Google Shape;869;p26">
              <a:extLst>
                <a:ext uri="{FF2B5EF4-FFF2-40B4-BE49-F238E27FC236}">
                  <a16:creationId xmlns:a16="http://schemas.microsoft.com/office/drawing/2014/main" id="{00BC3672-D3BA-2667-63B1-5D6BF765CBCC}"/>
                </a:ext>
              </a:extLst>
            </p:cNvPr>
            <p:cNvSpPr/>
            <p:nvPr/>
          </p:nvSpPr>
          <p:spPr>
            <a:xfrm>
              <a:off x="1791489" y="3168274"/>
              <a:ext cx="31335" cy="93155"/>
            </a:xfrm>
            <a:custGeom>
              <a:avLst/>
              <a:gdLst/>
              <a:ahLst/>
              <a:cxnLst/>
              <a:rect l="l" t="t" r="r" b="b"/>
              <a:pathLst>
                <a:path w="1069" h="3178" extrusionOk="0">
                  <a:moveTo>
                    <a:pt x="1" y="0"/>
                  </a:moveTo>
                  <a:lnTo>
                    <a:pt x="1" y="0"/>
                  </a:lnTo>
                  <a:lnTo>
                    <a:pt x="1068" y="3177"/>
                  </a:lnTo>
                  <a:lnTo>
                    <a:pt x="1068" y="3177"/>
                  </a:lnTo>
                  <a:close/>
                </a:path>
              </a:pathLst>
            </a:custGeom>
            <a:solidFill>
              <a:srgbClr val="4D7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85" name="Google Shape;870;p26">
              <a:extLst>
                <a:ext uri="{FF2B5EF4-FFF2-40B4-BE49-F238E27FC236}">
                  <a16:creationId xmlns:a16="http://schemas.microsoft.com/office/drawing/2014/main" id="{309F2761-4976-0462-7CD8-AAF24C351A66}"/>
                </a:ext>
              </a:extLst>
            </p:cNvPr>
            <p:cNvSpPr/>
            <p:nvPr/>
          </p:nvSpPr>
          <p:spPr>
            <a:xfrm>
              <a:off x="1791489" y="3168274"/>
              <a:ext cx="43236" cy="133372"/>
            </a:xfrm>
            <a:custGeom>
              <a:avLst/>
              <a:gdLst/>
              <a:ahLst/>
              <a:cxnLst/>
              <a:rect l="l" t="t" r="r" b="b"/>
              <a:pathLst>
                <a:path w="1475" h="4550" extrusionOk="0">
                  <a:moveTo>
                    <a:pt x="1" y="0"/>
                  </a:moveTo>
                  <a:cubicBezTo>
                    <a:pt x="433" y="1601"/>
                    <a:pt x="840" y="3406"/>
                    <a:pt x="941" y="4550"/>
                  </a:cubicBezTo>
                  <a:lnTo>
                    <a:pt x="1475" y="4346"/>
                  </a:lnTo>
                  <a:lnTo>
                    <a:pt x="1068" y="3177"/>
                  </a:lnTo>
                  <a:lnTo>
                    <a:pt x="1" y="0"/>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86" name="Google Shape;871;p26">
              <a:extLst>
                <a:ext uri="{FF2B5EF4-FFF2-40B4-BE49-F238E27FC236}">
                  <a16:creationId xmlns:a16="http://schemas.microsoft.com/office/drawing/2014/main" id="{E8A3A0D9-B17C-626B-1C1C-E4DDA41D5DF2}"/>
                </a:ext>
              </a:extLst>
            </p:cNvPr>
            <p:cNvSpPr/>
            <p:nvPr/>
          </p:nvSpPr>
          <p:spPr>
            <a:xfrm>
              <a:off x="1679750" y="3115365"/>
              <a:ext cx="29" cy="29"/>
            </a:xfrm>
            <a:custGeom>
              <a:avLst/>
              <a:gdLst/>
              <a:ahLst/>
              <a:cxnLst/>
              <a:rect l="l" t="t" r="r" b="b"/>
              <a:pathLst>
                <a:path w="1" h="1" extrusionOk="0">
                  <a:moveTo>
                    <a:pt x="1" y="1"/>
                  </a:moveTo>
                  <a:lnTo>
                    <a:pt x="1" y="1"/>
                  </a:lnTo>
                  <a:lnTo>
                    <a:pt x="1" y="1"/>
                  </a:lnTo>
                  <a:close/>
                  <a:moveTo>
                    <a:pt x="1" y="1"/>
                  </a:moveTo>
                  <a:lnTo>
                    <a:pt x="1" y="1"/>
                  </a:lnTo>
                  <a:close/>
                </a:path>
              </a:pathLst>
            </a:custGeom>
            <a:solidFill>
              <a:srgbClr val="DDB2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87" name="Google Shape;872;p26">
              <a:extLst>
                <a:ext uri="{FF2B5EF4-FFF2-40B4-BE49-F238E27FC236}">
                  <a16:creationId xmlns:a16="http://schemas.microsoft.com/office/drawing/2014/main" id="{302624F0-1EB1-1CCB-3264-20DC0BC1D7DA}"/>
                </a:ext>
              </a:extLst>
            </p:cNvPr>
            <p:cNvGrpSpPr/>
            <p:nvPr/>
          </p:nvGrpSpPr>
          <p:grpSpPr>
            <a:xfrm rot="941329">
              <a:off x="813294" y="3358862"/>
              <a:ext cx="1632524" cy="1111798"/>
              <a:chOff x="13579153" y="3045633"/>
              <a:chExt cx="1632600" cy="1111849"/>
            </a:xfrm>
          </p:grpSpPr>
          <p:sp>
            <p:nvSpPr>
              <p:cNvPr id="115" name="Google Shape;873;p26">
                <a:extLst>
                  <a:ext uri="{FF2B5EF4-FFF2-40B4-BE49-F238E27FC236}">
                    <a16:creationId xmlns:a16="http://schemas.microsoft.com/office/drawing/2014/main" id="{556BE096-60A7-87BB-18AD-4448C5682C90}"/>
                  </a:ext>
                </a:extLst>
              </p:cNvPr>
              <p:cNvSpPr txBox="1"/>
              <p:nvPr/>
            </p:nvSpPr>
            <p:spPr>
              <a:xfrm>
                <a:off x="13579153" y="3045633"/>
                <a:ext cx="1632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B8569"/>
                    </a:solidFill>
                    <a:latin typeface="Fira Sans Extra Condensed Medium"/>
                    <a:ea typeface="Fira Sans Extra Condensed Medium"/>
                    <a:cs typeface="Fira Sans Extra Condensed Medium"/>
                    <a:sym typeface="Fira Sans Extra Condensed Medium"/>
                  </a:rPr>
                  <a:t>Sort</a:t>
                </a:r>
                <a:endParaRPr sz="1600" dirty="0">
                  <a:solidFill>
                    <a:srgbClr val="FB8569"/>
                  </a:solidFill>
                  <a:latin typeface="Fira Sans Extra Condensed Medium"/>
                  <a:ea typeface="Fira Sans Extra Condensed Medium"/>
                  <a:cs typeface="Fira Sans Extra Condensed Medium"/>
                  <a:sym typeface="Fira Sans Extra Condensed Medium"/>
                </a:endParaRPr>
              </a:p>
            </p:txBody>
          </p:sp>
          <p:sp>
            <p:nvSpPr>
              <p:cNvPr id="116" name="Google Shape;874;p26">
                <a:extLst>
                  <a:ext uri="{FF2B5EF4-FFF2-40B4-BE49-F238E27FC236}">
                    <a16:creationId xmlns:a16="http://schemas.microsoft.com/office/drawing/2014/main" id="{3C18098B-966B-DC30-9CB5-88EED25B3B4C}"/>
                  </a:ext>
                </a:extLst>
              </p:cNvPr>
              <p:cNvSpPr txBox="1"/>
              <p:nvPr/>
            </p:nvSpPr>
            <p:spPr>
              <a:xfrm>
                <a:off x="13579153" y="3392482"/>
                <a:ext cx="16326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500" dirty="0">
                  <a:solidFill>
                    <a:schemeClr val="dk1"/>
                  </a:solidFill>
                  <a:latin typeface="Fira Sans"/>
                  <a:ea typeface="Fira Sans"/>
                  <a:cs typeface="Fira Sans"/>
                  <a:sym typeface="Fira Sans"/>
                </a:endParaRPr>
              </a:p>
              <a:p>
                <a:pPr marL="0" lvl="0" indent="0" algn="ctr" rtl="0">
                  <a:spcBef>
                    <a:spcPts val="0"/>
                  </a:spcBef>
                  <a:spcAft>
                    <a:spcPts val="0"/>
                  </a:spcAft>
                  <a:buNone/>
                </a:pPr>
                <a:r>
                  <a:rPr lang="en" sz="1100" dirty="0">
                    <a:solidFill>
                      <a:schemeClr val="dk1"/>
                    </a:solidFill>
                    <a:latin typeface="Fira Sans"/>
                    <a:ea typeface="Roboto"/>
                    <a:cs typeface="Roboto"/>
                    <a:sym typeface="Fira Sans"/>
                  </a:rPr>
                  <a:t>Allows sorting sales programs in a specific order on the UI</a:t>
                </a:r>
                <a:endParaRPr sz="1100" dirty="0">
                  <a:latin typeface="Roboto"/>
                  <a:ea typeface="Roboto"/>
                  <a:cs typeface="Roboto"/>
                  <a:sym typeface="Roboto"/>
                </a:endParaRPr>
              </a:p>
            </p:txBody>
          </p:sp>
        </p:grpSp>
        <p:grpSp>
          <p:nvGrpSpPr>
            <p:cNvPr id="88" name="Google Shape;875;p26">
              <a:extLst>
                <a:ext uri="{FF2B5EF4-FFF2-40B4-BE49-F238E27FC236}">
                  <a16:creationId xmlns:a16="http://schemas.microsoft.com/office/drawing/2014/main" id="{367EFAA5-4E52-9861-0853-C000B3A10B2E}"/>
                </a:ext>
              </a:extLst>
            </p:cNvPr>
            <p:cNvGrpSpPr/>
            <p:nvPr/>
          </p:nvGrpSpPr>
          <p:grpSpPr>
            <a:xfrm>
              <a:off x="1565020" y="2764377"/>
              <a:ext cx="332286" cy="417777"/>
              <a:chOff x="2013120" y="2754852"/>
              <a:chExt cx="332286" cy="417777"/>
            </a:xfrm>
          </p:grpSpPr>
          <p:sp>
            <p:nvSpPr>
              <p:cNvPr id="109" name="Google Shape;876;p26">
                <a:extLst>
                  <a:ext uri="{FF2B5EF4-FFF2-40B4-BE49-F238E27FC236}">
                    <a16:creationId xmlns:a16="http://schemas.microsoft.com/office/drawing/2014/main" id="{522D5526-BD42-FD87-4299-13BA382467E5}"/>
                  </a:ext>
                </a:extLst>
              </p:cNvPr>
              <p:cNvSpPr/>
              <p:nvPr/>
            </p:nvSpPr>
            <p:spPr>
              <a:xfrm>
                <a:off x="2038293" y="3030317"/>
                <a:ext cx="301010" cy="142312"/>
              </a:xfrm>
              <a:custGeom>
                <a:avLst/>
                <a:gdLst/>
                <a:ahLst/>
                <a:cxnLst/>
                <a:rect l="l" t="t" r="r" b="b"/>
                <a:pathLst>
                  <a:path w="10269" h="4855" extrusionOk="0">
                    <a:moveTo>
                      <a:pt x="10066" y="0"/>
                    </a:moveTo>
                    <a:cubicBezTo>
                      <a:pt x="10066" y="1373"/>
                      <a:pt x="8261" y="3050"/>
                      <a:pt x="5719" y="3813"/>
                    </a:cubicBezTo>
                    <a:cubicBezTo>
                      <a:pt x="4881" y="4016"/>
                      <a:pt x="3915" y="4118"/>
                      <a:pt x="3178" y="4118"/>
                    </a:cubicBezTo>
                    <a:cubicBezTo>
                      <a:pt x="1704" y="4118"/>
                      <a:pt x="535" y="3686"/>
                      <a:pt x="1" y="2948"/>
                    </a:cubicBezTo>
                    <a:lnTo>
                      <a:pt x="1" y="2948"/>
                    </a:lnTo>
                    <a:cubicBezTo>
                      <a:pt x="1" y="3050"/>
                      <a:pt x="103" y="3177"/>
                      <a:pt x="103" y="3279"/>
                    </a:cubicBezTo>
                    <a:cubicBezTo>
                      <a:pt x="433" y="4321"/>
                      <a:pt x="1704" y="4855"/>
                      <a:pt x="3407" y="4855"/>
                    </a:cubicBezTo>
                    <a:cubicBezTo>
                      <a:pt x="4144" y="4855"/>
                      <a:pt x="5084" y="4753"/>
                      <a:pt x="5948" y="4448"/>
                    </a:cubicBezTo>
                    <a:cubicBezTo>
                      <a:pt x="8490" y="3686"/>
                      <a:pt x="10269" y="2110"/>
                      <a:pt x="10269" y="737"/>
                    </a:cubicBezTo>
                    <a:cubicBezTo>
                      <a:pt x="10269" y="636"/>
                      <a:pt x="10269" y="509"/>
                      <a:pt x="10167" y="305"/>
                    </a:cubicBezTo>
                    <a:cubicBezTo>
                      <a:pt x="10167" y="204"/>
                      <a:pt x="10167" y="102"/>
                      <a:pt x="10066"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10" name="Google Shape;877;p26">
                <a:extLst>
                  <a:ext uri="{FF2B5EF4-FFF2-40B4-BE49-F238E27FC236}">
                    <a16:creationId xmlns:a16="http://schemas.microsoft.com/office/drawing/2014/main" id="{61A5CE1E-1364-B8D7-0216-8E54387EDD54}"/>
                  </a:ext>
                </a:extLst>
              </p:cNvPr>
              <p:cNvSpPr/>
              <p:nvPr/>
            </p:nvSpPr>
            <p:spPr>
              <a:xfrm>
                <a:off x="2025051" y="2978477"/>
                <a:ext cx="320356" cy="178103"/>
              </a:xfrm>
              <a:custGeom>
                <a:avLst/>
                <a:gdLst/>
                <a:ahLst/>
                <a:cxnLst/>
                <a:rect l="l" t="t" r="r" b="b"/>
                <a:pathLst>
                  <a:path w="10929" h="6076" extrusionOk="0">
                    <a:moveTo>
                      <a:pt x="7121" y="1"/>
                    </a:moveTo>
                    <a:cubicBezTo>
                      <a:pt x="6367" y="1"/>
                      <a:pt x="5536" y="108"/>
                      <a:pt x="4677" y="330"/>
                    </a:cubicBezTo>
                    <a:cubicBezTo>
                      <a:pt x="1906" y="1169"/>
                      <a:pt x="0" y="3075"/>
                      <a:pt x="432" y="4574"/>
                    </a:cubicBezTo>
                    <a:cubicBezTo>
                      <a:pt x="732" y="5527"/>
                      <a:pt x="2097" y="6076"/>
                      <a:pt x="3822" y="6076"/>
                    </a:cubicBezTo>
                    <a:cubicBezTo>
                      <a:pt x="4583" y="6076"/>
                      <a:pt x="5413" y="5969"/>
                      <a:pt x="6252" y="5744"/>
                    </a:cubicBezTo>
                    <a:cubicBezTo>
                      <a:pt x="9023" y="4879"/>
                      <a:pt x="10929" y="2973"/>
                      <a:pt x="10497" y="1601"/>
                    </a:cubicBezTo>
                    <a:cubicBezTo>
                      <a:pt x="10195" y="572"/>
                      <a:pt x="8865" y="1"/>
                      <a:pt x="7121" y="1"/>
                    </a:cubicBezTo>
                    <a:close/>
                  </a:path>
                </a:pathLst>
              </a:custGeom>
              <a:solidFill>
                <a:srgbClr val="FB8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11" name="Google Shape;878;p26">
                <a:extLst>
                  <a:ext uri="{FF2B5EF4-FFF2-40B4-BE49-F238E27FC236}">
                    <a16:creationId xmlns:a16="http://schemas.microsoft.com/office/drawing/2014/main" id="{59CA3594-228D-8B91-F279-AF4F7FA904C9}"/>
                  </a:ext>
                </a:extLst>
              </p:cNvPr>
              <p:cNvSpPr/>
              <p:nvPr/>
            </p:nvSpPr>
            <p:spPr>
              <a:xfrm>
                <a:off x="2071980" y="2850016"/>
                <a:ext cx="124432" cy="251091"/>
              </a:xfrm>
              <a:custGeom>
                <a:avLst/>
                <a:gdLst/>
                <a:ahLst/>
                <a:cxnLst/>
                <a:rect l="l" t="t" r="r" b="b"/>
                <a:pathLst>
                  <a:path w="4245" h="8566" extrusionOk="0">
                    <a:moveTo>
                      <a:pt x="4016" y="1"/>
                    </a:moveTo>
                    <a:cubicBezTo>
                      <a:pt x="3482" y="306"/>
                      <a:pt x="2974" y="636"/>
                      <a:pt x="2211" y="839"/>
                    </a:cubicBezTo>
                    <a:cubicBezTo>
                      <a:pt x="1703" y="941"/>
                      <a:pt x="1068" y="1068"/>
                      <a:pt x="534" y="1068"/>
                    </a:cubicBezTo>
                    <a:lnTo>
                      <a:pt x="0" y="1068"/>
                    </a:lnTo>
                    <a:lnTo>
                      <a:pt x="534" y="7193"/>
                    </a:lnTo>
                    <a:cubicBezTo>
                      <a:pt x="599" y="7663"/>
                      <a:pt x="839" y="8092"/>
                      <a:pt x="1196" y="8341"/>
                    </a:cubicBezTo>
                    <a:lnTo>
                      <a:pt x="1196" y="8341"/>
                    </a:lnTo>
                    <a:cubicBezTo>
                      <a:pt x="4245" y="5799"/>
                      <a:pt x="4244" y="2003"/>
                      <a:pt x="4016" y="1"/>
                    </a:cubicBezTo>
                    <a:close/>
                    <a:moveTo>
                      <a:pt x="1196" y="8341"/>
                    </a:moveTo>
                    <a:cubicBezTo>
                      <a:pt x="1187" y="8348"/>
                      <a:pt x="1178" y="8355"/>
                      <a:pt x="1169" y="8362"/>
                    </a:cubicBezTo>
                    <a:cubicBezTo>
                      <a:pt x="1239" y="8397"/>
                      <a:pt x="1324" y="8432"/>
                      <a:pt x="1413" y="8463"/>
                    </a:cubicBezTo>
                    <a:lnTo>
                      <a:pt x="1413" y="8463"/>
                    </a:lnTo>
                    <a:cubicBezTo>
                      <a:pt x="1337" y="8429"/>
                      <a:pt x="1264" y="8388"/>
                      <a:pt x="1196" y="8341"/>
                    </a:cubicBezTo>
                    <a:close/>
                    <a:moveTo>
                      <a:pt x="1413" y="8463"/>
                    </a:moveTo>
                    <a:cubicBezTo>
                      <a:pt x="1564" y="8529"/>
                      <a:pt x="1729" y="8566"/>
                      <a:pt x="1907" y="8566"/>
                    </a:cubicBezTo>
                    <a:cubicBezTo>
                      <a:pt x="1773" y="8566"/>
                      <a:pt x="1584" y="8522"/>
                      <a:pt x="1413" y="8463"/>
                    </a:cubicBezTo>
                    <a:close/>
                  </a:path>
                </a:pathLst>
              </a:custGeom>
              <a:solidFill>
                <a:srgbClr val="FB8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12" name="Google Shape;879;p26">
                <a:extLst>
                  <a:ext uri="{FF2B5EF4-FFF2-40B4-BE49-F238E27FC236}">
                    <a16:creationId xmlns:a16="http://schemas.microsoft.com/office/drawing/2014/main" id="{15A3B049-61C6-D08E-DD28-B1FCC6D4EE09}"/>
                  </a:ext>
                </a:extLst>
              </p:cNvPr>
              <p:cNvSpPr/>
              <p:nvPr/>
            </p:nvSpPr>
            <p:spPr>
              <a:xfrm>
                <a:off x="2101484" y="2844066"/>
                <a:ext cx="164678" cy="260764"/>
              </a:xfrm>
              <a:custGeom>
                <a:avLst/>
                <a:gdLst/>
                <a:ahLst/>
                <a:cxnLst/>
                <a:rect l="l" t="t" r="r" b="b"/>
                <a:pathLst>
                  <a:path w="5618" h="8896" extrusionOk="0">
                    <a:moveTo>
                      <a:pt x="3076" y="0"/>
                    </a:moveTo>
                    <a:lnTo>
                      <a:pt x="2847" y="204"/>
                    </a:lnTo>
                    <a:cubicBezTo>
                      <a:pt x="3076" y="2211"/>
                      <a:pt x="3076" y="6024"/>
                      <a:pt x="0" y="8565"/>
                    </a:cubicBezTo>
                    <a:cubicBezTo>
                      <a:pt x="204" y="8667"/>
                      <a:pt x="534" y="8769"/>
                      <a:pt x="738" y="8769"/>
                    </a:cubicBezTo>
                    <a:cubicBezTo>
                      <a:pt x="1042" y="8896"/>
                      <a:pt x="1373" y="8896"/>
                      <a:pt x="1576" y="8896"/>
                    </a:cubicBezTo>
                    <a:cubicBezTo>
                      <a:pt x="2745" y="8896"/>
                      <a:pt x="4118" y="8565"/>
                      <a:pt x="5185" y="7396"/>
                    </a:cubicBezTo>
                    <a:cubicBezTo>
                      <a:pt x="5490" y="7091"/>
                      <a:pt x="5617" y="6761"/>
                      <a:pt x="5617" y="6354"/>
                    </a:cubicBezTo>
                    <a:cubicBezTo>
                      <a:pt x="5617" y="6125"/>
                      <a:pt x="5617" y="5922"/>
                      <a:pt x="5490" y="5719"/>
                    </a:cubicBezTo>
                    <a:lnTo>
                      <a:pt x="3076" y="0"/>
                    </a:ln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13" name="Google Shape;880;p26">
                <a:extLst>
                  <a:ext uri="{FF2B5EF4-FFF2-40B4-BE49-F238E27FC236}">
                    <a16:creationId xmlns:a16="http://schemas.microsoft.com/office/drawing/2014/main" id="{1D740F3A-3A8D-4C06-B1DB-0BD581C8D00C}"/>
                  </a:ext>
                </a:extLst>
              </p:cNvPr>
              <p:cNvSpPr/>
              <p:nvPr/>
            </p:nvSpPr>
            <p:spPr>
              <a:xfrm>
                <a:off x="2025051" y="2767603"/>
                <a:ext cx="195954" cy="118510"/>
              </a:xfrm>
              <a:custGeom>
                <a:avLst/>
                <a:gdLst/>
                <a:ahLst/>
                <a:cxnLst/>
                <a:rect l="l" t="t" r="r" b="b"/>
                <a:pathLst>
                  <a:path w="6685" h="4043" extrusionOk="0">
                    <a:moveTo>
                      <a:pt x="4448" y="1"/>
                    </a:moveTo>
                    <a:cubicBezTo>
                      <a:pt x="3940" y="1"/>
                      <a:pt x="3406" y="103"/>
                      <a:pt x="2770" y="331"/>
                    </a:cubicBezTo>
                    <a:cubicBezTo>
                      <a:pt x="1169" y="738"/>
                      <a:pt x="0" y="1805"/>
                      <a:pt x="0" y="2771"/>
                    </a:cubicBezTo>
                    <a:lnTo>
                      <a:pt x="0" y="3076"/>
                    </a:lnTo>
                    <a:cubicBezTo>
                      <a:pt x="229" y="3712"/>
                      <a:pt x="1068" y="4042"/>
                      <a:pt x="2135" y="4042"/>
                    </a:cubicBezTo>
                    <a:cubicBezTo>
                      <a:pt x="2669" y="4042"/>
                      <a:pt x="3304" y="3915"/>
                      <a:pt x="3812" y="3813"/>
                    </a:cubicBezTo>
                    <a:cubicBezTo>
                      <a:pt x="5515" y="3280"/>
                      <a:pt x="6684" y="2238"/>
                      <a:pt x="6684" y="1373"/>
                    </a:cubicBezTo>
                    <a:lnTo>
                      <a:pt x="6684" y="1068"/>
                    </a:lnTo>
                    <a:cubicBezTo>
                      <a:pt x="6481" y="433"/>
                      <a:pt x="5617" y="1"/>
                      <a:pt x="4448" y="1"/>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14" name="Google Shape;881;p26">
                <a:extLst>
                  <a:ext uri="{FF2B5EF4-FFF2-40B4-BE49-F238E27FC236}">
                    <a16:creationId xmlns:a16="http://schemas.microsoft.com/office/drawing/2014/main" id="{5766289A-71FC-3B26-2CA6-9051A9A3C5A6}"/>
                  </a:ext>
                </a:extLst>
              </p:cNvPr>
              <p:cNvSpPr/>
              <p:nvPr/>
            </p:nvSpPr>
            <p:spPr>
              <a:xfrm>
                <a:off x="2013120" y="2754852"/>
                <a:ext cx="210874" cy="116547"/>
              </a:xfrm>
              <a:custGeom>
                <a:avLst/>
                <a:gdLst/>
                <a:ahLst/>
                <a:cxnLst/>
                <a:rect l="l" t="t" r="r" b="b"/>
                <a:pathLst>
                  <a:path w="7194" h="3976" extrusionOk="0">
                    <a:moveTo>
                      <a:pt x="4683" y="1"/>
                    </a:moveTo>
                    <a:cubicBezTo>
                      <a:pt x="4189" y="1"/>
                      <a:pt x="3642" y="74"/>
                      <a:pt x="3076" y="233"/>
                    </a:cubicBezTo>
                    <a:cubicBezTo>
                      <a:pt x="1271" y="766"/>
                      <a:pt x="0" y="2037"/>
                      <a:pt x="305" y="2978"/>
                    </a:cubicBezTo>
                    <a:cubicBezTo>
                      <a:pt x="459" y="3625"/>
                      <a:pt x="1309" y="3975"/>
                      <a:pt x="2396" y="3975"/>
                    </a:cubicBezTo>
                    <a:cubicBezTo>
                      <a:pt x="2931" y="3975"/>
                      <a:pt x="3523" y="3891"/>
                      <a:pt x="4118" y="3715"/>
                    </a:cubicBezTo>
                    <a:cubicBezTo>
                      <a:pt x="5922" y="3206"/>
                      <a:pt x="7193" y="2037"/>
                      <a:pt x="6888" y="1071"/>
                    </a:cubicBezTo>
                    <a:cubicBezTo>
                      <a:pt x="6727" y="410"/>
                      <a:pt x="5851" y="1"/>
                      <a:pt x="4683" y="1"/>
                    </a:cubicBezTo>
                    <a:close/>
                  </a:path>
                </a:pathLst>
              </a:custGeom>
              <a:solidFill>
                <a:srgbClr val="FB8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sp>
          <p:nvSpPr>
            <p:cNvPr id="89" name="Google Shape;919;p26">
              <a:extLst>
                <a:ext uri="{FF2B5EF4-FFF2-40B4-BE49-F238E27FC236}">
                  <a16:creationId xmlns:a16="http://schemas.microsoft.com/office/drawing/2014/main" id="{79F0D23F-36E3-15BE-804E-620685B36721}"/>
                </a:ext>
              </a:extLst>
            </p:cNvPr>
            <p:cNvSpPr/>
            <p:nvPr/>
          </p:nvSpPr>
          <p:spPr>
            <a:xfrm>
              <a:off x="974605" y="880700"/>
              <a:ext cx="1766430" cy="1765668"/>
            </a:xfrm>
            <a:custGeom>
              <a:avLst/>
              <a:gdLst/>
              <a:ahLst/>
              <a:cxnLst/>
              <a:rect l="l" t="t" r="r" b="b"/>
              <a:pathLst>
                <a:path w="57949" h="57924" extrusionOk="0">
                  <a:moveTo>
                    <a:pt x="5719" y="1"/>
                  </a:moveTo>
                  <a:lnTo>
                    <a:pt x="0" y="52205"/>
                  </a:lnTo>
                  <a:lnTo>
                    <a:pt x="52230" y="57923"/>
                  </a:lnTo>
                  <a:lnTo>
                    <a:pt x="57948" y="5719"/>
                  </a:lnTo>
                  <a:lnTo>
                    <a:pt x="5719" y="1"/>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90" name="Google Shape;920;p26">
              <a:extLst>
                <a:ext uri="{FF2B5EF4-FFF2-40B4-BE49-F238E27FC236}">
                  <a16:creationId xmlns:a16="http://schemas.microsoft.com/office/drawing/2014/main" id="{B5FF6948-CBE0-1841-B162-7BA516593138}"/>
                </a:ext>
              </a:extLst>
            </p:cNvPr>
            <p:cNvSpPr/>
            <p:nvPr/>
          </p:nvSpPr>
          <p:spPr>
            <a:xfrm>
              <a:off x="1799156" y="858357"/>
              <a:ext cx="140084" cy="236171"/>
            </a:xfrm>
            <a:custGeom>
              <a:avLst/>
              <a:gdLst/>
              <a:ahLst/>
              <a:cxnLst/>
              <a:rect l="l" t="t" r="r" b="b"/>
              <a:pathLst>
                <a:path w="4779" h="8057" extrusionOk="0">
                  <a:moveTo>
                    <a:pt x="738" y="0"/>
                  </a:moveTo>
                  <a:lnTo>
                    <a:pt x="1" y="966"/>
                  </a:lnTo>
                  <a:lnTo>
                    <a:pt x="4347" y="8057"/>
                  </a:lnTo>
                  <a:lnTo>
                    <a:pt x="4779" y="7854"/>
                  </a:lnTo>
                  <a:lnTo>
                    <a:pt x="738" y="0"/>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91" name="Google Shape;921;p26">
              <a:extLst>
                <a:ext uri="{FF2B5EF4-FFF2-40B4-BE49-F238E27FC236}">
                  <a16:creationId xmlns:a16="http://schemas.microsoft.com/office/drawing/2014/main" id="{E540F338-5DE4-DB7F-8E79-D1BC6EC97A37}"/>
                </a:ext>
              </a:extLst>
            </p:cNvPr>
            <p:cNvSpPr/>
            <p:nvPr/>
          </p:nvSpPr>
          <p:spPr>
            <a:xfrm>
              <a:off x="1876629" y="967106"/>
              <a:ext cx="46988" cy="99868"/>
            </a:xfrm>
            <a:custGeom>
              <a:avLst/>
              <a:gdLst/>
              <a:ahLst/>
              <a:cxnLst/>
              <a:rect l="l" t="t" r="r" b="b"/>
              <a:pathLst>
                <a:path w="1603" h="3407" extrusionOk="0">
                  <a:moveTo>
                    <a:pt x="1" y="1"/>
                  </a:moveTo>
                  <a:lnTo>
                    <a:pt x="1" y="1"/>
                  </a:lnTo>
                  <a:cubicBezTo>
                    <a:pt x="535" y="1170"/>
                    <a:pt x="1068" y="2441"/>
                    <a:pt x="1500" y="3407"/>
                  </a:cubicBezTo>
                  <a:cubicBezTo>
                    <a:pt x="1500" y="3280"/>
                    <a:pt x="1602" y="3178"/>
                    <a:pt x="1602" y="3076"/>
                  </a:cubicBezTo>
                  <a:lnTo>
                    <a:pt x="1" y="1"/>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92" name="Google Shape;922;p26">
              <a:extLst>
                <a:ext uri="{FF2B5EF4-FFF2-40B4-BE49-F238E27FC236}">
                  <a16:creationId xmlns:a16="http://schemas.microsoft.com/office/drawing/2014/main" id="{CDE385E8-20AB-64BA-3E93-F7B843B2F4B3}"/>
                </a:ext>
              </a:extLst>
            </p:cNvPr>
            <p:cNvSpPr/>
            <p:nvPr/>
          </p:nvSpPr>
          <p:spPr>
            <a:xfrm>
              <a:off x="1659834" y="807588"/>
              <a:ext cx="316663" cy="198387"/>
            </a:xfrm>
            <a:custGeom>
              <a:avLst/>
              <a:gdLst/>
              <a:ahLst/>
              <a:cxnLst/>
              <a:rect l="l" t="t" r="r" b="b"/>
              <a:pathLst>
                <a:path w="10803" h="6768" extrusionOk="0">
                  <a:moveTo>
                    <a:pt x="7718" y="1"/>
                  </a:moveTo>
                  <a:cubicBezTo>
                    <a:pt x="6666" y="1"/>
                    <a:pt x="5417" y="295"/>
                    <a:pt x="4220" y="893"/>
                  </a:cubicBezTo>
                  <a:cubicBezTo>
                    <a:pt x="1577" y="2164"/>
                    <a:pt x="1" y="4274"/>
                    <a:pt x="636" y="5672"/>
                  </a:cubicBezTo>
                  <a:cubicBezTo>
                    <a:pt x="1026" y="6397"/>
                    <a:pt x="1949" y="6768"/>
                    <a:pt x="3123" y="6768"/>
                  </a:cubicBezTo>
                  <a:cubicBezTo>
                    <a:pt x="4169" y="6768"/>
                    <a:pt x="5414" y="6474"/>
                    <a:pt x="6660" y="5875"/>
                  </a:cubicBezTo>
                  <a:cubicBezTo>
                    <a:pt x="9201" y="4604"/>
                    <a:pt x="10803" y="2495"/>
                    <a:pt x="10167" y="1097"/>
                  </a:cubicBezTo>
                  <a:cubicBezTo>
                    <a:pt x="9831" y="371"/>
                    <a:pt x="8898" y="1"/>
                    <a:pt x="7718" y="1"/>
                  </a:cubicBezTo>
                  <a:close/>
                </a:path>
              </a:pathLst>
            </a:custGeom>
            <a:solidFill>
              <a:srgbClr val="CF6E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93" name="Google Shape;923;p26">
              <a:extLst>
                <a:ext uri="{FF2B5EF4-FFF2-40B4-BE49-F238E27FC236}">
                  <a16:creationId xmlns:a16="http://schemas.microsoft.com/office/drawing/2014/main" id="{EB68AE37-6A97-051C-A050-257FC98B90A5}"/>
                </a:ext>
              </a:extLst>
            </p:cNvPr>
            <p:cNvSpPr/>
            <p:nvPr/>
          </p:nvSpPr>
          <p:spPr>
            <a:xfrm>
              <a:off x="1675487" y="830774"/>
              <a:ext cx="285357" cy="176608"/>
            </a:xfrm>
            <a:custGeom>
              <a:avLst/>
              <a:gdLst/>
              <a:ahLst/>
              <a:cxnLst/>
              <a:rect l="l" t="t" r="r" b="b"/>
              <a:pathLst>
                <a:path w="9735" h="6025" extrusionOk="0">
                  <a:moveTo>
                    <a:pt x="1" y="4550"/>
                  </a:moveTo>
                  <a:lnTo>
                    <a:pt x="1" y="4550"/>
                  </a:lnTo>
                  <a:cubicBezTo>
                    <a:pt x="16" y="4571"/>
                    <a:pt x="33" y="4591"/>
                    <a:pt x="50" y="4610"/>
                  </a:cubicBezTo>
                  <a:lnTo>
                    <a:pt x="50" y="4610"/>
                  </a:lnTo>
                  <a:cubicBezTo>
                    <a:pt x="37" y="4590"/>
                    <a:pt x="21" y="4570"/>
                    <a:pt x="1" y="4550"/>
                  </a:cubicBezTo>
                  <a:close/>
                  <a:moveTo>
                    <a:pt x="9404" y="1"/>
                  </a:moveTo>
                  <a:lnTo>
                    <a:pt x="9404" y="1"/>
                  </a:lnTo>
                  <a:cubicBezTo>
                    <a:pt x="9735" y="1373"/>
                    <a:pt x="8134" y="3279"/>
                    <a:pt x="5821" y="4449"/>
                  </a:cubicBezTo>
                  <a:cubicBezTo>
                    <a:pt x="4550" y="4982"/>
                    <a:pt x="3279" y="5287"/>
                    <a:pt x="2212" y="5287"/>
                  </a:cubicBezTo>
                  <a:cubicBezTo>
                    <a:pt x="1308" y="5287"/>
                    <a:pt x="474" y="5099"/>
                    <a:pt x="50" y="4610"/>
                  </a:cubicBezTo>
                  <a:lnTo>
                    <a:pt x="50" y="4610"/>
                  </a:lnTo>
                  <a:cubicBezTo>
                    <a:pt x="102" y="4693"/>
                    <a:pt x="102" y="4779"/>
                    <a:pt x="102" y="4881"/>
                  </a:cubicBezTo>
                  <a:cubicBezTo>
                    <a:pt x="509" y="5618"/>
                    <a:pt x="1373" y="6024"/>
                    <a:pt x="2542" y="6024"/>
                  </a:cubicBezTo>
                  <a:cubicBezTo>
                    <a:pt x="3584" y="6024"/>
                    <a:pt x="4855" y="5719"/>
                    <a:pt x="6126" y="5084"/>
                  </a:cubicBezTo>
                  <a:cubicBezTo>
                    <a:pt x="8261" y="4017"/>
                    <a:pt x="9735" y="2339"/>
                    <a:pt x="9735" y="941"/>
                  </a:cubicBezTo>
                  <a:cubicBezTo>
                    <a:pt x="9735" y="738"/>
                    <a:pt x="9735" y="535"/>
                    <a:pt x="9633" y="306"/>
                  </a:cubicBezTo>
                  <a:cubicBezTo>
                    <a:pt x="9532" y="204"/>
                    <a:pt x="9532" y="102"/>
                    <a:pt x="9404" y="1"/>
                  </a:cubicBezTo>
                  <a:close/>
                </a:path>
              </a:pathLst>
            </a:custGeom>
            <a:solidFill>
              <a:srgbClr val="C54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94" name="Google Shape;924;p26">
              <a:extLst>
                <a:ext uri="{FF2B5EF4-FFF2-40B4-BE49-F238E27FC236}">
                  <a16:creationId xmlns:a16="http://schemas.microsoft.com/office/drawing/2014/main" id="{3210D734-820F-8C70-5B7B-C83435E5C2DF}"/>
                </a:ext>
              </a:extLst>
            </p:cNvPr>
            <p:cNvSpPr/>
            <p:nvPr/>
          </p:nvSpPr>
          <p:spPr>
            <a:xfrm>
              <a:off x="1650161" y="787567"/>
              <a:ext cx="316663" cy="199794"/>
            </a:xfrm>
            <a:custGeom>
              <a:avLst/>
              <a:gdLst/>
              <a:ahLst/>
              <a:cxnLst/>
              <a:rect l="l" t="t" r="r" b="b"/>
              <a:pathLst>
                <a:path w="10803" h="6816" extrusionOk="0">
                  <a:moveTo>
                    <a:pt x="7858" y="0"/>
                  </a:moveTo>
                  <a:cubicBezTo>
                    <a:pt x="6786" y="0"/>
                    <a:pt x="5491" y="318"/>
                    <a:pt x="4245" y="941"/>
                  </a:cubicBezTo>
                  <a:cubicBezTo>
                    <a:pt x="1602" y="2212"/>
                    <a:pt x="0" y="4321"/>
                    <a:pt x="738" y="5719"/>
                  </a:cubicBezTo>
                  <a:cubicBezTo>
                    <a:pt x="1074" y="6445"/>
                    <a:pt x="1978" y="6815"/>
                    <a:pt x="3147" y="6815"/>
                  </a:cubicBezTo>
                  <a:cubicBezTo>
                    <a:pt x="4188" y="6815"/>
                    <a:pt x="5439" y="6521"/>
                    <a:pt x="6685" y="5923"/>
                  </a:cubicBezTo>
                  <a:cubicBezTo>
                    <a:pt x="9226" y="4652"/>
                    <a:pt x="10802" y="2415"/>
                    <a:pt x="10167" y="1043"/>
                  </a:cubicBezTo>
                  <a:cubicBezTo>
                    <a:pt x="9843" y="343"/>
                    <a:pt x="8971" y="0"/>
                    <a:pt x="7858"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95" name="Google Shape;925;p26">
              <a:extLst>
                <a:ext uri="{FF2B5EF4-FFF2-40B4-BE49-F238E27FC236}">
                  <a16:creationId xmlns:a16="http://schemas.microsoft.com/office/drawing/2014/main" id="{EB148D88-0369-6016-D3D3-0E8AC0E6D0E7}"/>
                </a:ext>
              </a:extLst>
            </p:cNvPr>
            <p:cNvSpPr/>
            <p:nvPr/>
          </p:nvSpPr>
          <p:spPr>
            <a:xfrm>
              <a:off x="1662824" y="638572"/>
              <a:ext cx="229488" cy="298020"/>
            </a:xfrm>
            <a:custGeom>
              <a:avLst/>
              <a:gdLst/>
              <a:ahLst/>
              <a:cxnLst/>
              <a:rect l="l" t="t" r="r" b="b"/>
              <a:pathLst>
                <a:path w="7829" h="10167" extrusionOk="0">
                  <a:moveTo>
                    <a:pt x="3381" y="1"/>
                  </a:moveTo>
                  <a:lnTo>
                    <a:pt x="738" y="1271"/>
                  </a:lnTo>
                  <a:lnTo>
                    <a:pt x="1" y="2415"/>
                  </a:lnTo>
                  <a:lnTo>
                    <a:pt x="1703" y="8998"/>
                  </a:lnTo>
                  <a:cubicBezTo>
                    <a:pt x="1907" y="9735"/>
                    <a:pt x="2542" y="10167"/>
                    <a:pt x="3279" y="10167"/>
                  </a:cubicBezTo>
                  <a:cubicBezTo>
                    <a:pt x="4550" y="10040"/>
                    <a:pt x="6354" y="9735"/>
                    <a:pt x="7422" y="8032"/>
                  </a:cubicBezTo>
                  <a:cubicBezTo>
                    <a:pt x="7727" y="7498"/>
                    <a:pt x="7829" y="6863"/>
                    <a:pt x="7422" y="6354"/>
                  </a:cubicBezTo>
                  <a:lnTo>
                    <a:pt x="3381" y="1"/>
                  </a:lnTo>
                  <a:close/>
                </a:path>
              </a:pathLst>
            </a:custGeom>
            <a:solidFill>
              <a:srgbClr val="CF6E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96" name="Google Shape;926;p26">
              <a:extLst>
                <a:ext uri="{FF2B5EF4-FFF2-40B4-BE49-F238E27FC236}">
                  <a16:creationId xmlns:a16="http://schemas.microsoft.com/office/drawing/2014/main" id="{C1730B3A-273D-38FA-6903-F90D3A4B6CBD}"/>
                </a:ext>
              </a:extLst>
            </p:cNvPr>
            <p:cNvSpPr/>
            <p:nvPr/>
          </p:nvSpPr>
          <p:spPr>
            <a:xfrm>
              <a:off x="1665814" y="675828"/>
              <a:ext cx="149025" cy="260764"/>
            </a:xfrm>
            <a:custGeom>
              <a:avLst/>
              <a:gdLst/>
              <a:ahLst/>
              <a:cxnLst/>
              <a:rect l="l" t="t" r="r" b="b"/>
              <a:pathLst>
                <a:path w="5084" h="8896" extrusionOk="0">
                  <a:moveTo>
                    <a:pt x="3813" y="0"/>
                  </a:moveTo>
                  <a:cubicBezTo>
                    <a:pt x="3380" y="407"/>
                    <a:pt x="2872" y="839"/>
                    <a:pt x="2237" y="1144"/>
                  </a:cubicBezTo>
                  <a:cubicBezTo>
                    <a:pt x="1474" y="1474"/>
                    <a:pt x="636" y="1678"/>
                    <a:pt x="0" y="1678"/>
                  </a:cubicBezTo>
                  <a:lnTo>
                    <a:pt x="1601" y="7727"/>
                  </a:lnTo>
                  <a:cubicBezTo>
                    <a:pt x="1805" y="8362"/>
                    <a:pt x="2440" y="8896"/>
                    <a:pt x="3076" y="8896"/>
                  </a:cubicBezTo>
                  <a:cubicBezTo>
                    <a:pt x="2872" y="8896"/>
                    <a:pt x="2643" y="8769"/>
                    <a:pt x="2440" y="8667"/>
                  </a:cubicBezTo>
                  <a:cubicBezTo>
                    <a:pt x="5083" y="5719"/>
                    <a:pt x="4346" y="2008"/>
                    <a:pt x="3813"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97" name="Google Shape;927;p26">
              <a:extLst>
                <a:ext uri="{FF2B5EF4-FFF2-40B4-BE49-F238E27FC236}">
                  <a16:creationId xmlns:a16="http://schemas.microsoft.com/office/drawing/2014/main" id="{088C1DDD-A933-9A60-461F-B2A6D05BE1C9}"/>
                </a:ext>
              </a:extLst>
            </p:cNvPr>
            <p:cNvSpPr/>
            <p:nvPr/>
          </p:nvSpPr>
          <p:spPr>
            <a:xfrm>
              <a:off x="1755950" y="936563"/>
              <a:ext cx="3019" cy="2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solidFill>
              <a:srgbClr val="BD5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98" name="Google Shape;928;p26">
              <a:extLst>
                <a:ext uri="{FF2B5EF4-FFF2-40B4-BE49-F238E27FC236}">
                  <a16:creationId xmlns:a16="http://schemas.microsoft.com/office/drawing/2014/main" id="{A514FBA1-64DC-E81D-3B2D-6352CAC07E9A}"/>
                </a:ext>
              </a:extLst>
            </p:cNvPr>
            <p:cNvSpPr/>
            <p:nvPr/>
          </p:nvSpPr>
          <p:spPr>
            <a:xfrm>
              <a:off x="1737336" y="669115"/>
              <a:ext cx="151985" cy="267477"/>
            </a:xfrm>
            <a:custGeom>
              <a:avLst/>
              <a:gdLst/>
              <a:ahLst/>
              <a:cxnLst/>
              <a:rect l="l" t="t" r="r" b="b"/>
              <a:pathLst>
                <a:path w="5185" h="9125" extrusionOk="0">
                  <a:moveTo>
                    <a:pt x="1576" y="1"/>
                  </a:moveTo>
                  <a:cubicBezTo>
                    <a:pt x="1474" y="102"/>
                    <a:pt x="1373" y="229"/>
                    <a:pt x="1373" y="229"/>
                  </a:cubicBezTo>
                  <a:cubicBezTo>
                    <a:pt x="1906" y="2237"/>
                    <a:pt x="2643" y="5948"/>
                    <a:pt x="0" y="8896"/>
                  </a:cubicBezTo>
                  <a:cubicBezTo>
                    <a:pt x="203" y="8998"/>
                    <a:pt x="432" y="9125"/>
                    <a:pt x="636" y="9125"/>
                  </a:cubicBezTo>
                  <a:lnTo>
                    <a:pt x="737" y="9125"/>
                  </a:lnTo>
                  <a:cubicBezTo>
                    <a:pt x="2008" y="8998"/>
                    <a:pt x="3812" y="8693"/>
                    <a:pt x="4880" y="6990"/>
                  </a:cubicBezTo>
                  <a:cubicBezTo>
                    <a:pt x="5083" y="6787"/>
                    <a:pt x="5185" y="6456"/>
                    <a:pt x="5185" y="6151"/>
                  </a:cubicBezTo>
                  <a:cubicBezTo>
                    <a:pt x="5185" y="5821"/>
                    <a:pt x="5083" y="5516"/>
                    <a:pt x="4880" y="5312"/>
                  </a:cubicBezTo>
                  <a:lnTo>
                    <a:pt x="4117" y="4042"/>
                  </a:lnTo>
                  <a:lnTo>
                    <a:pt x="1576" y="1"/>
                  </a:lnTo>
                  <a:close/>
                </a:path>
              </a:pathLst>
            </a:custGeom>
            <a:solidFill>
              <a:srgbClr val="C54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99" name="Google Shape;929;p26">
              <a:extLst>
                <a:ext uri="{FF2B5EF4-FFF2-40B4-BE49-F238E27FC236}">
                  <a16:creationId xmlns:a16="http://schemas.microsoft.com/office/drawing/2014/main" id="{DAB00DC2-ADCE-FB70-5CF1-B4C1C5506CDC}"/>
                </a:ext>
              </a:extLst>
            </p:cNvPr>
            <p:cNvSpPr/>
            <p:nvPr/>
          </p:nvSpPr>
          <p:spPr>
            <a:xfrm>
              <a:off x="1603964" y="596215"/>
              <a:ext cx="207884" cy="130734"/>
            </a:xfrm>
            <a:custGeom>
              <a:avLst/>
              <a:gdLst/>
              <a:ahLst/>
              <a:cxnLst/>
              <a:rect l="l" t="t" r="r" b="b"/>
              <a:pathLst>
                <a:path w="7092" h="4460" extrusionOk="0">
                  <a:moveTo>
                    <a:pt x="5013" y="1"/>
                  </a:moveTo>
                  <a:cubicBezTo>
                    <a:pt x="4340" y="1"/>
                    <a:pt x="3546" y="187"/>
                    <a:pt x="2746" y="581"/>
                  </a:cubicBezTo>
                  <a:cubicBezTo>
                    <a:pt x="941" y="1446"/>
                    <a:pt x="1" y="2818"/>
                    <a:pt x="407" y="3758"/>
                  </a:cubicBezTo>
                  <a:cubicBezTo>
                    <a:pt x="636" y="4216"/>
                    <a:pt x="1249" y="4460"/>
                    <a:pt x="2028" y="4460"/>
                  </a:cubicBezTo>
                  <a:cubicBezTo>
                    <a:pt x="2721" y="4460"/>
                    <a:pt x="3545" y="4267"/>
                    <a:pt x="4347" y="3860"/>
                  </a:cubicBezTo>
                  <a:cubicBezTo>
                    <a:pt x="6024" y="3021"/>
                    <a:pt x="7092" y="1649"/>
                    <a:pt x="6660" y="683"/>
                  </a:cubicBezTo>
                  <a:cubicBezTo>
                    <a:pt x="6377" y="238"/>
                    <a:pt x="5772" y="1"/>
                    <a:pt x="5013" y="1"/>
                  </a:cubicBezTo>
                  <a:close/>
                </a:path>
              </a:pathLst>
            </a:custGeom>
            <a:solidFill>
              <a:srgbClr val="CF6E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00" name="Google Shape;930;p26">
              <a:extLst>
                <a:ext uri="{FF2B5EF4-FFF2-40B4-BE49-F238E27FC236}">
                  <a16:creationId xmlns:a16="http://schemas.microsoft.com/office/drawing/2014/main" id="{8500CD42-1650-F250-993D-ACAFF7B4B72E}"/>
                </a:ext>
              </a:extLst>
            </p:cNvPr>
            <p:cNvSpPr/>
            <p:nvPr/>
          </p:nvSpPr>
          <p:spPr>
            <a:xfrm>
              <a:off x="1612905" y="594632"/>
              <a:ext cx="189271" cy="130382"/>
            </a:xfrm>
            <a:custGeom>
              <a:avLst/>
              <a:gdLst/>
              <a:ahLst/>
              <a:cxnLst/>
              <a:rect l="l" t="t" r="r" b="b"/>
              <a:pathLst>
                <a:path w="6457" h="4448" extrusionOk="0">
                  <a:moveTo>
                    <a:pt x="4779" y="0"/>
                  </a:moveTo>
                  <a:cubicBezTo>
                    <a:pt x="4042" y="0"/>
                    <a:pt x="3178" y="229"/>
                    <a:pt x="2441" y="635"/>
                  </a:cubicBezTo>
                  <a:cubicBezTo>
                    <a:pt x="966" y="1372"/>
                    <a:pt x="1" y="2440"/>
                    <a:pt x="1" y="3279"/>
                  </a:cubicBezTo>
                  <a:cubicBezTo>
                    <a:pt x="1" y="3507"/>
                    <a:pt x="1" y="3609"/>
                    <a:pt x="102" y="3812"/>
                  </a:cubicBezTo>
                  <a:cubicBezTo>
                    <a:pt x="331" y="4244"/>
                    <a:pt x="966" y="4448"/>
                    <a:pt x="1704" y="4448"/>
                  </a:cubicBezTo>
                  <a:cubicBezTo>
                    <a:pt x="2339" y="4448"/>
                    <a:pt x="3178" y="4346"/>
                    <a:pt x="4042" y="3914"/>
                  </a:cubicBezTo>
                  <a:cubicBezTo>
                    <a:pt x="5414" y="3177"/>
                    <a:pt x="6355" y="2135"/>
                    <a:pt x="6456" y="1169"/>
                  </a:cubicBezTo>
                  <a:cubicBezTo>
                    <a:pt x="6456" y="1067"/>
                    <a:pt x="6355" y="864"/>
                    <a:pt x="6355" y="737"/>
                  </a:cubicBezTo>
                  <a:cubicBezTo>
                    <a:pt x="6050" y="330"/>
                    <a:pt x="5516" y="0"/>
                    <a:pt x="4779" y="0"/>
                  </a:cubicBezTo>
                  <a:close/>
                </a:path>
              </a:pathLst>
            </a:custGeom>
            <a:solidFill>
              <a:srgbClr val="C54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01" name="Google Shape;931;p26">
              <a:extLst>
                <a:ext uri="{FF2B5EF4-FFF2-40B4-BE49-F238E27FC236}">
                  <a16:creationId xmlns:a16="http://schemas.microsoft.com/office/drawing/2014/main" id="{42EAD7B9-4A9A-1E89-0ECD-4C929F3D6C4F}"/>
                </a:ext>
              </a:extLst>
            </p:cNvPr>
            <p:cNvSpPr/>
            <p:nvPr/>
          </p:nvSpPr>
          <p:spPr>
            <a:xfrm>
              <a:off x="1597252" y="582673"/>
              <a:ext cx="208646" cy="131789"/>
            </a:xfrm>
            <a:custGeom>
              <a:avLst/>
              <a:gdLst/>
              <a:ahLst/>
              <a:cxnLst/>
              <a:rect l="l" t="t" r="r" b="b"/>
              <a:pathLst>
                <a:path w="7118" h="4496" extrusionOk="0">
                  <a:moveTo>
                    <a:pt x="5098" y="1"/>
                  </a:moveTo>
                  <a:cubicBezTo>
                    <a:pt x="4408" y="1"/>
                    <a:pt x="3587" y="217"/>
                    <a:pt x="2771" y="637"/>
                  </a:cubicBezTo>
                  <a:cubicBezTo>
                    <a:pt x="967" y="1475"/>
                    <a:pt x="1" y="2848"/>
                    <a:pt x="433" y="3814"/>
                  </a:cubicBezTo>
                  <a:cubicBezTo>
                    <a:pt x="662" y="4258"/>
                    <a:pt x="1277" y="4496"/>
                    <a:pt x="2054" y="4496"/>
                  </a:cubicBezTo>
                  <a:cubicBezTo>
                    <a:pt x="2743" y="4496"/>
                    <a:pt x="3559" y="4309"/>
                    <a:pt x="4347" y="3915"/>
                  </a:cubicBezTo>
                  <a:cubicBezTo>
                    <a:pt x="6050" y="3051"/>
                    <a:pt x="7117" y="1679"/>
                    <a:pt x="6685" y="738"/>
                  </a:cubicBezTo>
                  <a:cubicBezTo>
                    <a:pt x="6411" y="242"/>
                    <a:pt x="5828" y="1"/>
                    <a:pt x="5098" y="1"/>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02" name="Google Shape;932;p26">
              <a:extLst>
                <a:ext uri="{FF2B5EF4-FFF2-40B4-BE49-F238E27FC236}">
                  <a16:creationId xmlns:a16="http://schemas.microsoft.com/office/drawing/2014/main" id="{08A39DB6-82C9-92C4-7BC7-80DBF99CA6F4}"/>
                </a:ext>
              </a:extLst>
            </p:cNvPr>
            <p:cNvSpPr/>
            <p:nvPr/>
          </p:nvSpPr>
          <p:spPr>
            <a:xfrm>
              <a:off x="2019674" y="970096"/>
              <a:ext cx="90195" cy="12692"/>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03" name="Google Shape;933;p26">
              <a:extLst>
                <a:ext uri="{FF2B5EF4-FFF2-40B4-BE49-F238E27FC236}">
                  <a16:creationId xmlns:a16="http://schemas.microsoft.com/office/drawing/2014/main" id="{9EA04E0F-45BE-C536-D7DB-B9199EDDF5D1}"/>
                </a:ext>
              </a:extLst>
            </p:cNvPr>
            <p:cNvSpPr/>
            <p:nvPr/>
          </p:nvSpPr>
          <p:spPr>
            <a:xfrm>
              <a:off x="1913885" y="973819"/>
              <a:ext cx="192994" cy="123699"/>
            </a:xfrm>
            <a:custGeom>
              <a:avLst/>
              <a:gdLst/>
              <a:ahLst/>
              <a:cxnLst/>
              <a:rect l="l" t="t" r="r" b="b"/>
              <a:pathLst>
                <a:path w="6584" h="4220" extrusionOk="0">
                  <a:moveTo>
                    <a:pt x="3610" y="1"/>
                  </a:moveTo>
                  <a:lnTo>
                    <a:pt x="2669" y="636"/>
                  </a:lnTo>
                  <a:cubicBezTo>
                    <a:pt x="1602" y="1373"/>
                    <a:pt x="763" y="2212"/>
                    <a:pt x="331" y="2847"/>
                  </a:cubicBezTo>
                  <a:lnTo>
                    <a:pt x="865" y="3915"/>
                  </a:lnTo>
                  <a:lnTo>
                    <a:pt x="433" y="4118"/>
                  </a:lnTo>
                  <a:lnTo>
                    <a:pt x="128" y="3483"/>
                  </a:lnTo>
                  <a:cubicBezTo>
                    <a:pt x="1" y="3686"/>
                    <a:pt x="1" y="3915"/>
                    <a:pt x="128" y="4016"/>
                  </a:cubicBezTo>
                  <a:cubicBezTo>
                    <a:pt x="229" y="4220"/>
                    <a:pt x="433" y="4220"/>
                    <a:pt x="763" y="4220"/>
                  </a:cubicBezTo>
                  <a:cubicBezTo>
                    <a:pt x="1602" y="4220"/>
                    <a:pt x="2873" y="3686"/>
                    <a:pt x="4143" y="2746"/>
                  </a:cubicBezTo>
                  <a:cubicBezTo>
                    <a:pt x="5313" y="1907"/>
                    <a:pt x="6253" y="1043"/>
                    <a:pt x="6583" y="306"/>
                  </a:cubicBezTo>
                  <a:lnTo>
                    <a:pt x="3610" y="1"/>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04" name="Google Shape;934;p26">
              <a:extLst>
                <a:ext uri="{FF2B5EF4-FFF2-40B4-BE49-F238E27FC236}">
                  <a16:creationId xmlns:a16="http://schemas.microsoft.com/office/drawing/2014/main" id="{8EDB51B9-44AE-6994-F016-51C27349C3B8}"/>
                </a:ext>
              </a:extLst>
            </p:cNvPr>
            <p:cNvSpPr/>
            <p:nvPr/>
          </p:nvSpPr>
          <p:spPr>
            <a:xfrm>
              <a:off x="1917608" y="1066945"/>
              <a:ext cx="8970" cy="27583"/>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05" name="Google Shape;935;p26">
              <a:extLst>
                <a:ext uri="{FF2B5EF4-FFF2-40B4-BE49-F238E27FC236}">
                  <a16:creationId xmlns:a16="http://schemas.microsoft.com/office/drawing/2014/main" id="{46A23C74-3170-153C-8E17-DCC819D3F59B}"/>
                </a:ext>
              </a:extLst>
            </p:cNvPr>
            <p:cNvSpPr/>
            <p:nvPr/>
          </p:nvSpPr>
          <p:spPr>
            <a:xfrm>
              <a:off x="1920598" y="1057271"/>
              <a:ext cx="18643" cy="37256"/>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106" name="Google Shape;936;p26">
              <a:extLst>
                <a:ext uri="{FF2B5EF4-FFF2-40B4-BE49-F238E27FC236}">
                  <a16:creationId xmlns:a16="http://schemas.microsoft.com/office/drawing/2014/main" id="{CB3B4E46-561B-652F-2C30-D0154155C546}"/>
                </a:ext>
              </a:extLst>
            </p:cNvPr>
            <p:cNvGrpSpPr/>
            <p:nvPr/>
          </p:nvGrpSpPr>
          <p:grpSpPr>
            <a:xfrm rot="371642">
              <a:off x="1041489" y="1173696"/>
              <a:ext cx="1632662" cy="1111892"/>
              <a:chOff x="7480838" y="2827640"/>
              <a:chExt cx="1632600" cy="1111850"/>
            </a:xfrm>
          </p:grpSpPr>
          <p:sp>
            <p:nvSpPr>
              <p:cNvPr id="107" name="Google Shape;937;p26">
                <a:extLst>
                  <a:ext uri="{FF2B5EF4-FFF2-40B4-BE49-F238E27FC236}">
                    <a16:creationId xmlns:a16="http://schemas.microsoft.com/office/drawing/2014/main" id="{4676B2B8-48EB-DD17-FA83-9A48190415B5}"/>
                  </a:ext>
                </a:extLst>
              </p:cNvPr>
              <p:cNvSpPr txBox="1"/>
              <p:nvPr/>
            </p:nvSpPr>
            <p:spPr>
              <a:xfrm>
                <a:off x="7480838" y="2827640"/>
                <a:ext cx="1632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9564F"/>
                    </a:solidFill>
                    <a:latin typeface="Fira Sans Extra Condensed Medium"/>
                    <a:ea typeface="Fira Sans Extra Condensed Medium"/>
                    <a:cs typeface="Fira Sans Extra Condensed Medium"/>
                    <a:sym typeface="Fira Sans Extra Condensed Medium"/>
                  </a:rPr>
                  <a:t>Sales Rep Review</a:t>
                </a:r>
                <a:endParaRPr sz="1600" dirty="0">
                  <a:solidFill>
                    <a:srgbClr val="F9564F"/>
                  </a:solidFill>
                  <a:latin typeface="Fira Sans Extra Condensed Medium"/>
                  <a:ea typeface="Fira Sans Extra Condensed Medium"/>
                  <a:cs typeface="Fira Sans Extra Condensed Medium"/>
                  <a:sym typeface="Fira Sans Extra Condensed Medium"/>
                </a:endParaRPr>
              </a:p>
            </p:txBody>
          </p:sp>
          <p:sp>
            <p:nvSpPr>
              <p:cNvPr id="108" name="Google Shape;938;p26">
                <a:extLst>
                  <a:ext uri="{FF2B5EF4-FFF2-40B4-BE49-F238E27FC236}">
                    <a16:creationId xmlns:a16="http://schemas.microsoft.com/office/drawing/2014/main" id="{26919F67-A002-5AFA-3DA9-04C99ABEDFFC}"/>
                  </a:ext>
                </a:extLst>
              </p:cNvPr>
              <p:cNvSpPr txBox="1"/>
              <p:nvPr/>
            </p:nvSpPr>
            <p:spPr>
              <a:xfrm>
                <a:off x="7480838" y="3174489"/>
                <a:ext cx="16326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500" dirty="0">
                  <a:solidFill>
                    <a:schemeClr val="dk1"/>
                  </a:solidFill>
                  <a:latin typeface="Fira Sans"/>
                  <a:ea typeface="Fira Sans"/>
                  <a:cs typeface="Fira Sans"/>
                  <a:sym typeface="Fira Sans"/>
                </a:endParaRPr>
              </a:p>
              <a:p>
                <a:pPr marL="0" lvl="0" indent="0" algn="ctr" rtl="0">
                  <a:spcBef>
                    <a:spcPts val="0"/>
                  </a:spcBef>
                  <a:spcAft>
                    <a:spcPts val="0"/>
                  </a:spcAft>
                  <a:buNone/>
                </a:pPr>
                <a:r>
                  <a:rPr lang="en-US" sz="1100" dirty="0">
                    <a:solidFill>
                      <a:schemeClr val="dk1"/>
                    </a:solidFill>
                    <a:latin typeface="Fira Sans"/>
                    <a:ea typeface="Roboto"/>
                    <a:cs typeface="Roboto"/>
                    <a:sym typeface="Fira Sans"/>
                  </a:rPr>
                  <a:t>Requires rep review of dealer submitted orders having specific sales programs</a:t>
                </a:r>
                <a:endParaRPr lang="en-US" sz="1100" dirty="0">
                  <a:latin typeface="Roboto"/>
                  <a:ea typeface="Roboto"/>
                  <a:cs typeface="Roboto"/>
                  <a:sym typeface="Roboto"/>
                </a:endParaRPr>
              </a:p>
            </p:txBody>
          </p:sp>
        </p:grpSp>
      </p:grpSp>
    </p:spTree>
    <p:extLst>
      <p:ext uri="{BB962C8B-B14F-4D97-AF65-F5344CB8AC3E}">
        <p14:creationId xmlns:p14="http://schemas.microsoft.com/office/powerpoint/2010/main" val="287714375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Sales Programs – Web Order Interface</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4" name="Graphic 3" descr="Cloud Computing with solid fill">
            <a:extLst>
              <a:ext uri="{FF2B5EF4-FFF2-40B4-BE49-F238E27FC236}">
                <a16:creationId xmlns:a16="http://schemas.microsoft.com/office/drawing/2014/main" id="{395B9401-CCC4-4D40-6DF1-5DFC3CBEDD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446" y="254556"/>
            <a:ext cx="626867" cy="626867"/>
          </a:xfrm>
          <a:prstGeom prst="rect">
            <a:avLst/>
          </a:prstGeom>
        </p:spPr>
      </p:pic>
      <p:sp>
        <p:nvSpPr>
          <p:cNvPr id="19" name="Google Shape;659;p25">
            <a:extLst>
              <a:ext uri="{FF2B5EF4-FFF2-40B4-BE49-F238E27FC236}">
                <a16:creationId xmlns:a16="http://schemas.microsoft.com/office/drawing/2014/main" id="{E6B003CF-128F-20BC-EB7A-0C9C061E7E14}"/>
              </a:ext>
            </a:extLst>
          </p:cNvPr>
          <p:cNvSpPr/>
          <p:nvPr/>
        </p:nvSpPr>
        <p:spPr>
          <a:xfrm flipH="1">
            <a:off x="1103313" y="1868321"/>
            <a:ext cx="8794209" cy="3386344"/>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How sales programs and related discounts/terms are sent to the ERP is determined as part of the discovery re: web order formats.</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In some cases, limitations in the ERP or middleware will restrict which sales program options can be offered on the Elastic website.  Examples:</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285750" lvl="0" indent="-285750" rtl="0">
              <a:spcBef>
                <a:spcPts val="0"/>
              </a:spcBef>
              <a:spcAft>
                <a:spcPts val="0"/>
              </a:spcAft>
              <a:buClr>
                <a:srgbClr val="000000"/>
              </a:buClr>
              <a:buSzPts val="1100"/>
              <a:buFont typeface="Arial" panose="020B0604020202020204" pitchFamily="34" charset="0"/>
              <a:buChar char="•"/>
            </a:pPr>
            <a:r>
              <a:rPr lang="en" sz="1600" dirty="0">
                <a:solidFill>
                  <a:srgbClr val="000000"/>
                </a:solidFill>
                <a:latin typeface="Fira Sans"/>
                <a:ea typeface="Fira Sans"/>
                <a:cs typeface="Fira Sans"/>
                <a:sym typeface="Fira Sans"/>
              </a:rPr>
              <a:t>If the ERP cannot support passing in </a:t>
            </a:r>
            <a:r>
              <a:rPr lang="en-US" sz="1600" dirty="0">
                <a:solidFill>
                  <a:srgbClr val="000000"/>
                </a:solidFill>
                <a:latin typeface="Fira Sans"/>
                <a:ea typeface="Fira Sans"/>
                <a:cs typeface="Fira Sans"/>
                <a:sym typeface="Fira Sans"/>
              </a:rPr>
              <a:t>a shipment method override, that would prevent the use of sales programs having ship method awards.</a:t>
            </a:r>
          </a:p>
          <a:p>
            <a:pPr marL="285750" lvl="0" indent="-285750" rtl="0">
              <a:spcBef>
                <a:spcPts val="0"/>
              </a:spcBef>
              <a:spcAft>
                <a:spcPts val="0"/>
              </a:spcAft>
              <a:buClr>
                <a:srgbClr val="000000"/>
              </a:buClr>
              <a:buSzPts val="1100"/>
              <a:buFont typeface="Arial" panose="020B0604020202020204" pitchFamily="34" charset="0"/>
              <a:buChar char="•"/>
            </a:pPr>
            <a:endParaRPr lang="en-US" sz="1600" dirty="0">
              <a:solidFill>
                <a:srgbClr val="000000"/>
              </a:solidFill>
              <a:latin typeface="Fira Sans"/>
              <a:ea typeface="Fira Sans"/>
              <a:cs typeface="Fira Sans"/>
              <a:sym typeface="Fira Sans"/>
            </a:endParaRPr>
          </a:p>
          <a:p>
            <a:pPr marL="285750" lvl="0" indent="-285750" rtl="0">
              <a:spcBef>
                <a:spcPts val="0"/>
              </a:spcBef>
              <a:spcAft>
                <a:spcPts val="0"/>
              </a:spcAft>
              <a:buClr>
                <a:srgbClr val="000000"/>
              </a:buClr>
              <a:buSzPts val="1100"/>
              <a:buFont typeface="Arial" panose="020B0604020202020204" pitchFamily="34" charset="0"/>
              <a:buChar char="•"/>
            </a:pPr>
            <a:r>
              <a:rPr lang="en-US" sz="1600" dirty="0">
                <a:solidFill>
                  <a:srgbClr val="000000"/>
                </a:solidFill>
                <a:latin typeface="Fira Sans"/>
                <a:ea typeface="Fira Sans"/>
                <a:cs typeface="Fira Sans"/>
                <a:sym typeface="Fira Sans"/>
              </a:rPr>
              <a:t>If the ERP only supports 1 sales program per order, that would prevent Elastic from being set up in a manner that applies multiple sales programs to the same order.</a:t>
            </a: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endParaRPr lang="en" sz="1400" dirty="0">
              <a:solidFill>
                <a:srgbClr val="000000"/>
              </a:solidFill>
              <a:latin typeface="Fira Sans"/>
              <a:ea typeface="Fira Sans"/>
              <a:cs typeface="Fira Sans"/>
              <a:sym typeface="Fira Sans"/>
            </a:endParaRPr>
          </a:p>
        </p:txBody>
      </p:sp>
    </p:spTree>
    <p:extLst>
      <p:ext uri="{BB962C8B-B14F-4D97-AF65-F5344CB8AC3E}">
        <p14:creationId xmlns:p14="http://schemas.microsoft.com/office/powerpoint/2010/main" val="13728523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1">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88825"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C7F5EAB-CD16-423D-BE63-70B674A1078B}"/>
              </a:ext>
            </a:extLst>
          </p:cNvPr>
          <p:cNvSpPr txBox="1"/>
          <p:nvPr/>
        </p:nvSpPr>
        <p:spPr>
          <a:xfrm>
            <a:off x="1068024" y="5532717"/>
            <a:ext cx="9705383" cy="73988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600" b="1" dirty="0">
                <a:latin typeface="+mj-lt"/>
                <a:ea typeface="+mj-ea"/>
                <a:cs typeface="+mj-cs"/>
              </a:rPr>
              <a:t>Sales Program Rules</a:t>
            </a:r>
          </a:p>
        </p:txBody>
      </p:sp>
      <p:pic>
        <p:nvPicPr>
          <p:cNvPr id="3" name="Picture 2" descr="Logo, company name&#10;&#10;Description automatically generated">
            <a:extLst>
              <a:ext uri="{FF2B5EF4-FFF2-40B4-BE49-F238E27FC236}">
                <a16:creationId xmlns:a16="http://schemas.microsoft.com/office/drawing/2014/main" id="{7BEA152A-2645-4ECA-AE17-B43620719F7B}"/>
              </a:ext>
            </a:extLst>
          </p:cNvPr>
          <p:cNvPicPr>
            <a:picLocks noChangeAspect="1"/>
          </p:cNvPicPr>
          <p:nvPr/>
        </p:nvPicPr>
        <p:blipFill>
          <a:blip r:embed="rId2"/>
          <a:stretch>
            <a:fillRect/>
          </a:stretch>
        </p:blipFill>
        <p:spPr>
          <a:xfrm>
            <a:off x="3654423" y="1540092"/>
            <a:ext cx="4532584" cy="2186972"/>
          </a:xfrm>
          <a:prstGeom prst="rect">
            <a:avLst/>
          </a:prstGeom>
        </p:spPr>
      </p:pic>
    </p:spTree>
    <p:extLst>
      <p:ext uri="{BB962C8B-B14F-4D97-AF65-F5344CB8AC3E}">
        <p14:creationId xmlns:p14="http://schemas.microsoft.com/office/powerpoint/2010/main" val="33582212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1">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88825"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C7F5EAB-CD16-423D-BE63-70B674A1078B}"/>
              </a:ext>
            </a:extLst>
          </p:cNvPr>
          <p:cNvSpPr txBox="1"/>
          <p:nvPr/>
        </p:nvSpPr>
        <p:spPr>
          <a:xfrm>
            <a:off x="1139603" y="5612167"/>
            <a:ext cx="9705383" cy="73988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600" b="1" dirty="0">
                <a:latin typeface="+mj-lt"/>
                <a:ea typeface="+mj-ea"/>
                <a:cs typeface="+mj-cs"/>
              </a:rPr>
              <a:t>Sales Program Setup</a:t>
            </a:r>
          </a:p>
        </p:txBody>
      </p:sp>
      <p:pic>
        <p:nvPicPr>
          <p:cNvPr id="7" name="Picture 6" descr="Logo, company name&#10;&#10;Description automatically generated">
            <a:extLst>
              <a:ext uri="{FF2B5EF4-FFF2-40B4-BE49-F238E27FC236}">
                <a16:creationId xmlns:a16="http://schemas.microsoft.com/office/drawing/2014/main" id="{D137FD18-685B-0498-0D5B-DD43731AD4D1}"/>
              </a:ext>
            </a:extLst>
          </p:cNvPr>
          <p:cNvPicPr>
            <a:picLocks noChangeAspect="1"/>
          </p:cNvPicPr>
          <p:nvPr/>
        </p:nvPicPr>
        <p:blipFill>
          <a:blip r:embed="rId2"/>
          <a:stretch>
            <a:fillRect/>
          </a:stretch>
        </p:blipFill>
        <p:spPr>
          <a:xfrm>
            <a:off x="3654423" y="1540092"/>
            <a:ext cx="4532584" cy="2186972"/>
          </a:xfrm>
          <a:prstGeom prst="rect">
            <a:avLst/>
          </a:prstGeom>
        </p:spPr>
      </p:pic>
    </p:spTree>
    <p:extLst>
      <p:ext uri="{BB962C8B-B14F-4D97-AF65-F5344CB8AC3E}">
        <p14:creationId xmlns:p14="http://schemas.microsoft.com/office/powerpoint/2010/main" val="41174433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255787" y="331600"/>
            <a:ext cx="9998078"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      Admin Site - Manual Sales Program Entry</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410971E3-C4B3-1ED3-4453-2C2E74C72B8A}"/>
              </a:ext>
            </a:extLst>
          </p:cNvPr>
          <p:cNvSpPr/>
          <p:nvPr/>
        </p:nvSpPr>
        <p:spPr>
          <a:xfrm>
            <a:off x="458186" y="445453"/>
            <a:ext cx="424895" cy="287429"/>
          </a:xfrm>
          <a:custGeom>
            <a:avLst/>
            <a:gdLst>
              <a:gd name="connsiteX0" fmla="*/ 387404 w 424895"/>
              <a:gd name="connsiteY0" fmla="*/ 249938 h 287429"/>
              <a:gd name="connsiteX1" fmla="*/ 37491 w 424895"/>
              <a:gd name="connsiteY1" fmla="*/ 249938 h 287429"/>
              <a:gd name="connsiteX2" fmla="*/ 37491 w 424895"/>
              <a:gd name="connsiteY2" fmla="*/ 37491 h 287429"/>
              <a:gd name="connsiteX3" fmla="*/ 387404 w 424895"/>
              <a:gd name="connsiteY3" fmla="*/ 37491 h 287429"/>
              <a:gd name="connsiteX4" fmla="*/ 424895 w 424895"/>
              <a:gd name="connsiteY4" fmla="*/ 24994 h 287429"/>
              <a:gd name="connsiteX5" fmla="*/ 399901 w 424895"/>
              <a:gd name="connsiteY5" fmla="*/ 0 h 287429"/>
              <a:gd name="connsiteX6" fmla="*/ 24994 w 424895"/>
              <a:gd name="connsiteY6" fmla="*/ 0 h 287429"/>
              <a:gd name="connsiteX7" fmla="*/ 0 w 424895"/>
              <a:gd name="connsiteY7" fmla="*/ 24994 h 287429"/>
              <a:gd name="connsiteX8" fmla="*/ 0 w 424895"/>
              <a:gd name="connsiteY8" fmla="*/ 287429 h 287429"/>
              <a:gd name="connsiteX9" fmla="*/ 424895 w 424895"/>
              <a:gd name="connsiteY9" fmla="*/ 287429 h 28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895" h="287429">
                <a:moveTo>
                  <a:pt x="387404" y="249938"/>
                </a:moveTo>
                <a:lnTo>
                  <a:pt x="37491" y="249938"/>
                </a:lnTo>
                <a:lnTo>
                  <a:pt x="37491" y="37491"/>
                </a:lnTo>
                <a:lnTo>
                  <a:pt x="387404" y="37491"/>
                </a:lnTo>
                <a:close/>
                <a:moveTo>
                  <a:pt x="424895" y="24994"/>
                </a:moveTo>
                <a:cubicBezTo>
                  <a:pt x="424895" y="11190"/>
                  <a:pt x="413705" y="0"/>
                  <a:pt x="399901" y="0"/>
                </a:cubicBezTo>
                <a:lnTo>
                  <a:pt x="24994" y="0"/>
                </a:lnTo>
                <a:cubicBezTo>
                  <a:pt x="11190" y="0"/>
                  <a:pt x="0" y="11190"/>
                  <a:pt x="0" y="24994"/>
                </a:cubicBezTo>
                <a:lnTo>
                  <a:pt x="0" y="287429"/>
                </a:lnTo>
                <a:lnTo>
                  <a:pt x="424895" y="287429"/>
                </a:lnTo>
                <a:close/>
              </a:path>
            </a:pathLst>
          </a:custGeom>
          <a:solidFill>
            <a:srgbClr val="F25E4F"/>
          </a:solidFill>
          <a:ln w="6152"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D261554D-61D9-9702-482A-F535D4EE56AA}"/>
              </a:ext>
            </a:extLst>
          </p:cNvPr>
          <p:cNvSpPr/>
          <p:nvPr/>
        </p:nvSpPr>
        <p:spPr>
          <a:xfrm>
            <a:off x="383204" y="757876"/>
            <a:ext cx="574858" cy="37490"/>
          </a:xfrm>
          <a:custGeom>
            <a:avLst/>
            <a:gdLst>
              <a:gd name="connsiteX0" fmla="*/ 324920 w 574858"/>
              <a:gd name="connsiteY0" fmla="*/ 0 h 37490"/>
              <a:gd name="connsiteX1" fmla="*/ 324920 w 574858"/>
              <a:gd name="connsiteY1" fmla="*/ 6248 h 37490"/>
              <a:gd name="connsiteX2" fmla="*/ 319447 w 574858"/>
              <a:gd name="connsiteY2" fmla="*/ 12497 h 37490"/>
              <a:gd name="connsiteX3" fmla="*/ 318671 w 574858"/>
              <a:gd name="connsiteY3" fmla="*/ 12497 h 37490"/>
              <a:gd name="connsiteX4" fmla="*/ 256187 w 574858"/>
              <a:gd name="connsiteY4" fmla="*/ 12497 h 37490"/>
              <a:gd name="connsiteX5" fmla="*/ 249938 w 574858"/>
              <a:gd name="connsiteY5" fmla="*/ 7024 h 37490"/>
              <a:gd name="connsiteX6" fmla="*/ 249938 w 574858"/>
              <a:gd name="connsiteY6" fmla="*/ 6248 h 37490"/>
              <a:gd name="connsiteX7" fmla="*/ 249938 w 574858"/>
              <a:gd name="connsiteY7" fmla="*/ 0 h 37490"/>
              <a:gd name="connsiteX8" fmla="*/ 0 w 574858"/>
              <a:gd name="connsiteY8" fmla="*/ 0 h 37490"/>
              <a:gd name="connsiteX9" fmla="*/ 0 w 574858"/>
              <a:gd name="connsiteY9" fmla="*/ 12497 h 37490"/>
              <a:gd name="connsiteX10" fmla="*/ 24994 w 574858"/>
              <a:gd name="connsiteY10" fmla="*/ 37491 h 37490"/>
              <a:gd name="connsiteX11" fmla="*/ 549864 w 574858"/>
              <a:gd name="connsiteY11" fmla="*/ 37491 h 37490"/>
              <a:gd name="connsiteX12" fmla="*/ 574858 w 574858"/>
              <a:gd name="connsiteY12" fmla="*/ 12497 h 37490"/>
              <a:gd name="connsiteX13" fmla="*/ 574858 w 574858"/>
              <a:gd name="connsiteY13" fmla="*/ 0 h 3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4858" h="37490">
                <a:moveTo>
                  <a:pt x="324920" y="0"/>
                </a:moveTo>
                <a:lnTo>
                  <a:pt x="324920" y="6248"/>
                </a:lnTo>
                <a:cubicBezTo>
                  <a:pt x="325134" y="9485"/>
                  <a:pt x="322684" y="12283"/>
                  <a:pt x="319447" y="12497"/>
                </a:cubicBezTo>
                <a:cubicBezTo>
                  <a:pt x="319189" y="12514"/>
                  <a:pt x="318929" y="12514"/>
                  <a:pt x="318671" y="12497"/>
                </a:cubicBezTo>
                <a:lnTo>
                  <a:pt x="256187" y="12497"/>
                </a:lnTo>
                <a:cubicBezTo>
                  <a:pt x="252950" y="12711"/>
                  <a:pt x="250153" y="10261"/>
                  <a:pt x="249938" y="7024"/>
                </a:cubicBezTo>
                <a:cubicBezTo>
                  <a:pt x="249921" y="6766"/>
                  <a:pt x="249921" y="6507"/>
                  <a:pt x="249938" y="6248"/>
                </a:cubicBezTo>
                <a:lnTo>
                  <a:pt x="249938" y="0"/>
                </a:lnTo>
                <a:lnTo>
                  <a:pt x="0" y="0"/>
                </a:lnTo>
                <a:lnTo>
                  <a:pt x="0" y="12497"/>
                </a:lnTo>
                <a:cubicBezTo>
                  <a:pt x="0" y="26300"/>
                  <a:pt x="11190" y="37491"/>
                  <a:pt x="24994" y="37491"/>
                </a:cubicBezTo>
                <a:lnTo>
                  <a:pt x="549864" y="37491"/>
                </a:lnTo>
                <a:cubicBezTo>
                  <a:pt x="563668" y="37491"/>
                  <a:pt x="574858" y="26300"/>
                  <a:pt x="574858" y="12497"/>
                </a:cubicBezTo>
                <a:lnTo>
                  <a:pt x="574858" y="0"/>
                </a:lnTo>
                <a:close/>
              </a:path>
            </a:pathLst>
          </a:custGeom>
          <a:solidFill>
            <a:srgbClr val="F25E4F"/>
          </a:solidFill>
          <a:ln w="6152" cap="flat">
            <a:noFill/>
            <a:prstDash val="solid"/>
            <a:miter/>
          </a:ln>
        </p:spPr>
        <p:txBody>
          <a:bodyPr rtlCol="0" anchor="ctr"/>
          <a:lstStyle/>
          <a:p>
            <a:endParaRPr lang="en-US" dirty="0"/>
          </a:p>
        </p:txBody>
      </p:sp>
      <p:pic>
        <p:nvPicPr>
          <p:cNvPr id="11" name="Picture 10">
            <a:extLst>
              <a:ext uri="{FF2B5EF4-FFF2-40B4-BE49-F238E27FC236}">
                <a16:creationId xmlns:a16="http://schemas.microsoft.com/office/drawing/2014/main" id="{AA5D048C-C086-C820-4DA9-46F3D4E7309D}"/>
              </a:ext>
            </a:extLst>
          </p:cNvPr>
          <p:cNvPicPr>
            <a:picLocks noChangeAspect="1"/>
          </p:cNvPicPr>
          <p:nvPr/>
        </p:nvPicPr>
        <p:blipFill>
          <a:blip r:embed="rId3"/>
          <a:stretch>
            <a:fillRect/>
          </a:stretch>
        </p:blipFill>
        <p:spPr>
          <a:xfrm>
            <a:off x="561975" y="512757"/>
            <a:ext cx="225856" cy="162153"/>
          </a:xfrm>
          <a:prstGeom prst="rect">
            <a:avLst/>
          </a:prstGeom>
        </p:spPr>
      </p:pic>
      <p:pic>
        <p:nvPicPr>
          <p:cNvPr id="13" name="Picture 12">
            <a:extLst>
              <a:ext uri="{FF2B5EF4-FFF2-40B4-BE49-F238E27FC236}">
                <a16:creationId xmlns:a16="http://schemas.microsoft.com/office/drawing/2014/main" id="{773D9D37-B8B7-09FC-D4ED-0DE035C49D11}"/>
              </a:ext>
            </a:extLst>
          </p:cNvPr>
          <p:cNvPicPr>
            <a:picLocks noChangeAspect="1"/>
          </p:cNvPicPr>
          <p:nvPr/>
        </p:nvPicPr>
        <p:blipFill>
          <a:blip r:embed="rId4"/>
          <a:stretch>
            <a:fillRect/>
          </a:stretch>
        </p:blipFill>
        <p:spPr>
          <a:xfrm>
            <a:off x="561975" y="1359750"/>
            <a:ext cx="6578600" cy="2561060"/>
          </a:xfrm>
          <a:prstGeom prst="rect">
            <a:avLst/>
          </a:prstGeom>
        </p:spPr>
      </p:pic>
      <p:sp>
        <p:nvSpPr>
          <p:cNvPr id="19" name="Google Shape;659;p25">
            <a:extLst>
              <a:ext uri="{FF2B5EF4-FFF2-40B4-BE49-F238E27FC236}">
                <a16:creationId xmlns:a16="http://schemas.microsoft.com/office/drawing/2014/main" id="{65A344C2-E2A2-05BD-B306-21628DE6213C}"/>
              </a:ext>
            </a:extLst>
          </p:cNvPr>
          <p:cNvSpPr/>
          <p:nvPr/>
        </p:nvSpPr>
        <p:spPr>
          <a:xfrm flipH="1">
            <a:off x="1930939" y="3614953"/>
            <a:ext cx="8794209" cy="2284579"/>
          </a:xfrm>
          <a:custGeom>
            <a:avLst/>
            <a:gdLst/>
            <a:ahLst/>
            <a:cxnLst/>
            <a:rect l="l" t="t" r="r" b="b"/>
            <a:pathLst>
              <a:path w="72153" h="17384" extrusionOk="0">
                <a:moveTo>
                  <a:pt x="1" y="1"/>
                </a:moveTo>
                <a:lnTo>
                  <a:pt x="1" y="17384"/>
                </a:lnTo>
                <a:lnTo>
                  <a:pt x="72153" y="17384"/>
                </a:lnTo>
                <a:lnTo>
                  <a:pt x="72153" y="1"/>
                </a:lnTo>
                <a:close/>
              </a:path>
            </a:pathLst>
          </a:custGeom>
          <a:solidFill>
            <a:schemeClr val="bg1">
              <a:lumMod val="85000"/>
            </a:schemeClr>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The Elastic admin site has basic functionality for maintaining sales programs manually.</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Some types of programs – e.g., custom discount/terms requests – are not supported in the spreadsheet and must be set up in the CSP.</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The admin screens can be cumbersome to work with and there is not a way to export sales programs to review the setup in bulk, so the sales program spreadsheet is recommended if a site has many (or complex) sales programs.  </a:t>
            </a:r>
            <a:endParaRPr lang="en" sz="1400" dirty="0">
              <a:solidFill>
                <a:srgbClr val="000000"/>
              </a:solidFill>
              <a:latin typeface="Fira Sans"/>
              <a:ea typeface="Fira Sans"/>
              <a:cs typeface="Fira Sans"/>
              <a:sym typeface="Fira Sans"/>
            </a:endParaRPr>
          </a:p>
        </p:txBody>
      </p:sp>
    </p:spTree>
    <p:extLst>
      <p:ext uri="{BB962C8B-B14F-4D97-AF65-F5344CB8AC3E}">
        <p14:creationId xmlns:p14="http://schemas.microsoft.com/office/powerpoint/2010/main" val="4620483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255787" y="331600"/>
            <a:ext cx="9998078"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      Sales Program Spreadsheet Upload</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27" name="Graphic 26" descr="Open folder with solid fill">
            <a:extLst>
              <a:ext uri="{FF2B5EF4-FFF2-40B4-BE49-F238E27FC236}">
                <a16:creationId xmlns:a16="http://schemas.microsoft.com/office/drawing/2014/main" id="{0EE203CA-E4EB-4CAC-553E-03C85F86951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31554" y="311334"/>
            <a:ext cx="559046" cy="559046"/>
          </a:xfrm>
          <a:prstGeom prst="rect">
            <a:avLst/>
          </a:prstGeom>
        </p:spPr>
      </p:pic>
      <p:pic>
        <p:nvPicPr>
          <p:cNvPr id="4" name="Picture 3">
            <a:extLst>
              <a:ext uri="{FF2B5EF4-FFF2-40B4-BE49-F238E27FC236}">
                <a16:creationId xmlns:a16="http://schemas.microsoft.com/office/drawing/2014/main" id="{62F26B93-5F21-6ACE-57C7-4DFFAAFD190C}"/>
              </a:ext>
            </a:extLst>
          </p:cNvPr>
          <p:cNvPicPr>
            <a:picLocks noChangeAspect="1"/>
          </p:cNvPicPr>
          <p:nvPr/>
        </p:nvPicPr>
        <p:blipFill>
          <a:blip r:embed="rId5"/>
          <a:stretch>
            <a:fillRect/>
          </a:stretch>
        </p:blipFill>
        <p:spPr>
          <a:xfrm>
            <a:off x="431554" y="1416775"/>
            <a:ext cx="9912343" cy="1907592"/>
          </a:xfrm>
          <a:prstGeom prst="rect">
            <a:avLst/>
          </a:prstGeom>
        </p:spPr>
      </p:pic>
      <p:sp>
        <p:nvSpPr>
          <p:cNvPr id="28" name="Google Shape;659;p25">
            <a:extLst>
              <a:ext uri="{FF2B5EF4-FFF2-40B4-BE49-F238E27FC236}">
                <a16:creationId xmlns:a16="http://schemas.microsoft.com/office/drawing/2014/main" id="{1508B9F3-E855-A32F-0BBD-31CBF315CD42}"/>
              </a:ext>
            </a:extLst>
          </p:cNvPr>
          <p:cNvSpPr/>
          <p:nvPr/>
        </p:nvSpPr>
        <p:spPr>
          <a:xfrm flipH="1">
            <a:off x="2188114" y="3239921"/>
            <a:ext cx="8794209" cy="2427454"/>
          </a:xfrm>
          <a:custGeom>
            <a:avLst/>
            <a:gdLst/>
            <a:ahLst/>
            <a:cxnLst/>
            <a:rect l="l" t="t" r="r" b="b"/>
            <a:pathLst>
              <a:path w="72153" h="17384" extrusionOk="0">
                <a:moveTo>
                  <a:pt x="1" y="1"/>
                </a:moveTo>
                <a:lnTo>
                  <a:pt x="1" y="17384"/>
                </a:lnTo>
                <a:lnTo>
                  <a:pt x="72153" y="17384"/>
                </a:lnTo>
                <a:lnTo>
                  <a:pt x="72153" y="1"/>
                </a:lnTo>
                <a:close/>
              </a:path>
            </a:pathLst>
          </a:custGeom>
          <a:solidFill>
            <a:schemeClr val="bg1">
              <a:lumMod val="85000"/>
            </a:schemeClr>
          </a:solidFill>
          <a:ln>
            <a:noFill/>
          </a:ln>
        </p:spPr>
        <p:txBody>
          <a:bodyPr spcFirstLastPara="1" wrap="square" lIns="182875" tIns="91425" rIns="182875" bIns="91425" anchor="ctr" anchorCtr="0">
            <a:noAutofit/>
          </a:bodyPr>
          <a:lstStyle/>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The sales program spreadsheet upload uses a pre-formatted Elastic template to allow for setting up sales program rules, awards and other details.  </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A sales program import process runs on a scheduled basis (typically nightly, but can be more frequent) to pull in new/updated sales programs.  </a:t>
            </a:r>
          </a:p>
          <a:p>
            <a:pPr marL="0" lvl="0" indent="0" rtl="0">
              <a:spcBef>
                <a:spcPts val="0"/>
              </a:spcBef>
              <a:spcAft>
                <a:spcPts val="0"/>
              </a:spcAft>
              <a:buClr>
                <a:srgbClr val="000000"/>
              </a:buClr>
              <a:buSzPts val="1100"/>
              <a:buFont typeface="Arial"/>
              <a:buNone/>
            </a:pPr>
            <a:endParaRPr lang="en" sz="1600" dirty="0">
              <a:solidFill>
                <a:srgbClr val="000000"/>
              </a:solidFill>
              <a:latin typeface="Fira Sans"/>
              <a:ea typeface="Fira Sans"/>
              <a:cs typeface="Fira Sans"/>
              <a:sym typeface="Fira Sans"/>
            </a:endParaRPr>
          </a:p>
          <a:p>
            <a:pPr marL="0" lvl="0" indent="0" rtl="0">
              <a:spcBef>
                <a:spcPts val="0"/>
              </a:spcBef>
              <a:spcAft>
                <a:spcPts val="0"/>
              </a:spcAft>
              <a:buClr>
                <a:srgbClr val="000000"/>
              </a:buClr>
              <a:buSzPts val="1100"/>
              <a:buFont typeface="Arial"/>
              <a:buNone/>
            </a:pPr>
            <a:r>
              <a:rPr lang="en" sz="1600" dirty="0">
                <a:solidFill>
                  <a:srgbClr val="000000"/>
                </a:solidFill>
                <a:latin typeface="Fira Sans"/>
                <a:ea typeface="Fira Sans"/>
                <a:cs typeface="Fira Sans"/>
                <a:sym typeface="Fira Sans"/>
              </a:rPr>
              <a:t>Spreadsheet setup is recommended for sites that have many sales programs to maintain and/or have complex sales programs.</a:t>
            </a:r>
            <a:endParaRPr lang="en" sz="1400" dirty="0">
              <a:solidFill>
                <a:srgbClr val="000000"/>
              </a:solidFill>
              <a:latin typeface="Fira Sans"/>
              <a:ea typeface="Fira Sans"/>
              <a:cs typeface="Fira Sans"/>
              <a:sym typeface="Fira Sans"/>
            </a:endParaRPr>
          </a:p>
        </p:txBody>
      </p:sp>
    </p:spTree>
    <p:extLst>
      <p:ext uri="{BB962C8B-B14F-4D97-AF65-F5344CB8AC3E}">
        <p14:creationId xmlns:p14="http://schemas.microsoft.com/office/powerpoint/2010/main" val="365444330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255787" y="331600"/>
            <a:ext cx="9998078"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Questions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5" name="Graphic 4" descr="Questions with solid fill">
            <a:extLst>
              <a:ext uri="{FF2B5EF4-FFF2-40B4-BE49-F238E27FC236}">
                <a16:creationId xmlns:a16="http://schemas.microsoft.com/office/drawing/2014/main" id="{8279A5CC-6FCA-4F1C-B01D-2CB7A726E9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2375" y="2267886"/>
            <a:ext cx="2998788" cy="2998788"/>
          </a:xfrm>
          <a:prstGeom prst="rect">
            <a:avLst/>
          </a:prstGeom>
        </p:spPr>
      </p:pic>
    </p:spTree>
    <p:extLst>
      <p:ext uri="{BB962C8B-B14F-4D97-AF65-F5344CB8AC3E}">
        <p14:creationId xmlns:p14="http://schemas.microsoft.com/office/powerpoint/2010/main" val="16194738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255787" y="331600"/>
            <a:ext cx="9998078"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       Sales Program Catalog Rules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24" name="Graphic 23" descr="Storytelling with solid fill">
            <a:extLst>
              <a:ext uri="{FF2B5EF4-FFF2-40B4-BE49-F238E27FC236}">
                <a16:creationId xmlns:a16="http://schemas.microsoft.com/office/drawing/2014/main" id="{8EC32C5F-0526-B5C0-FCB6-A4015D19EA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3703" y="289093"/>
            <a:ext cx="588246" cy="588246"/>
          </a:xfrm>
          <a:prstGeom prst="rect">
            <a:avLst/>
          </a:prstGeom>
        </p:spPr>
      </p:pic>
      <p:cxnSp>
        <p:nvCxnSpPr>
          <p:cNvPr id="28" name="Google Shape;1720;p33">
            <a:extLst>
              <a:ext uri="{FF2B5EF4-FFF2-40B4-BE49-F238E27FC236}">
                <a16:creationId xmlns:a16="http://schemas.microsoft.com/office/drawing/2014/main" id="{0DF5C4D9-650B-46B0-343F-AD8C8B9A10E8}"/>
              </a:ext>
            </a:extLst>
          </p:cNvPr>
          <p:cNvCxnSpPr>
            <a:cxnSpLocks/>
            <a:stCxn id="36" idx="3"/>
            <a:endCxn id="32" idx="1"/>
          </p:cNvCxnSpPr>
          <p:nvPr/>
        </p:nvCxnSpPr>
        <p:spPr>
          <a:xfrm flipV="1">
            <a:off x="8687863" y="5121711"/>
            <a:ext cx="207460" cy="8612"/>
          </a:xfrm>
          <a:prstGeom prst="straightConnector1">
            <a:avLst/>
          </a:prstGeom>
          <a:noFill/>
          <a:ln w="9525" cap="flat" cmpd="sng">
            <a:solidFill>
              <a:srgbClr val="F9564F"/>
            </a:solidFill>
            <a:prstDash val="solid"/>
            <a:round/>
            <a:headEnd type="none" w="med" len="med"/>
            <a:tailEnd type="none" w="med" len="med"/>
          </a:ln>
        </p:spPr>
      </p:cxnSp>
      <p:sp>
        <p:nvSpPr>
          <p:cNvPr id="29" name="Google Shape;1723;p33">
            <a:extLst>
              <a:ext uri="{FF2B5EF4-FFF2-40B4-BE49-F238E27FC236}">
                <a16:creationId xmlns:a16="http://schemas.microsoft.com/office/drawing/2014/main" id="{D35D0046-4406-C90A-372B-25D17451DE9F}"/>
              </a:ext>
            </a:extLst>
          </p:cNvPr>
          <p:cNvSpPr/>
          <p:nvPr/>
        </p:nvSpPr>
        <p:spPr>
          <a:xfrm>
            <a:off x="2768742" y="3947474"/>
            <a:ext cx="25" cy="14775"/>
          </a:xfrm>
          <a:custGeom>
            <a:avLst/>
            <a:gdLst/>
            <a:ahLst/>
            <a:cxnLst/>
            <a:rect l="l" t="t" r="r" b="b"/>
            <a:pathLst>
              <a:path w="1" h="591" extrusionOk="0">
                <a:moveTo>
                  <a:pt x="1" y="1"/>
                </a:moveTo>
                <a:lnTo>
                  <a:pt x="1" y="254"/>
                </a:lnTo>
                <a:lnTo>
                  <a:pt x="1" y="590"/>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0" name="Google Shape;1724;p33">
            <a:extLst>
              <a:ext uri="{FF2B5EF4-FFF2-40B4-BE49-F238E27FC236}">
                <a16:creationId xmlns:a16="http://schemas.microsoft.com/office/drawing/2014/main" id="{9B0FD11A-375D-8998-D583-482C70721AAC}"/>
              </a:ext>
            </a:extLst>
          </p:cNvPr>
          <p:cNvSpPr/>
          <p:nvPr/>
        </p:nvSpPr>
        <p:spPr>
          <a:xfrm flipH="1">
            <a:off x="8960068" y="3042599"/>
            <a:ext cx="25" cy="14775"/>
          </a:xfrm>
          <a:custGeom>
            <a:avLst/>
            <a:gdLst/>
            <a:ahLst/>
            <a:cxnLst/>
            <a:rect l="l" t="t" r="r" b="b"/>
            <a:pathLst>
              <a:path w="1" h="591" extrusionOk="0">
                <a:moveTo>
                  <a:pt x="1" y="1"/>
                </a:moveTo>
                <a:lnTo>
                  <a:pt x="1" y="254"/>
                </a:lnTo>
                <a:lnTo>
                  <a:pt x="1" y="590"/>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727;p33">
            <a:extLst>
              <a:ext uri="{FF2B5EF4-FFF2-40B4-BE49-F238E27FC236}">
                <a16:creationId xmlns:a16="http://schemas.microsoft.com/office/drawing/2014/main" id="{8FBA7EC6-4EE9-970C-2F86-98BC83BE4422}"/>
              </a:ext>
            </a:extLst>
          </p:cNvPr>
          <p:cNvSpPr/>
          <p:nvPr/>
        </p:nvSpPr>
        <p:spPr>
          <a:xfrm>
            <a:off x="2768742" y="2137724"/>
            <a:ext cx="25" cy="14775"/>
          </a:xfrm>
          <a:custGeom>
            <a:avLst/>
            <a:gdLst/>
            <a:ahLst/>
            <a:cxnLst/>
            <a:rect l="l" t="t" r="r" b="b"/>
            <a:pathLst>
              <a:path w="1" h="591" extrusionOk="0">
                <a:moveTo>
                  <a:pt x="1" y="1"/>
                </a:moveTo>
                <a:lnTo>
                  <a:pt x="1" y="254"/>
                </a:lnTo>
                <a:lnTo>
                  <a:pt x="1" y="590"/>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2" name="Google Shape;1722;p33">
            <a:extLst>
              <a:ext uri="{FF2B5EF4-FFF2-40B4-BE49-F238E27FC236}">
                <a16:creationId xmlns:a16="http://schemas.microsoft.com/office/drawing/2014/main" id="{85DC613C-66A0-DDFB-B2FC-A0EAFAA64C68}"/>
              </a:ext>
            </a:extLst>
          </p:cNvPr>
          <p:cNvSpPr/>
          <p:nvPr/>
        </p:nvSpPr>
        <p:spPr>
          <a:xfrm flipH="1">
            <a:off x="5628643" y="4881111"/>
            <a:ext cx="3266680" cy="4812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732;p33">
            <a:extLst>
              <a:ext uri="{FF2B5EF4-FFF2-40B4-BE49-F238E27FC236}">
                <a16:creationId xmlns:a16="http://schemas.microsoft.com/office/drawing/2014/main" id="{0A7634A4-DD6F-D98A-820D-6DFB38A2E468}"/>
              </a:ext>
            </a:extLst>
          </p:cNvPr>
          <p:cNvSpPr txBox="1"/>
          <p:nvPr/>
        </p:nvSpPr>
        <p:spPr>
          <a:xfrm flipH="1">
            <a:off x="6194213" y="4944411"/>
            <a:ext cx="2456674" cy="354600"/>
          </a:xfrm>
          <a:prstGeom prst="rect">
            <a:avLst/>
          </a:prstGeom>
          <a:solidFill>
            <a:srgbClr val="EEEE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chemeClr val="dk1"/>
                </a:solidFill>
                <a:latin typeface="Fira Sans"/>
                <a:ea typeface="Fira Sans"/>
                <a:cs typeface="Fira Sans"/>
                <a:sym typeface="Fira Sans"/>
              </a:rPr>
              <a:t>Season Code of the catalog is </a:t>
            </a:r>
            <a:r>
              <a:rPr lang="en-US" sz="1200" b="1" dirty="0">
                <a:solidFill>
                  <a:schemeClr val="dk1"/>
                </a:solidFill>
                <a:latin typeface="Fira Sans"/>
                <a:ea typeface="Fira Sans"/>
                <a:cs typeface="Fira Sans"/>
                <a:sym typeface="Fira Sans"/>
              </a:rPr>
              <a:t>not</a:t>
            </a:r>
            <a:r>
              <a:rPr lang="en-US" sz="1200" dirty="0">
                <a:solidFill>
                  <a:schemeClr val="dk1"/>
                </a:solidFill>
                <a:latin typeface="Fira Sans"/>
                <a:ea typeface="Fira Sans"/>
                <a:cs typeface="Fira Sans"/>
                <a:sym typeface="Fira Sans"/>
              </a:rPr>
              <a:t> listed as excluded</a:t>
            </a:r>
            <a:endParaRPr lang="en-US" sz="1200" dirty="0">
              <a:latin typeface="Fira Sans"/>
              <a:ea typeface="Fira Sans"/>
              <a:cs typeface="Fira Sans"/>
              <a:sym typeface="Fira Sans"/>
            </a:endParaRPr>
          </a:p>
        </p:txBody>
      </p:sp>
      <p:sp>
        <p:nvSpPr>
          <p:cNvPr id="34" name="Google Shape;1734;p33">
            <a:extLst>
              <a:ext uri="{FF2B5EF4-FFF2-40B4-BE49-F238E27FC236}">
                <a16:creationId xmlns:a16="http://schemas.microsoft.com/office/drawing/2014/main" id="{5B59A9B4-FED8-DF3C-B0C8-D5BED4676710}"/>
              </a:ext>
            </a:extLst>
          </p:cNvPr>
          <p:cNvSpPr/>
          <p:nvPr/>
        </p:nvSpPr>
        <p:spPr>
          <a:xfrm>
            <a:off x="5543092" y="4787661"/>
            <a:ext cx="337500" cy="822275"/>
          </a:xfrm>
          <a:custGeom>
            <a:avLst/>
            <a:gdLst/>
            <a:ahLst/>
            <a:cxnLst/>
            <a:rect l="l" t="t" r="r" b="b"/>
            <a:pathLst>
              <a:path w="13500" h="32891" extrusionOk="0">
                <a:moveTo>
                  <a:pt x="13309" y="0"/>
                </a:moveTo>
                <a:cubicBezTo>
                  <a:pt x="5963" y="0"/>
                  <a:pt x="0" y="5963"/>
                  <a:pt x="0" y="13309"/>
                </a:cubicBezTo>
                <a:cubicBezTo>
                  <a:pt x="0" y="20615"/>
                  <a:pt x="5860" y="26538"/>
                  <a:pt x="13118" y="26640"/>
                </a:cubicBezTo>
                <a:lnTo>
                  <a:pt x="13118" y="26640"/>
                </a:lnTo>
                <a:lnTo>
                  <a:pt x="13118" y="32890"/>
                </a:lnTo>
                <a:lnTo>
                  <a:pt x="13500" y="32890"/>
                </a:lnTo>
                <a:lnTo>
                  <a:pt x="13500" y="26236"/>
                </a:lnTo>
                <a:lnTo>
                  <a:pt x="13309" y="26236"/>
                </a:lnTo>
                <a:cubicBezTo>
                  <a:pt x="9731" y="26236"/>
                  <a:pt x="6559" y="24757"/>
                  <a:pt x="4174" y="22467"/>
                </a:cubicBezTo>
                <a:cubicBezTo>
                  <a:pt x="1884" y="20082"/>
                  <a:pt x="382" y="16886"/>
                  <a:pt x="382" y="13309"/>
                </a:cubicBezTo>
                <a:cubicBezTo>
                  <a:pt x="382" y="9731"/>
                  <a:pt x="1884" y="6559"/>
                  <a:pt x="4174" y="4174"/>
                </a:cubicBezTo>
                <a:cubicBezTo>
                  <a:pt x="6559" y="1884"/>
                  <a:pt x="9731" y="406"/>
                  <a:pt x="13309" y="406"/>
                </a:cubicBezTo>
                <a:lnTo>
                  <a:pt x="13309" y="0"/>
                </a:ln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735;p33">
            <a:extLst>
              <a:ext uri="{FF2B5EF4-FFF2-40B4-BE49-F238E27FC236}">
                <a16:creationId xmlns:a16="http://schemas.microsoft.com/office/drawing/2014/main" id="{3B1407EE-B793-7CA7-1B20-A2A0557F6DCE}"/>
              </a:ext>
            </a:extLst>
          </p:cNvPr>
          <p:cNvSpPr/>
          <p:nvPr/>
        </p:nvSpPr>
        <p:spPr>
          <a:xfrm>
            <a:off x="5848367" y="5602736"/>
            <a:ext cx="54875" cy="54300"/>
          </a:xfrm>
          <a:custGeom>
            <a:avLst/>
            <a:gdLst/>
            <a:ahLst/>
            <a:cxnLst/>
            <a:rect l="l" t="t" r="r" b="b"/>
            <a:pathLst>
              <a:path w="2195" h="2172" extrusionOk="0">
                <a:moveTo>
                  <a:pt x="1098" y="1"/>
                </a:moveTo>
                <a:cubicBezTo>
                  <a:pt x="501" y="1"/>
                  <a:pt x="1" y="502"/>
                  <a:pt x="1" y="1098"/>
                </a:cubicBezTo>
                <a:cubicBezTo>
                  <a:pt x="1" y="1694"/>
                  <a:pt x="501" y="2171"/>
                  <a:pt x="1098" y="2171"/>
                </a:cubicBezTo>
                <a:cubicBezTo>
                  <a:pt x="1694" y="2171"/>
                  <a:pt x="2195" y="1694"/>
                  <a:pt x="2195" y="1098"/>
                </a:cubicBezTo>
                <a:cubicBezTo>
                  <a:pt x="2195" y="502"/>
                  <a:pt x="1694" y="1"/>
                  <a:pt x="1098" y="1"/>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721;p33">
            <a:extLst>
              <a:ext uri="{FF2B5EF4-FFF2-40B4-BE49-F238E27FC236}">
                <a16:creationId xmlns:a16="http://schemas.microsoft.com/office/drawing/2014/main" id="{10287B8D-6C79-FE0D-8017-00F6D627A009}"/>
              </a:ext>
            </a:extLst>
          </p:cNvPr>
          <p:cNvSpPr/>
          <p:nvPr/>
        </p:nvSpPr>
        <p:spPr>
          <a:xfrm flipH="1">
            <a:off x="8687863" y="4719186"/>
            <a:ext cx="2332047" cy="822274"/>
          </a:xfrm>
          <a:prstGeom prst="roundRect">
            <a:avLst>
              <a:gd name="adj" fmla="val 50000"/>
            </a:avLst>
          </a:pr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736;p33">
            <a:extLst>
              <a:ext uri="{FF2B5EF4-FFF2-40B4-BE49-F238E27FC236}">
                <a16:creationId xmlns:a16="http://schemas.microsoft.com/office/drawing/2014/main" id="{83BFF741-09B4-09AF-ED4D-3E48B70AAF19}"/>
              </a:ext>
            </a:extLst>
          </p:cNvPr>
          <p:cNvSpPr/>
          <p:nvPr/>
        </p:nvSpPr>
        <p:spPr>
          <a:xfrm>
            <a:off x="5615242" y="4859811"/>
            <a:ext cx="524125" cy="521750"/>
          </a:xfrm>
          <a:custGeom>
            <a:avLst/>
            <a:gdLst/>
            <a:ahLst/>
            <a:cxnLst/>
            <a:rect l="l" t="t" r="r" b="b"/>
            <a:pathLst>
              <a:path w="20965" h="20870" extrusionOk="0">
                <a:moveTo>
                  <a:pt x="10423" y="0"/>
                </a:moveTo>
                <a:cubicBezTo>
                  <a:pt x="4651" y="0"/>
                  <a:pt x="0" y="4675"/>
                  <a:pt x="0" y="10423"/>
                </a:cubicBezTo>
                <a:cubicBezTo>
                  <a:pt x="0" y="16195"/>
                  <a:pt x="4651" y="20869"/>
                  <a:pt x="10423" y="20869"/>
                </a:cubicBezTo>
                <a:cubicBezTo>
                  <a:pt x="16195" y="20869"/>
                  <a:pt x="20965" y="16195"/>
                  <a:pt x="20965" y="10423"/>
                </a:cubicBezTo>
                <a:cubicBezTo>
                  <a:pt x="20965" y="4675"/>
                  <a:pt x="16195" y="0"/>
                  <a:pt x="10423" y="0"/>
                </a:cubicBezTo>
                <a:close/>
              </a:path>
            </a:pathLst>
          </a:custGeom>
          <a:solidFill>
            <a:srgbClr val="FCA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737;p33">
            <a:extLst>
              <a:ext uri="{FF2B5EF4-FFF2-40B4-BE49-F238E27FC236}">
                <a16:creationId xmlns:a16="http://schemas.microsoft.com/office/drawing/2014/main" id="{720A8FE4-548F-B682-7B77-60C6F0B1BB60}"/>
              </a:ext>
            </a:extLst>
          </p:cNvPr>
          <p:cNvSpPr/>
          <p:nvPr/>
        </p:nvSpPr>
        <p:spPr>
          <a:xfrm>
            <a:off x="5671867" y="4917036"/>
            <a:ext cx="407875" cy="407275"/>
          </a:xfrm>
          <a:custGeom>
            <a:avLst/>
            <a:gdLst/>
            <a:ahLst/>
            <a:cxnLst/>
            <a:rect l="l" t="t" r="r" b="b"/>
            <a:pathLst>
              <a:path w="16315" h="16291" extrusionOk="0">
                <a:moveTo>
                  <a:pt x="8158" y="1"/>
                </a:moveTo>
                <a:cubicBezTo>
                  <a:pt x="3698" y="1"/>
                  <a:pt x="1" y="3674"/>
                  <a:pt x="1" y="8134"/>
                </a:cubicBezTo>
                <a:cubicBezTo>
                  <a:pt x="1" y="12618"/>
                  <a:pt x="3698" y="16291"/>
                  <a:pt x="8158" y="16291"/>
                </a:cubicBezTo>
                <a:cubicBezTo>
                  <a:pt x="12642" y="16291"/>
                  <a:pt x="16315" y="12618"/>
                  <a:pt x="16315" y="8134"/>
                </a:cubicBezTo>
                <a:cubicBezTo>
                  <a:pt x="16315" y="3674"/>
                  <a:pt x="12642" y="1"/>
                  <a:pt x="8158" y="1"/>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742;p33">
            <a:extLst>
              <a:ext uri="{FF2B5EF4-FFF2-40B4-BE49-F238E27FC236}">
                <a16:creationId xmlns:a16="http://schemas.microsoft.com/office/drawing/2014/main" id="{46965F94-1D53-2360-7D15-DD2695A6BA6A}"/>
              </a:ext>
            </a:extLst>
          </p:cNvPr>
          <p:cNvSpPr/>
          <p:nvPr/>
        </p:nvSpPr>
        <p:spPr>
          <a:xfrm>
            <a:off x="2820991" y="3992286"/>
            <a:ext cx="3266680" cy="4812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743;p33">
            <a:extLst>
              <a:ext uri="{FF2B5EF4-FFF2-40B4-BE49-F238E27FC236}">
                <a16:creationId xmlns:a16="http://schemas.microsoft.com/office/drawing/2014/main" id="{CA8A95B6-7A09-6975-DDB3-24ABF3AE77E9}"/>
              </a:ext>
            </a:extLst>
          </p:cNvPr>
          <p:cNvSpPr txBox="1"/>
          <p:nvPr/>
        </p:nvSpPr>
        <p:spPr>
          <a:xfrm>
            <a:off x="3128146" y="4055586"/>
            <a:ext cx="2446996" cy="354600"/>
          </a:xfrm>
          <a:prstGeom prst="rect">
            <a:avLst/>
          </a:prstGeom>
          <a:solidFill>
            <a:srgbClr val="EEEE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Fira Sans"/>
                <a:ea typeface="Fira Sans"/>
                <a:cs typeface="Fira Sans"/>
                <a:sym typeface="Fira Sans"/>
              </a:rPr>
              <a:t>Season Code of the catalog is included in the rule</a:t>
            </a:r>
            <a:endParaRPr sz="1200" dirty="0">
              <a:latin typeface="Fira Sans"/>
              <a:ea typeface="Fira Sans"/>
              <a:cs typeface="Fira Sans"/>
              <a:sym typeface="Fira Sans"/>
            </a:endParaRPr>
          </a:p>
        </p:txBody>
      </p:sp>
      <p:grpSp>
        <p:nvGrpSpPr>
          <p:cNvPr id="41" name="Google Shape;1745;p33">
            <a:extLst>
              <a:ext uri="{FF2B5EF4-FFF2-40B4-BE49-F238E27FC236}">
                <a16:creationId xmlns:a16="http://schemas.microsoft.com/office/drawing/2014/main" id="{4FC85D00-454B-CB18-A1B9-A1ABA9A2578F}"/>
              </a:ext>
            </a:extLst>
          </p:cNvPr>
          <p:cNvGrpSpPr/>
          <p:nvPr/>
        </p:nvGrpSpPr>
        <p:grpSpPr>
          <a:xfrm>
            <a:off x="694360" y="3858936"/>
            <a:ext cx="2332047" cy="822274"/>
            <a:chOff x="578613" y="2953400"/>
            <a:chExt cx="1295400" cy="481200"/>
          </a:xfrm>
        </p:grpSpPr>
        <p:sp>
          <p:nvSpPr>
            <p:cNvPr id="42" name="Google Shape;1746;p33">
              <a:extLst>
                <a:ext uri="{FF2B5EF4-FFF2-40B4-BE49-F238E27FC236}">
                  <a16:creationId xmlns:a16="http://schemas.microsoft.com/office/drawing/2014/main" id="{A28F7729-DAC6-E827-FCA9-FB5933248597}"/>
                </a:ext>
              </a:extLst>
            </p:cNvPr>
            <p:cNvSpPr/>
            <p:nvPr/>
          </p:nvSpPr>
          <p:spPr>
            <a:xfrm>
              <a:off x="578613" y="2953400"/>
              <a:ext cx="1295400" cy="481200"/>
            </a:xfrm>
            <a:prstGeom prst="roundRect">
              <a:avLst>
                <a:gd name="adj" fmla="val 50000"/>
              </a:avLst>
            </a:pr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43" name="Google Shape;1747;p33">
              <a:extLst>
                <a:ext uri="{FF2B5EF4-FFF2-40B4-BE49-F238E27FC236}">
                  <a16:creationId xmlns:a16="http://schemas.microsoft.com/office/drawing/2014/main" id="{C7D0D00B-8FD2-E9B0-386F-404BDF301C01}"/>
                </a:ext>
              </a:extLst>
            </p:cNvPr>
            <p:cNvSpPr txBox="1"/>
            <p:nvPr/>
          </p:nvSpPr>
          <p:spPr>
            <a:xfrm>
              <a:off x="721413" y="3070175"/>
              <a:ext cx="10098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latin typeface="Fira Sans Extra Condensed Medium"/>
                  <a:ea typeface="Fira Sans Extra Condensed Medium"/>
                  <a:cs typeface="Fira Sans Extra Condensed Medium"/>
                  <a:sym typeface="Fira Sans Extra Condensed Medium"/>
                </a:rPr>
                <a:t>Catalog Season Is</a:t>
              </a:r>
              <a:endParaRPr sz="1800" dirty="0">
                <a:solidFill>
                  <a:schemeClr val="lt1"/>
                </a:solidFill>
                <a:latin typeface="Fira Sans Extra Condensed Medium"/>
                <a:ea typeface="Fira Sans Extra Condensed Medium"/>
                <a:cs typeface="Fira Sans Extra Condensed Medium"/>
                <a:sym typeface="Fira Sans Extra Condensed Medium"/>
              </a:endParaRPr>
            </a:p>
          </p:txBody>
        </p:sp>
      </p:grpSp>
      <p:cxnSp>
        <p:nvCxnSpPr>
          <p:cNvPr id="44" name="Google Shape;1748;p33">
            <a:extLst>
              <a:ext uri="{FF2B5EF4-FFF2-40B4-BE49-F238E27FC236}">
                <a16:creationId xmlns:a16="http://schemas.microsoft.com/office/drawing/2014/main" id="{DD209BCC-93E9-88EC-9DB4-1F4E4D399790}"/>
              </a:ext>
            </a:extLst>
          </p:cNvPr>
          <p:cNvCxnSpPr>
            <a:cxnSpLocks/>
            <a:stCxn id="42" idx="3"/>
            <a:endCxn id="39" idx="1"/>
          </p:cNvCxnSpPr>
          <p:nvPr/>
        </p:nvCxnSpPr>
        <p:spPr>
          <a:xfrm flipH="1" flipV="1">
            <a:off x="2820991" y="4232886"/>
            <a:ext cx="205416" cy="37187"/>
          </a:xfrm>
          <a:prstGeom prst="straightConnector1">
            <a:avLst/>
          </a:prstGeom>
          <a:noFill/>
          <a:ln w="9525" cap="flat" cmpd="sng">
            <a:solidFill>
              <a:srgbClr val="B33F62"/>
            </a:solidFill>
            <a:prstDash val="solid"/>
            <a:round/>
            <a:headEnd type="none" w="med" len="med"/>
            <a:tailEnd type="none" w="med" len="med"/>
          </a:ln>
        </p:spPr>
      </p:cxnSp>
      <p:sp>
        <p:nvSpPr>
          <p:cNvPr id="45" name="Google Shape;1750;p33">
            <a:extLst>
              <a:ext uri="{FF2B5EF4-FFF2-40B4-BE49-F238E27FC236}">
                <a16:creationId xmlns:a16="http://schemas.microsoft.com/office/drawing/2014/main" id="{79A973EB-1106-1806-9100-B203EBE30716}"/>
              </a:ext>
            </a:extLst>
          </p:cNvPr>
          <p:cNvSpPr/>
          <p:nvPr/>
        </p:nvSpPr>
        <p:spPr>
          <a:xfrm>
            <a:off x="5582442" y="3963011"/>
            <a:ext cx="521750" cy="524150"/>
          </a:xfrm>
          <a:custGeom>
            <a:avLst/>
            <a:gdLst/>
            <a:ahLst/>
            <a:cxnLst/>
            <a:rect l="l" t="t" r="r" b="b"/>
            <a:pathLst>
              <a:path w="20870" h="20966" extrusionOk="0">
                <a:moveTo>
                  <a:pt x="10447" y="1"/>
                </a:moveTo>
                <a:cubicBezTo>
                  <a:pt x="4675" y="1"/>
                  <a:pt x="0" y="4652"/>
                  <a:pt x="0" y="10424"/>
                </a:cubicBezTo>
                <a:cubicBezTo>
                  <a:pt x="0" y="16291"/>
                  <a:pt x="4675" y="20966"/>
                  <a:pt x="10447" y="20966"/>
                </a:cubicBezTo>
                <a:cubicBezTo>
                  <a:pt x="16219" y="20966"/>
                  <a:pt x="20869" y="16291"/>
                  <a:pt x="20869" y="10424"/>
                </a:cubicBezTo>
                <a:cubicBezTo>
                  <a:pt x="20869" y="4652"/>
                  <a:pt x="16219" y="1"/>
                  <a:pt x="10447" y="1"/>
                </a:cubicBezTo>
                <a:close/>
              </a:path>
            </a:pathLst>
          </a:custGeom>
          <a:solidFill>
            <a:srgbClr val="FCA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751;p33">
            <a:extLst>
              <a:ext uri="{FF2B5EF4-FFF2-40B4-BE49-F238E27FC236}">
                <a16:creationId xmlns:a16="http://schemas.microsoft.com/office/drawing/2014/main" id="{2E637C79-EC01-693E-166B-D9753B13BF7D}"/>
              </a:ext>
            </a:extLst>
          </p:cNvPr>
          <p:cNvSpPr/>
          <p:nvPr/>
        </p:nvSpPr>
        <p:spPr>
          <a:xfrm>
            <a:off x="5838842" y="3893261"/>
            <a:ext cx="337500" cy="819875"/>
          </a:xfrm>
          <a:custGeom>
            <a:avLst/>
            <a:gdLst/>
            <a:ahLst/>
            <a:cxnLst/>
            <a:rect l="l" t="t" r="r" b="b"/>
            <a:pathLst>
              <a:path w="13500" h="32795" extrusionOk="0">
                <a:moveTo>
                  <a:pt x="191" y="0"/>
                </a:moveTo>
                <a:lnTo>
                  <a:pt x="191" y="406"/>
                </a:lnTo>
                <a:cubicBezTo>
                  <a:pt x="3768" y="406"/>
                  <a:pt x="6941" y="1789"/>
                  <a:pt x="9326" y="4174"/>
                </a:cubicBezTo>
                <a:cubicBezTo>
                  <a:pt x="11615" y="6464"/>
                  <a:pt x="13118" y="9731"/>
                  <a:pt x="13118" y="13214"/>
                </a:cubicBezTo>
                <a:cubicBezTo>
                  <a:pt x="13118" y="16791"/>
                  <a:pt x="11615" y="20083"/>
                  <a:pt x="9326" y="22348"/>
                </a:cubicBezTo>
                <a:cubicBezTo>
                  <a:pt x="6941" y="24733"/>
                  <a:pt x="3768" y="26141"/>
                  <a:pt x="191" y="26141"/>
                </a:cubicBezTo>
                <a:lnTo>
                  <a:pt x="0" y="26141"/>
                </a:lnTo>
                <a:lnTo>
                  <a:pt x="0" y="32795"/>
                </a:lnTo>
                <a:lnTo>
                  <a:pt x="382" y="32795"/>
                </a:lnTo>
                <a:lnTo>
                  <a:pt x="382" y="26521"/>
                </a:lnTo>
                <a:lnTo>
                  <a:pt x="382" y="26521"/>
                </a:lnTo>
                <a:cubicBezTo>
                  <a:pt x="7640" y="26419"/>
                  <a:pt x="13499" y="20496"/>
                  <a:pt x="13499" y="13214"/>
                </a:cubicBezTo>
                <a:cubicBezTo>
                  <a:pt x="13499" y="5963"/>
                  <a:pt x="7537" y="0"/>
                  <a:pt x="191"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752;p33">
            <a:extLst>
              <a:ext uri="{FF2B5EF4-FFF2-40B4-BE49-F238E27FC236}">
                <a16:creationId xmlns:a16="http://schemas.microsoft.com/office/drawing/2014/main" id="{EC22BE7A-51CD-5CBF-DA20-76099004B2F1}"/>
              </a:ext>
            </a:extLst>
          </p:cNvPr>
          <p:cNvSpPr/>
          <p:nvPr/>
        </p:nvSpPr>
        <p:spPr>
          <a:xfrm>
            <a:off x="5639667" y="4022661"/>
            <a:ext cx="407875" cy="404875"/>
          </a:xfrm>
          <a:custGeom>
            <a:avLst/>
            <a:gdLst/>
            <a:ahLst/>
            <a:cxnLst/>
            <a:rect l="l" t="t" r="r" b="b"/>
            <a:pathLst>
              <a:path w="16315" h="16195" extrusionOk="0">
                <a:moveTo>
                  <a:pt x="8158" y="0"/>
                </a:moveTo>
                <a:cubicBezTo>
                  <a:pt x="3674" y="0"/>
                  <a:pt x="1" y="3578"/>
                  <a:pt x="1" y="8038"/>
                </a:cubicBezTo>
                <a:cubicBezTo>
                  <a:pt x="1" y="12617"/>
                  <a:pt x="3674" y="16194"/>
                  <a:pt x="8158" y="16194"/>
                </a:cubicBezTo>
                <a:cubicBezTo>
                  <a:pt x="12618" y="16194"/>
                  <a:pt x="16315" y="12617"/>
                  <a:pt x="16315" y="8038"/>
                </a:cubicBezTo>
                <a:cubicBezTo>
                  <a:pt x="16315" y="3578"/>
                  <a:pt x="12618" y="0"/>
                  <a:pt x="8158"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753;p33">
            <a:extLst>
              <a:ext uri="{FF2B5EF4-FFF2-40B4-BE49-F238E27FC236}">
                <a16:creationId xmlns:a16="http://schemas.microsoft.com/office/drawing/2014/main" id="{2360C59D-B6A6-EB82-C2B1-7362EBEDEC2E}"/>
              </a:ext>
            </a:extLst>
          </p:cNvPr>
          <p:cNvSpPr/>
          <p:nvPr/>
        </p:nvSpPr>
        <p:spPr>
          <a:xfrm>
            <a:off x="5816167" y="4695836"/>
            <a:ext cx="54875" cy="51900"/>
          </a:xfrm>
          <a:custGeom>
            <a:avLst/>
            <a:gdLst/>
            <a:ahLst/>
            <a:cxnLst/>
            <a:rect l="l" t="t" r="r" b="b"/>
            <a:pathLst>
              <a:path w="2195" h="2076" extrusionOk="0">
                <a:moveTo>
                  <a:pt x="1098" y="0"/>
                </a:moveTo>
                <a:cubicBezTo>
                  <a:pt x="502" y="0"/>
                  <a:pt x="1" y="501"/>
                  <a:pt x="1" y="1097"/>
                </a:cubicBezTo>
                <a:cubicBezTo>
                  <a:pt x="1" y="1694"/>
                  <a:pt x="502" y="2075"/>
                  <a:pt x="1098" y="2075"/>
                </a:cubicBezTo>
                <a:cubicBezTo>
                  <a:pt x="1694" y="2075"/>
                  <a:pt x="2195" y="1694"/>
                  <a:pt x="2195" y="1097"/>
                </a:cubicBezTo>
                <a:cubicBezTo>
                  <a:pt x="2195" y="501"/>
                  <a:pt x="1694" y="0"/>
                  <a:pt x="1098"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758;p33">
            <a:extLst>
              <a:ext uri="{FF2B5EF4-FFF2-40B4-BE49-F238E27FC236}">
                <a16:creationId xmlns:a16="http://schemas.microsoft.com/office/drawing/2014/main" id="{FBC14491-41A9-6086-C48C-3FB392901021}"/>
              </a:ext>
            </a:extLst>
          </p:cNvPr>
          <p:cNvSpPr/>
          <p:nvPr/>
        </p:nvSpPr>
        <p:spPr>
          <a:xfrm flipH="1">
            <a:off x="5638168" y="3092186"/>
            <a:ext cx="3266680" cy="4812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759;p33">
            <a:extLst>
              <a:ext uri="{FF2B5EF4-FFF2-40B4-BE49-F238E27FC236}">
                <a16:creationId xmlns:a16="http://schemas.microsoft.com/office/drawing/2014/main" id="{F50C3829-9DBF-C659-B8CF-37551D544BF9}"/>
              </a:ext>
            </a:extLst>
          </p:cNvPr>
          <p:cNvSpPr txBox="1"/>
          <p:nvPr/>
        </p:nvSpPr>
        <p:spPr>
          <a:xfrm flipH="1">
            <a:off x="6203738" y="3155486"/>
            <a:ext cx="2456681" cy="354600"/>
          </a:xfrm>
          <a:prstGeom prst="rect">
            <a:avLst/>
          </a:prstGeom>
          <a:solidFill>
            <a:srgbClr val="EEEE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solidFill>
                  <a:srgbClr val="000000"/>
                </a:solidFill>
                <a:latin typeface="Fira Sans"/>
                <a:ea typeface="Fira Sans"/>
                <a:cs typeface="Fira Sans"/>
                <a:sym typeface="Fira Sans"/>
              </a:rPr>
              <a:t>Catalog that order is placed from is </a:t>
            </a:r>
            <a:r>
              <a:rPr lang="en-US" sz="1200" b="1" dirty="0">
                <a:solidFill>
                  <a:srgbClr val="000000"/>
                </a:solidFill>
                <a:latin typeface="Fira Sans"/>
                <a:ea typeface="Fira Sans"/>
                <a:cs typeface="Fira Sans"/>
                <a:sym typeface="Fira Sans"/>
              </a:rPr>
              <a:t>not</a:t>
            </a:r>
            <a:r>
              <a:rPr lang="en-US" sz="1200" dirty="0">
                <a:solidFill>
                  <a:srgbClr val="000000"/>
                </a:solidFill>
                <a:latin typeface="Fira Sans"/>
                <a:ea typeface="Fira Sans"/>
                <a:cs typeface="Fira Sans"/>
                <a:sym typeface="Fira Sans"/>
              </a:rPr>
              <a:t> listed as excluded</a:t>
            </a:r>
            <a:endParaRPr lang="en-US" dirty="0">
              <a:solidFill>
                <a:srgbClr val="FF33B7"/>
              </a:solidFill>
              <a:latin typeface="Fira Sans Medium"/>
              <a:ea typeface="Fira Sans Medium"/>
              <a:cs typeface="Fira Sans Medium"/>
              <a:sym typeface="Fira Sans Medium"/>
            </a:endParaRPr>
          </a:p>
        </p:txBody>
      </p:sp>
      <p:grpSp>
        <p:nvGrpSpPr>
          <p:cNvPr id="51" name="Google Shape;1761;p33">
            <a:extLst>
              <a:ext uri="{FF2B5EF4-FFF2-40B4-BE49-F238E27FC236}">
                <a16:creationId xmlns:a16="http://schemas.microsoft.com/office/drawing/2014/main" id="{D1F591AB-FA1B-2FDB-775A-E94FFD6A0A52}"/>
              </a:ext>
            </a:extLst>
          </p:cNvPr>
          <p:cNvGrpSpPr/>
          <p:nvPr/>
        </p:nvGrpSpPr>
        <p:grpSpPr>
          <a:xfrm>
            <a:off x="8697395" y="2930261"/>
            <a:ext cx="2332047" cy="822274"/>
            <a:chOff x="7260462" y="2048525"/>
            <a:chExt cx="1295400" cy="481200"/>
          </a:xfrm>
        </p:grpSpPr>
        <p:sp>
          <p:nvSpPr>
            <p:cNvPr id="52" name="Google Shape;1762;p33">
              <a:extLst>
                <a:ext uri="{FF2B5EF4-FFF2-40B4-BE49-F238E27FC236}">
                  <a16:creationId xmlns:a16="http://schemas.microsoft.com/office/drawing/2014/main" id="{770530C6-8AB6-EE0C-F785-9CCBB7C3A618}"/>
                </a:ext>
              </a:extLst>
            </p:cNvPr>
            <p:cNvSpPr/>
            <p:nvPr/>
          </p:nvSpPr>
          <p:spPr>
            <a:xfrm flipH="1">
              <a:off x="7260462" y="2048525"/>
              <a:ext cx="1295400" cy="481200"/>
            </a:xfrm>
            <a:prstGeom prst="roundRect">
              <a:avLst>
                <a:gd name="adj" fmla="val 50000"/>
              </a:avLst>
            </a:pr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53" name="Google Shape;1763;p33">
              <a:extLst>
                <a:ext uri="{FF2B5EF4-FFF2-40B4-BE49-F238E27FC236}">
                  <a16:creationId xmlns:a16="http://schemas.microsoft.com/office/drawing/2014/main" id="{F32DB14C-69EC-6DB6-51C9-EA1CD843128C}"/>
                </a:ext>
              </a:extLst>
            </p:cNvPr>
            <p:cNvSpPr txBox="1"/>
            <p:nvPr/>
          </p:nvSpPr>
          <p:spPr>
            <a:xfrm flipH="1">
              <a:off x="7403262" y="2165300"/>
              <a:ext cx="1055347"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latin typeface="Fira Sans Extra Condensed Medium"/>
                  <a:ea typeface="Fira Sans Extra Condensed Medium"/>
                  <a:cs typeface="Fira Sans Extra Condensed Medium"/>
                  <a:sym typeface="Fira Sans Extra Condensed Medium"/>
                </a:rPr>
                <a:t>Catalog Is Not</a:t>
              </a:r>
              <a:endParaRPr sz="1800" dirty="0">
                <a:solidFill>
                  <a:schemeClr val="lt1"/>
                </a:solidFill>
                <a:latin typeface="Fira Sans Extra Condensed Medium"/>
                <a:ea typeface="Fira Sans Extra Condensed Medium"/>
                <a:cs typeface="Fira Sans Extra Condensed Medium"/>
                <a:sym typeface="Fira Sans Extra Condensed Medium"/>
              </a:endParaRPr>
            </a:p>
          </p:txBody>
        </p:sp>
      </p:grpSp>
      <p:cxnSp>
        <p:nvCxnSpPr>
          <p:cNvPr id="54" name="Google Shape;1764;p33">
            <a:extLst>
              <a:ext uri="{FF2B5EF4-FFF2-40B4-BE49-F238E27FC236}">
                <a16:creationId xmlns:a16="http://schemas.microsoft.com/office/drawing/2014/main" id="{A91D5AA3-DB60-6C22-416C-7D1F24148943}"/>
              </a:ext>
            </a:extLst>
          </p:cNvPr>
          <p:cNvCxnSpPr>
            <a:cxnSpLocks/>
            <a:stCxn id="52" idx="3"/>
            <a:endCxn id="49" idx="1"/>
          </p:cNvCxnSpPr>
          <p:nvPr/>
        </p:nvCxnSpPr>
        <p:spPr>
          <a:xfrm flipV="1">
            <a:off x="8697395" y="3332786"/>
            <a:ext cx="207453" cy="8612"/>
          </a:xfrm>
          <a:prstGeom prst="straightConnector1">
            <a:avLst/>
          </a:prstGeom>
          <a:noFill/>
          <a:ln w="9525" cap="flat" cmpd="sng">
            <a:solidFill>
              <a:srgbClr val="7B1E7A"/>
            </a:solidFill>
            <a:prstDash val="solid"/>
            <a:round/>
            <a:headEnd type="none" w="med" len="med"/>
            <a:tailEnd type="none" w="med" len="med"/>
          </a:ln>
        </p:spPr>
      </p:cxnSp>
      <p:sp>
        <p:nvSpPr>
          <p:cNvPr id="55" name="Google Shape;1766;p33">
            <a:extLst>
              <a:ext uri="{FF2B5EF4-FFF2-40B4-BE49-F238E27FC236}">
                <a16:creationId xmlns:a16="http://schemas.microsoft.com/office/drawing/2014/main" id="{D6E981C1-387F-77E7-6520-6178DEDB0333}"/>
              </a:ext>
            </a:extLst>
          </p:cNvPr>
          <p:cNvSpPr/>
          <p:nvPr/>
        </p:nvSpPr>
        <p:spPr>
          <a:xfrm>
            <a:off x="5615242" y="3068036"/>
            <a:ext cx="524125" cy="524150"/>
          </a:xfrm>
          <a:custGeom>
            <a:avLst/>
            <a:gdLst/>
            <a:ahLst/>
            <a:cxnLst/>
            <a:rect l="l" t="t" r="r" b="b"/>
            <a:pathLst>
              <a:path w="20965" h="20966" extrusionOk="0">
                <a:moveTo>
                  <a:pt x="10423" y="1"/>
                </a:moveTo>
                <a:cubicBezTo>
                  <a:pt x="4651" y="1"/>
                  <a:pt x="0" y="4675"/>
                  <a:pt x="0" y="10447"/>
                </a:cubicBezTo>
                <a:cubicBezTo>
                  <a:pt x="0" y="16314"/>
                  <a:pt x="4651" y="20965"/>
                  <a:pt x="10423" y="20965"/>
                </a:cubicBezTo>
                <a:cubicBezTo>
                  <a:pt x="16195" y="20965"/>
                  <a:pt x="20965" y="16314"/>
                  <a:pt x="20965" y="10447"/>
                </a:cubicBezTo>
                <a:cubicBezTo>
                  <a:pt x="20965" y="4675"/>
                  <a:pt x="16195" y="1"/>
                  <a:pt x="10423" y="1"/>
                </a:cubicBezTo>
                <a:close/>
              </a:path>
            </a:pathLst>
          </a:custGeom>
          <a:solidFill>
            <a:srgbClr val="F196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767;p33">
            <a:extLst>
              <a:ext uri="{FF2B5EF4-FFF2-40B4-BE49-F238E27FC236}">
                <a16:creationId xmlns:a16="http://schemas.microsoft.com/office/drawing/2014/main" id="{C4417C1E-6510-F305-39F2-3877A4F690F3}"/>
              </a:ext>
            </a:extLst>
          </p:cNvPr>
          <p:cNvSpPr/>
          <p:nvPr/>
        </p:nvSpPr>
        <p:spPr>
          <a:xfrm>
            <a:off x="5543092" y="2998861"/>
            <a:ext cx="337500" cy="819900"/>
          </a:xfrm>
          <a:custGeom>
            <a:avLst/>
            <a:gdLst/>
            <a:ahLst/>
            <a:cxnLst/>
            <a:rect l="l" t="t" r="r" b="b"/>
            <a:pathLst>
              <a:path w="13500" h="32796" extrusionOk="0">
                <a:moveTo>
                  <a:pt x="13309" y="1"/>
                </a:moveTo>
                <a:cubicBezTo>
                  <a:pt x="5963" y="1"/>
                  <a:pt x="0" y="5964"/>
                  <a:pt x="0" y="13214"/>
                </a:cubicBezTo>
                <a:cubicBezTo>
                  <a:pt x="0" y="20496"/>
                  <a:pt x="5860" y="26419"/>
                  <a:pt x="13118" y="26521"/>
                </a:cubicBezTo>
                <a:lnTo>
                  <a:pt x="13118" y="26521"/>
                </a:lnTo>
                <a:lnTo>
                  <a:pt x="13118" y="32795"/>
                </a:lnTo>
                <a:lnTo>
                  <a:pt x="13500" y="32795"/>
                </a:lnTo>
                <a:lnTo>
                  <a:pt x="13500" y="26117"/>
                </a:lnTo>
                <a:lnTo>
                  <a:pt x="13309" y="26117"/>
                </a:lnTo>
                <a:cubicBezTo>
                  <a:pt x="9731" y="26117"/>
                  <a:pt x="6559" y="24734"/>
                  <a:pt x="4174" y="22349"/>
                </a:cubicBezTo>
                <a:cubicBezTo>
                  <a:pt x="1884" y="20059"/>
                  <a:pt x="382" y="16792"/>
                  <a:pt x="382" y="13214"/>
                </a:cubicBezTo>
                <a:cubicBezTo>
                  <a:pt x="382" y="9732"/>
                  <a:pt x="1884" y="6441"/>
                  <a:pt x="4174" y="4175"/>
                </a:cubicBezTo>
                <a:cubicBezTo>
                  <a:pt x="6559" y="1790"/>
                  <a:pt x="9731" y="383"/>
                  <a:pt x="13309" y="383"/>
                </a:cubicBezTo>
                <a:lnTo>
                  <a:pt x="13309" y="1"/>
                </a:ln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768;p33">
            <a:extLst>
              <a:ext uri="{FF2B5EF4-FFF2-40B4-BE49-F238E27FC236}">
                <a16:creationId xmlns:a16="http://schemas.microsoft.com/office/drawing/2014/main" id="{C1A778DC-B3B8-4DF7-B67D-5F48B5E0C507}"/>
              </a:ext>
            </a:extLst>
          </p:cNvPr>
          <p:cNvSpPr/>
          <p:nvPr/>
        </p:nvSpPr>
        <p:spPr>
          <a:xfrm>
            <a:off x="5671867" y="3127661"/>
            <a:ext cx="407875" cy="404900"/>
          </a:xfrm>
          <a:custGeom>
            <a:avLst/>
            <a:gdLst/>
            <a:ahLst/>
            <a:cxnLst/>
            <a:rect l="l" t="t" r="r" b="b"/>
            <a:pathLst>
              <a:path w="16315" h="16196" extrusionOk="0">
                <a:moveTo>
                  <a:pt x="8158" y="1"/>
                </a:moveTo>
                <a:cubicBezTo>
                  <a:pt x="3698" y="1"/>
                  <a:pt x="1" y="3578"/>
                  <a:pt x="1" y="8062"/>
                </a:cubicBezTo>
                <a:cubicBezTo>
                  <a:pt x="1" y="12618"/>
                  <a:pt x="3698" y="16195"/>
                  <a:pt x="8158" y="16195"/>
                </a:cubicBezTo>
                <a:cubicBezTo>
                  <a:pt x="12642" y="16195"/>
                  <a:pt x="16315" y="12618"/>
                  <a:pt x="16315" y="8062"/>
                </a:cubicBezTo>
                <a:cubicBezTo>
                  <a:pt x="16315" y="3578"/>
                  <a:pt x="12642" y="1"/>
                  <a:pt x="8158" y="1"/>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769;p33">
            <a:extLst>
              <a:ext uri="{FF2B5EF4-FFF2-40B4-BE49-F238E27FC236}">
                <a16:creationId xmlns:a16="http://schemas.microsoft.com/office/drawing/2014/main" id="{651A94B7-FCBA-2273-07B2-10361B5B5DEC}"/>
              </a:ext>
            </a:extLst>
          </p:cNvPr>
          <p:cNvSpPr/>
          <p:nvPr/>
        </p:nvSpPr>
        <p:spPr>
          <a:xfrm>
            <a:off x="5848367" y="3800836"/>
            <a:ext cx="54875" cy="52500"/>
          </a:xfrm>
          <a:custGeom>
            <a:avLst/>
            <a:gdLst/>
            <a:ahLst/>
            <a:cxnLst/>
            <a:rect l="l" t="t" r="r" b="b"/>
            <a:pathLst>
              <a:path w="2195" h="2100" extrusionOk="0">
                <a:moveTo>
                  <a:pt x="1098" y="1"/>
                </a:moveTo>
                <a:cubicBezTo>
                  <a:pt x="501" y="1"/>
                  <a:pt x="1" y="502"/>
                  <a:pt x="1" y="1098"/>
                </a:cubicBezTo>
                <a:cubicBezTo>
                  <a:pt x="1" y="1694"/>
                  <a:pt x="501" y="2100"/>
                  <a:pt x="1098" y="2100"/>
                </a:cubicBezTo>
                <a:cubicBezTo>
                  <a:pt x="1694" y="2100"/>
                  <a:pt x="2195" y="1694"/>
                  <a:pt x="2195" y="1098"/>
                </a:cubicBezTo>
                <a:cubicBezTo>
                  <a:pt x="2195" y="502"/>
                  <a:pt x="1694" y="1"/>
                  <a:pt x="1098" y="1"/>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773;p33">
            <a:extLst>
              <a:ext uri="{FF2B5EF4-FFF2-40B4-BE49-F238E27FC236}">
                <a16:creationId xmlns:a16="http://schemas.microsoft.com/office/drawing/2014/main" id="{86B97B49-FCD1-554F-5DC9-7201BFBBA6A4}"/>
              </a:ext>
            </a:extLst>
          </p:cNvPr>
          <p:cNvSpPr/>
          <p:nvPr/>
        </p:nvSpPr>
        <p:spPr>
          <a:xfrm>
            <a:off x="2820991" y="2195061"/>
            <a:ext cx="3266680" cy="4812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774;p33">
            <a:extLst>
              <a:ext uri="{FF2B5EF4-FFF2-40B4-BE49-F238E27FC236}">
                <a16:creationId xmlns:a16="http://schemas.microsoft.com/office/drawing/2014/main" id="{06193EA2-668D-AFA3-3F8E-EAB97ADB21F6}"/>
              </a:ext>
            </a:extLst>
          </p:cNvPr>
          <p:cNvSpPr txBox="1"/>
          <p:nvPr/>
        </p:nvSpPr>
        <p:spPr>
          <a:xfrm>
            <a:off x="3128146" y="2258361"/>
            <a:ext cx="2446996" cy="354600"/>
          </a:xfrm>
          <a:prstGeom prst="rect">
            <a:avLst/>
          </a:prstGeom>
          <a:solidFill>
            <a:srgbClr val="EEEE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000000"/>
                </a:solidFill>
                <a:latin typeface="Fira Sans"/>
                <a:ea typeface="Fira Sans"/>
                <a:cs typeface="Fira Sans"/>
                <a:sym typeface="Fira Sans"/>
              </a:rPr>
              <a:t>Catalog that order is placed from is included in the rule</a:t>
            </a:r>
            <a:endParaRPr dirty="0">
              <a:solidFill>
                <a:srgbClr val="FF33B7"/>
              </a:solidFill>
              <a:latin typeface="Fira Sans Medium"/>
              <a:ea typeface="Fira Sans Medium"/>
              <a:cs typeface="Fira Sans Medium"/>
              <a:sym typeface="Fira Sans Medium"/>
            </a:endParaRPr>
          </a:p>
        </p:txBody>
      </p:sp>
      <p:sp>
        <p:nvSpPr>
          <p:cNvPr id="61" name="Google Shape;1776;p33">
            <a:extLst>
              <a:ext uri="{FF2B5EF4-FFF2-40B4-BE49-F238E27FC236}">
                <a16:creationId xmlns:a16="http://schemas.microsoft.com/office/drawing/2014/main" id="{42FBBDF9-165B-1CEA-E1C8-1FD169CF5253}"/>
              </a:ext>
            </a:extLst>
          </p:cNvPr>
          <p:cNvSpPr/>
          <p:nvPr/>
        </p:nvSpPr>
        <p:spPr>
          <a:xfrm>
            <a:off x="5582442" y="2171861"/>
            <a:ext cx="521750" cy="524125"/>
          </a:xfrm>
          <a:custGeom>
            <a:avLst/>
            <a:gdLst/>
            <a:ahLst/>
            <a:cxnLst/>
            <a:rect l="l" t="t" r="r" b="b"/>
            <a:pathLst>
              <a:path w="20870" h="20965" extrusionOk="0">
                <a:moveTo>
                  <a:pt x="10447" y="0"/>
                </a:moveTo>
                <a:cubicBezTo>
                  <a:pt x="4675" y="0"/>
                  <a:pt x="0" y="4770"/>
                  <a:pt x="0" y="10518"/>
                </a:cubicBezTo>
                <a:cubicBezTo>
                  <a:pt x="0" y="16290"/>
                  <a:pt x="4675" y="20965"/>
                  <a:pt x="10447" y="20965"/>
                </a:cubicBezTo>
                <a:cubicBezTo>
                  <a:pt x="16219" y="20965"/>
                  <a:pt x="20869" y="16290"/>
                  <a:pt x="20869" y="10518"/>
                </a:cubicBezTo>
                <a:cubicBezTo>
                  <a:pt x="20869" y="4770"/>
                  <a:pt x="16219" y="0"/>
                  <a:pt x="10447" y="0"/>
                </a:cubicBezTo>
                <a:close/>
              </a:path>
            </a:pathLst>
          </a:custGeom>
          <a:solidFill>
            <a:srgbClr val="997D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777;p33">
            <a:extLst>
              <a:ext uri="{FF2B5EF4-FFF2-40B4-BE49-F238E27FC236}">
                <a16:creationId xmlns:a16="http://schemas.microsoft.com/office/drawing/2014/main" id="{03775B7E-6572-9160-F4EF-11FCB4318E61}"/>
              </a:ext>
            </a:extLst>
          </p:cNvPr>
          <p:cNvSpPr/>
          <p:nvPr/>
        </p:nvSpPr>
        <p:spPr>
          <a:xfrm>
            <a:off x="5838842" y="2102086"/>
            <a:ext cx="337500" cy="822275"/>
          </a:xfrm>
          <a:custGeom>
            <a:avLst/>
            <a:gdLst/>
            <a:ahLst/>
            <a:cxnLst/>
            <a:rect l="l" t="t" r="r" b="b"/>
            <a:pathLst>
              <a:path w="13500" h="32891" extrusionOk="0">
                <a:moveTo>
                  <a:pt x="191" y="1"/>
                </a:moveTo>
                <a:lnTo>
                  <a:pt x="191" y="406"/>
                </a:lnTo>
                <a:cubicBezTo>
                  <a:pt x="3768" y="406"/>
                  <a:pt x="6941" y="1790"/>
                  <a:pt x="9326" y="4175"/>
                </a:cubicBezTo>
                <a:cubicBezTo>
                  <a:pt x="11615" y="6464"/>
                  <a:pt x="13118" y="9732"/>
                  <a:pt x="13118" y="13309"/>
                </a:cubicBezTo>
                <a:cubicBezTo>
                  <a:pt x="13118" y="16887"/>
                  <a:pt x="11615" y="20083"/>
                  <a:pt x="9326" y="22468"/>
                </a:cubicBezTo>
                <a:cubicBezTo>
                  <a:pt x="6941" y="24734"/>
                  <a:pt x="3768" y="26236"/>
                  <a:pt x="191" y="26236"/>
                </a:cubicBezTo>
                <a:lnTo>
                  <a:pt x="0" y="26236"/>
                </a:lnTo>
                <a:lnTo>
                  <a:pt x="0" y="32891"/>
                </a:lnTo>
                <a:lnTo>
                  <a:pt x="382" y="32891"/>
                </a:lnTo>
                <a:lnTo>
                  <a:pt x="382" y="26640"/>
                </a:lnTo>
                <a:lnTo>
                  <a:pt x="382" y="26640"/>
                </a:lnTo>
                <a:cubicBezTo>
                  <a:pt x="7640" y="26538"/>
                  <a:pt x="13499" y="20615"/>
                  <a:pt x="13499" y="13309"/>
                </a:cubicBezTo>
                <a:cubicBezTo>
                  <a:pt x="13499" y="5963"/>
                  <a:pt x="7537" y="1"/>
                  <a:pt x="191" y="1"/>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778;p33">
            <a:extLst>
              <a:ext uri="{FF2B5EF4-FFF2-40B4-BE49-F238E27FC236}">
                <a16:creationId xmlns:a16="http://schemas.microsoft.com/office/drawing/2014/main" id="{DD4E20FF-9A92-B9E3-0209-E287A7E06EA7}"/>
              </a:ext>
            </a:extLst>
          </p:cNvPr>
          <p:cNvSpPr/>
          <p:nvPr/>
        </p:nvSpPr>
        <p:spPr>
          <a:xfrm>
            <a:off x="5639667" y="2231486"/>
            <a:ext cx="407875" cy="407275"/>
          </a:xfrm>
          <a:custGeom>
            <a:avLst/>
            <a:gdLst/>
            <a:ahLst/>
            <a:cxnLst/>
            <a:rect l="l" t="t" r="r" b="b"/>
            <a:pathLst>
              <a:path w="16315" h="16291" extrusionOk="0">
                <a:moveTo>
                  <a:pt x="8158" y="0"/>
                </a:moveTo>
                <a:cubicBezTo>
                  <a:pt x="3674" y="0"/>
                  <a:pt x="1" y="3673"/>
                  <a:pt x="1" y="8133"/>
                </a:cubicBezTo>
                <a:cubicBezTo>
                  <a:pt x="1" y="12617"/>
                  <a:pt x="3674" y="16290"/>
                  <a:pt x="8158" y="16290"/>
                </a:cubicBezTo>
                <a:cubicBezTo>
                  <a:pt x="12618" y="16290"/>
                  <a:pt x="16315" y="12617"/>
                  <a:pt x="16315" y="8133"/>
                </a:cubicBezTo>
                <a:cubicBezTo>
                  <a:pt x="16315" y="3673"/>
                  <a:pt x="12618" y="0"/>
                  <a:pt x="8158"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779;p33">
            <a:extLst>
              <a:ext uri="{FF2B5EF4-FFF2-40B4-BE49-F238E27FC236}">
                <a16:creationId xmlns:a16="http://schemas.microsoft.com/office/drawing/2014/main" id="{3918C147-8FBB-2B77-D87D-2FDC4D2F2E81}"/>
              </a:ext>
            </a:extLst>
          </p:cNvPr>
          <p:cNvSpPr/>
          <p:nvPr/>
        </p:nvSpPr>
        <p:spPr>
          <a:xfrm>
            <a:off x="5816167" y="2904661"/>
            <a:ext cx="54875" cy="54275"/>
          </a:xfrm>
          <a:custGeom>
            <a:avLst/>
            <a:gdLst/>
            <a:ahLst/>
            <a:cxnLst/>
            <a:rect l="l" t="t" r="r" b="b"/>
            <a:pathLst>
              <a:path w="2195" h="2171" extrusionOk="0">
                <a:moveTo>
                  <a:pt x="1098" y="1"/>
                </a:moveTo>
                <a:cubicBezTo>
                  <a:pt x="502" y="1"/>
                  <a:pt x="1" y="501"/>
                  <a:pt x="1" y="1098"/>
                </a:cubicBezTo>
                <a:cubicBezTo>
                  <a:pt x="1" y="1694"/>
                  <a:pt x="502" y="2171"/>
                  <a:pt x="1098" y="2171"/>
                </a:cubicBezTo>
                <a:cubicBezTo>
                  <a:pt x="1694" y="2171"/>
                  <a:pt x="2195" y="1694"/>
                  <a:pt x="2195" y="1098"/>
                </a:cubicBezTo>
                <a:cubicBezTo>
                  <a:pt x="2195" y="501"/>
                  <a:pt x="1694" y="1"/>
                  <a:pt x="1098" y="1"/>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5" name="Google Shape;1782;p33">
            <a:extLst>
              <a:ext uri="{FF2B5EF4-FFF2-40B4-BE49-F238E27FC236}">
                <a16:creationId xmlns:a16="http://schemas.microsoft.com/office/drawing/2014/main" id="{FFEB1B1F-B1E5-677D-1D63-9D3AE0A9EBF2}"/>
              </a:ext>
            </a:extLst>
          </p:cNvPr>
          <p:cNvGrpSpPr/>
          <p:nvPr/>
        </p:nvGrpSpPr>
        <p:grpSpPr>
          <a:xfrm>
            <a:off x="694360" y="2061711"/>
            <a:ext cx="2332047" cy="822274"/>
            <a:chOff x="578613" y="1143650"/>
            <a:chExt cx="1295400" cy="481200"/>
          </a:xfrm>
        </p:grpSpPr>
        <p:sp>
          <p:nvSpPr>
            <p:cNvPr id="66" name="Google Shape;1783;p33">
              <a:extLst>
                <a:ext uri="{FF2B5EF4-FFF2-40B4-BE49-F238E27FC236}">
                  <a16:creationId xmlns:a16="http://schemas.microsoft.com/office/drawing/2014/main" id="{955AF516-CB62-C441-98E6-93300241D6B5}"/>
                </a:ext>
              </a:extLst>
            </p:cNvPr>
            <p:cNvSpPr/>
            <p:nvPr/>
          </p:nvSpPr>
          <p:spPr>
            <a:xfrm>
              <a:off x="578613" y="1143650"/>
              <a:ext cx="1295400" cy="481200"/>
            </a:xfrm>
            <a:prstGeom prst="roundRect">
              <a:avLst>
                <a:gd name="adj" fmla="val 50000"/>
              </a:avLst>
            </a:pr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67" name="Google Shape;1784;p33">
              <a:extLst>
                <a:ext uri="{FF2B5EF4-FFF2-40B4-BE49-F238E27FC236}">
                  <a16:creationId xmlns:a16="http://schemas.microsoft.com/office/drawing/2014/main" id="{4C1FB595-809E-2693-B20E-5513989A51D4}"/>
                </a:ext>
              </a:extLst>
            </p:cNvPr>
            <p:cNvSpPr txBox="1"/>
            <p:nvPr/>
          </p:nvSpPr>
          <p:spPr>
            <a:xfrm>
              <a:off x="721413" y="1260425"/>
              <a:ext cx="10098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latin typeface="Fira Sans Extra Condensed Medium"/>
                  <a:ea typeface="Fira Sans Extra Condensed Medium"/>
                  <a:cs typeface="Fira Sans Extra Condensed Medium"/>
                  <a:sym typeface="Fira Sans Extra Condensed Medium"/>
                </a:rPr>
                <a:t>Catalog Is</a:t>
              </a:r>
              <a:endParaRPr sz="1800" dirty="0">
                <a:solidFill>
                  <a:schemeClr val="lt1"/>
                </a:solidFill>
                <a:latin typeface="Fira Sans Extra Condensed Medium"/>
                <a:ea typeface="Fira Sans Extra Condensed Medium"/>
                <a:cs typeface="Fira Sans Extra Condensed Medium"/>
                <a:sym typeface="Fira Sans Extra Condensed Medium"/>
              </a:endParaRPr>
            </a:p>
          </p:txBody>
        </p:sp>
      </p:grpSp>
      <p:cxnSp>
        <p:nvCxnSpPr>
          <p:cNvPr id="68" name="Google Shape;1785;p33">
            <a:extLst>
              <a:ext uri="{FF2B5EF4-FFF2-40B4-BE49-F238E27FC236}">
                <a16:creationId xmlns:a16="http://schemas.microsoft.com/office/drawing/2014/main" id="{C49E3432-0091-3442-58CA-8EA77506EB9C}"/>
              </a:ext>
            </a:extLst>
          </p:cNvPr>
          <p:cNvCxnSpPr>
            <a:cxnSpLocks/>
            <a:stCxn id="66" idx="3"/>
            <a:endCxn id="59" idx="1"/>
          </p:cNvCxnSpPr>
          <p:nvPr/>
        </p:nvCxnSpPr>
        <p:spPr>
          <a:xfrm flipH="1" flipV="1">
            <a:off x="2820991" y="2435661"/>
            <a:ext cx="205416" cy="37187"/>
          </a:xfrm>
          <a:prstGeom prst="straightConnector1">
            <a:avLst/>
          </a:prstGeom>
          <a:noFill/>
          <a:ln w="9525" cap="flat" cmpd="sng">
            <a:solidFill>
              <a:srgbClr val="451E7B"/>
            </a:solidFill>
            <a:prstDash val="solid"/>
            <a:round/>
            <a:headEnd type="none" w="med" len="med"/>
            <a:tailEnd type="none" w="med" len="med"/>
          </a:ln>
        </p:spPr>
      </p:cxnSp>
      <p:sp>
        <p:nvSpPr>
          <p:cNvPr id="69" name="Google Shape;1719;p33">
            <a:extLst>
              <a:ext uri="{FF2B5EF4-FFF2-40B4-BE49-F238E27FC236}">
                <a16:creationId xmlns:a16="http://schemas.microsoft.com/office/drawing/2014/main" id="{303EFC79-6BC6-09C5-56E7-4E785CE7728F}"/>
              </a:ext>
            </a:extLst>
          </p:cNvPr>
          <p:cNvSpPr/>
          <p:nvPr/>
        </p:nvSpPr>
        <p:spPr>
          <a:xfrm flipH="1">
            <a:off x="8904848" y="4823774"/>
            <a:ext cx="45719" cy="45719"/>
          </a:xfrm>
          <a:custGeom>
            <a:avLst/>
            <a:gdLst/>
            <a:ahLst/>
            <a:cxnLst/>
            <a:rect l="l" t="t" r="r" b="b"/>
            <a:pathLst>
              <a:path w="1" h="591" extrusionOk="0">
                <a:moveTo>
                  <a:pt x="1" y="1"/>
                </a:moveTo>
                <a:lnTo>
                  <a:pt x="1" y="254"/>
                </a:lnTo>
                <a:lnTo>
                  <a:pt x="1" y="590"/>
                </a:ln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726;p33">
            <a:extLst>
              <a:ext uri="{FF2B5EF4-FFF2-40B4-BE49-F238E27FC236}">
                <a16:creationId xmlns:a16="http://schemas.microsoft.com/office/drawing/2014/main" id="{5FB2986C-C345-8284-1307-FEAFAC4F4A60}"/>
              </a:ext>
            </a:extLst>
          </p:cNvPr>
          <p:cNvSpPr/>
          <p:nvPr/>
        </p:nvSpPr>
        <p:spPr>
          <a:xfrm>
            <a:off x="9426372" y="5526554"/>
            <a:ext cx="66416" cy="45719"/>
          </a:xfrm>
          <a:custGeom>
            <a:avLst/>
            <a:gdLst/>
            <a:ahLst/>
            <a:cxnLst/>
            <a:rect l="l" t="t" r="r" b="b"/>
            <a:pathLst>
              <a:path w="1678" h="1475" extrusionOk="0">
                <a:moveTo>
                  <a:pt x="1678" y="1"/>
                </a:moveTo>
                <a:cubicBezTo>
                  <a:pt x="1144" y="535"/>
                  <a:pt x="508" y="941"/>
                  <a:pt x="0" y="1475"/>
                </a:cubicBezTo>
                <a:lnTo>
                  <a:pt x="0" y="1475"/>
                </a:lnTo>
                <a:cubicBezTo>
                  <a:pt x="508" y="941"/>
                  <a:pt x="1144" y="535"/>
                  <a:pt x="1678" y="1"/>
                </a:cubicBez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730;p33">
            <a:extLst>
              <a:ext uri="{FF2B5EF4-FFF2-40B4-BE49-F238E27FC236}">
                <a16:creationId xmlns:a16="http://schemas.microsoft.com/office/drawing/2014/main" id="{CE796596-F4A5-6E7B-441F-427BE9F2786B}"/>
              </a:ext>
            </a:extLst>
          </p:cNvPr>
          <p:cNvSpPr txBox="1"/>
          <p:nvPr/>
        </p:nvSpPr>
        <p:spPr>
          <a:xfrm flipH="1">
            <a:off x="8804134" y="4950262"/>
            <a:ext cx="2106762" cy="42772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latin typeface="Fira Sans Extra Condensed Medium"/>
                <a:ea typeface="Fira Sans Extra Condensed Medium"/>
                <a:cs typeface="Fira Sans Extra Condensed Medium"/>
                <a:sym typeface="Fira Sans Extra Condensed Medium"/>
              </a:rPr>
              <a:t>Catalog Season</a:t>
            </a:r>
          </a:p>
          <a:p>
            <a:pPr marL="0" lvl="0" indent="0" algn="ctr" rtl="0">
              <a:spcBef>
                <a:spcPts val="0"/>
              </a:spcBef>
              <a:spcAft>
                <a:spcPts val="0"/>
              </a:spcAft>
              <a:buNone/>
            </a:pPr>
            <a:r>
              <a:rPr lang="en" sz="1800" dirty="0">
                <a:solidFill>
                  <a:schemeClr val="lt1"/>
                </a:solidFill>
                <a:latin typeface="Fira Sans Extra Condensed Medium"/>
                <a:ea typeface="Fira Sans Extra Condensed Medium"/>
                <a:cs typeface="Fira Sans Extra Condensed Medium"/>
                <a:sym typeface="Fira Sans Extra Condensed Medium"/>
              </a:rPr>
              <a:t> Is Not</a:t>
            </a:r>
            <a:endParaRPr sz="1800" dirty="0">
              <a:solidFill>
                <a:schemeClr val="lt1"/>
              </a:solidFill>
              <a:latin typeface="Fira Sans Extra Condensed Medium"/>
              <a:ea typeface="Fira Sans Extra Condensed Medium"/>
              <a:cs typeface="Fira Sans Extra Condensed Medium"/>
              <a:sym typeface="Fira Sans Extra Condensed Medium"/>
            </a:endParaRPr>
          </a:p>
        </p:txBody>
      </p:sp>
      <p:pic>
        <p:nvPicPr>
          <p:cNvPr id="72" name="Graphic 71" descr="Storytelling with solid fill">
            <a:extLst>
              <a:ext uri="{FF2B5EF4-FFF2-40B4-BE49-F238E27FC236}">
                <a16:creationId xmlns:a16="http://schemas.microsoft.com/office/drawing/2014/main" id="{A39822D4-90DA-07F2-A941-176252667D9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712955" y="2291384"/>
            <a:ext cx="266487" cy="266487"/>
          </a:xfrm>
          <a:prstGeom prst="rect">
            <a:avLst/>
          </a:prstGeom>
        </p:spPr>
      </p:pic>
      <p:pic>
        <p:nvPicPr>
          <p:cNvPr id="73" name="Graphic 72" descr="Storytelling with solid fill">
            <a:extLst>
              <a:ext uri="{FF2B5EF4-FFF2-40B4-BE49-F238E27FC236}">
                <a16:creationId xmlns:a16="http://schemas.microsoft.com/office/drawing/2014/main" id="{1C4F1A02-E9A1-EAB7-D852-32396B8E729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749870" y="3196880"/>
            <a:ext cx="266487" cy="266487"/>
          </a:xfrm>
          <a:prstGeom prst="rect">
            <a:avLst/>
          </a:prstGeom>
        </p:spPr>
      </p:pic>
      <p:pic>
        <p:nvPicPr>
          <p:cNvPr id="74" name="Graphic 73" descr="Snowflake with solid fill">
            <a:extLst>
              <a:ext uri="{FF2B5EF4-FFF2-40B4-BE49-F238E27FC236}">
                <a16:creationId xmlns:a16="http://schemas.microsoft.com/office/drawing/2014/main" id="{351C3385-C2B5-844C-761A-7871D18137E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644167" y="4030545"/>
            <a:ext cx="392735" cy="392735"/>
          </a:xfrm>
          <a:prstGeom prst="rect">
            <a:avLst/>
          </a:prstGeom>
        </p:spPr>
      </p:pic>
      <p:pic>
        <p:nvPicPr>
          <p:cNvPr id="75" name="Graphic 74" descr="Snowflake with solid fill">
            <a:extLst>
              <a:ext uri="{FF2B5EF4-FFF2-40B4-BE49-F238E27FC236}">
                <a16:creationId xmlns:a16="http://schemas.microsoft.com/office/drawing/2014/main" id="{D6A70819-EE1D-7F89-357F-BAFBD2EB87E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684224" y="4925343"/>
            <a:ext cx="392735" cy="392735"/>
          </a:xfrm>
          <a:prstGeom prst="rect">
            <a:avLst/>
          </a:prstGeom>
        </p:spPr>
      </p:pic>
      <p:sp>
        <p:nvSpPr>
          <p:cNvPr id="78" name="TextBox 77">
            <a:extLst>
              <a:ext uri="{FF2B5EF4-FFF2-40B4-BE49-F238E27FC236}">
                <a16:creationId xmlns:a16="http://schemas.microsoft.com/office/drawing/2014/main" id="{3C1171E9-6161-FD61-7FCF-42F6B182EA87}"/>
              </a:ext>
            </a:extLst>
          </p:cNvPr>
          <p:cNvSpPr txBox="1"/>
          <p:nvPr/>
        </p:nvSpPr>
        <p:spPr>
          <a:xfrm>
            <a:off x="3185620" y="2702016"/>
            <a:ext cx="2332047" cy="276999"/>
          </a:xfrm>
          <a:prstGeom prst="rect">
            <a:avLst/>
          </a:prstGeom>
          <a:noFill/>
        </p:spPr>
        <p:txBody>
          <a:bodyPr wrap="square">
            <a:spAutoFit/>
          </a:bodyPr>
          <a:lstStyle/>
          <a:p>
            <a:pPr marL="0" lvl="0" indent="0" algn="l" rtl="0">
              <a:spcBef>
                <a:spcPts val="300"/>
              </a:spcBef>
              <a:spcAft>
                <a:spcPts val="0"/>
              </a:spcAft>
              <a:buClr>
                <a:schemeClr val="dk1"/>
              </a:buClr>
              <a:buSzPts val="1100"/>
              <a:buFont typeface="Arial"/>
              <a:buNone/>
            </a:pPr>
            <a:r>
              <a:rPr lang="en-US" sz="1200" i="1" dirty="0">
                <a:solidFill>
                  <a:schemeClr val="bg1">
                    <a:lumMod val="50000"/>
                  </a:schemeClr>
                </a:solidFill>
                <a:latin typeface="Fira Sans Extra Condensed Medium"/>
                <a:ea typeface="Fira Sans"/>
                <a:cs typeface="Fira Sans"/>
                <a:sym typeface="Fira Sans"/>
              </a:rPr>
              <a:t>Example: Catalog is “F23 Prebook”</a:t>
            </a:r>
          </a:p>
        </p:txBody>
      </p:sp>
      <p:sp>
        <p:nvSpPr>
          <p:cNvPr id="79" name="TextBox 78">
            <a:extLst>
              <a:ext uri="{FF2B5EF4-FFF2-40B4-BE49-F238E27FC236}">
                <a16:creationId xmlns:a16="http://schemas.microsoft.com/office/drawing/2014/main" id="{20AD01B2-CA92-6194-E685-0216AFF431E4}"/>
              </a:ext>
            </a:extLst>
          </p:cNvPr>
          <p:cNvSpPr txBox="1"/>
          <p:nvPr/>
        </p:nvSpPr>
        <p:spPr>
          <a:xfrm>
            <a:off x="6266054" y="3597873"/>
            <a:ext cx="2332047" cy="276999"/>
          </a:xfrm>
          <a:prstGeom prst="rect">
            <a:avLst/>
          </a:prstGeom>
          <a:noFill/>
        </p:spPr>
        <p:txBody>
          <a:bodyPr wrap="square">
            <a:spAutoFit/>
          </a:bodyPr>
          <a:lstStyle/>
          <a:p>
            <a:pPr marL="0" lvl="0" indent="0" algn="l" rtl="0">
              <a:spcBef>
                <a:spcPts val="300"/>
              </a:spcBef>
              <a:spcAft>
                <a:spcPts val="0"/>
              </a:spcAft>
              <a:buClr>
                <a:schemeClr val="dk1"/>
              </a:buClr>
              <a:buSzPts val="1100"/>
              <a:buFont typeface="Arial"/>
              <a:buNone/>
            </a:pPr>
            <a:r>
              <a:rPr lang="en-US" sz="1200" i="1" dirty="0">
                <a:solidFill>
                  <a:schemeClr val="bg1">
                    <a:lumMod val="50000"/>
                  </a:schemeClr>
                </a:solidFill>
                <a:latin typeface="Fira Sans Extra Condensed Medium"/>
                <a:ea typeface="Fira Sans"/>
                <a:cs typeface="Fira Sans"/>
                <a:sym typeface="Fira Sans"/>
              </a:rPr>
              <a:t>Example: Catalog is not “At Once”</a:t>
            </a:r>
          </a:p>
        </p:txBody>
      </p:sp>
      <p:sp>
        <p:nvSpPr>
          <p:cNvPr id="80" name="TextBox 79">
            <a:extLst>
              <a:ext uri="{FF2B5EF4-FFF2-40B4-BE49-F238E27FC236}">
                <a16:creationId xmlns:a16="http://schemas.microsoft.com/office/drawing/2014/main" id="{53EF5AB2-B906-B1B3-2761-AE380EE960BA}"/>
              </a:ext>
            </a:extLst>
          </p:cNvPr>
          <p:cNvSpPr txBox="1"/>
          <p:nvPr/>
        </p:nvSpPr>
        <p:spPr>
          <a:xfrm>
            <a:off x="3082090" y="4510662"/>
            <a:ext cx="2556078" cy="276999"/>
          </a:xfrm>
          <a:prstGeom prst="rect">
            <a:avLst/>
          </a:prstGeom>
          <a:noFill/>
        </p:spPr>
        <p:txBody>
          <a:bodyPr wrap="square">
            <a:spAutoFit/>
          </a:bodyPr>
          <a:lstStyle/>
          <a:p>
            <a:pPr marL="0" lvl="0" indent="0" algn="l" rtl="0">
              <a:spcBef>
                <a:spcPts val="300"/>
              </a:spcBef>
              <a:spcAft>
                <a:spcPts val="0"/>
              </a:spcAft>
              <a:buClr>
                <a:schemeClr val="dk1"/>
              </a:buClr>
              <a:buSzPts val="1100"/>
              <a:buFont typeface="Arial"/>
              <a:buNone/>
            </a:pPr>
            <a:r>
              <a:rPr lang="en-US" sz="1200" i="1" dirty="0">
                <a:solidFill>
                  <a:schemeClr val="bg1">
                    <a:lumMod val="50000"/>
                  </a:schemeClr>
                </a:solidFill>
                <a:latin typeface="Fira Sans Extra Condensed Medium"/>
                <a:ea typeface="Fira Sans"/>
                <a:cs typeface="Fira Sans"/>
                <a:sym typeface="Fira Sans"/>
              </a:rPr>
              <a:t>Example: Catalog Season is “FALL23”</a:t>
            </a:r>
          </a:p>
        </p:txBody>
      </p:sp>
      <p:sp>
        <p:nvSpPr>
          <p:cNvPr id="81" name="TextBox 80">
            <a:extLst>
              <a:ext uri="{FF2B5EF4-FFF2-40B4-BE49-F238E27FC236}">
                <a16:creationId xmlns:a16="http://schemas.microsoft.com/office/drawing/2014/main" id="{1FBC8281-DAE5-9B78-E310-3439506287FB}"/>
              </a:ext>
            </a:extLst>
          </p:cNvPr>
          <p:cNvSpPr txBox="1"/>
          <p:nvPr/>
        </p:nvSpPr>
        <p:spPr>
          <a:xfrm>
            <a:off x="6015717" y="5388054"/>
            <a:ext cx="2727206" cy="276999"/>
          </a:xfrm>
          <a:prstGeom prst="rect">
            <a:avLst/>
          </a:prstGeom>
          <a:noFill/>
        </p:spPr>
        <p:txBody>
          <a:bodyPr wrap="square">
            <a:spAutoFit/>
          </a:bodyPr>
          <a:lstStyle/>
          <a:p>
            <a:pPr marL="0" lvl="0" indent="0" algn="l" rtl="0">
              <a:spcBef>
                <a:spcPts val="300"/>
              </a:spcBef>
              <a:spcAft>
                <a:spcPts val="0"/>
              </a:spcAft>
              <a:buClr>
                <a:schemeClr val="dk1"/>
              </a:buClr>
              <a:buSzPts val="1100"/>
              <a:buFont typeface="Arial"/>
              <a:buNone/>
            </a:pPr>
            <a:r>
              <a:rPr lang="en-US" sz="1200" i="1" dirty="0">
                <a:solidFill>
                  <a:schemeClr val="bg1">
                    <a:lumMod val="50000"/>
                  </a:schemeClr>
                </a:solidFill>
                <a:latin typeface="Fira Sans Extra Condensed Medium"/>
                <a:ea typeface="Fira Sans"/>
                <a:cs typeface="Fira Sans"/>
                <a:sym typeface="Fira Sans"/>
              </a:rPr>
              <a:t>Example: Catalog Season is not  “FALL22”</a:t>
            </a:r>
          </a:p>
        </p:txBody>
      </p:sp>
    </p:spTree>
    <p:extLst>
      <p:ext uri="{BB962C8B-B14F-4D97-AF65-F5344CB8AC3E}">
        <p14:creationId xmlns:p14="http://schemas.microsoft.com/office/powerpoint/2010/main" val="16421401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255787" y="331600"/>
            <a:ext cx="9998078"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       Sales Program Date Rules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33" name="Graphic 32" descr="Daily calendar with solid fill">
            <a:extLst>
              <a:ext uri="{FF2B5EF4-FFF2-40B4-BE49-F238E27FC236}">
                <a16:creationId xmlns:a16="http://schemas.microsoft.com/office/drawing/2014/main" id="{FD649A8A-FB99-B12E-07AA-BC93EF72E34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3975" y="220997"/>
            <a:ext cx="660426" cy="660426"/>
          </a:xfrm>
          <a:prstGeom prst="rect">
            <a:avLst/>
          </a:prstGeom>
        </p:spPr>
      </p:pic>
      <p:grpSp>
        <p:nvGrpSpPr>
          <p:cNvPr id="204" name="Group 203">
            <a:extLst>
              <a:ext uri="{FF2B5EF4-FFF2-40B4-BE49-F238E27FC236}">
                <a16:creationId xmlns:a16="http://schemas.microsoft.com/office/drawing/2014/main" id="{DB58BDCB-3684-7A45-0B62-0A97148ADB88}"/>
              </a:ext>
            </a:extLst>
          </p:cNvPr>
          <p:cNvGrpSpPr/>
          <p:nvPr/>
        </p:nvGrpSpPr>
        <p:grpSpPr>
          <a:xfrm>
            <a:off x="1200839" y="1277957"/>
            <a:ext cx="8824509" cy="5122843"/>
            <a:chOff x="315952" y="582673"/>
            <a:chExt cx="7974524" cy="4346051"/>
          </a:xfrm>
        </p:grpSpPr>
        <p:sp>
          <p:nvSpPr>
            <p:cNvPr id="205" name="Google Shape;887;p26">
              <a:extLst>
                <a:ext uri="{FF2B5EF4-FFF2-40B4-BE49-F238E27FC236}">
                  <a16:creationId xmlns:a16="http://schemas.microsoft.com/office/drawing/2014/main" id="{4B2EFB76-767A-1F44-738D-E1FF35F36E15}"/>
                </a:ext>
              </a:extLst>
            </p:cNvPr>
            <p:cNvSpPr/>
            <p:nvPr/>
          </p:nvSpPr>
          <p:spPr>
            <a:xfrm>
              <a:off x="315952" y="1122496"/>
              <a:ext cx="2955462" cy="3170000"/>
            </a:xfrm>
            <a:custGeom>
              <a:avLst/>
              <a:gdLst/>
              <a:ahLst/>
              <a:cxnLst/>
              <a:rect l="l" t="t" r="r" b="b"/>
              <a:pathLst>
                <a:path w="100826" h="108145" extrusionOk="0">
                  <a:moveTo>
                    <a:pt x="8795" y="1"/>
                  </a:moveTo>
                  <a:cubicBezTo>
                    <a:pt x="8795" y="1"/>
                    <a:pt x="7727" y="865"/>
                    <a:pt x="6355" y="2440"/>
                  </a:cubicBezTo>
                  <a:lnTo>
                    <a:pt x="6685" y="2669"/>
                  </a:lnTo>
                  <a:cubicBezTo>
                    <a:pt x="7320" y="1907"/>
                    <a:pt x="7956" y="1271"/>
                    <a:pt x="8362" y="966"/>
                  </a:cubicBezTo>
                  <a:lnTo>
                    <a:pt x="8896" y="433"/>
                  </a:lnTo>
                  <a:cubicBezTo>
                    <a:pt x="8998" y="331"/>
                    <a:pt x="9125" y="331"/>
                    <a:pt x="9125" y="331"/>
                  </a:cubicBezTo>
                  <a:lnTo>
                    <a:pt x="8795" y="1"/>
                  </a:lnTo>
                  <a:close/>
                  <a:moveTo>
                    <a:pt x="4245" y="4982"/>
                  </a:moveTo>
                  <a:cubicBezTo>
                    <a:pt x="3610" y="5846"/>
                    <a:pt x="2974" y="6787"/>
                    <a:pt x="2339" y="7854"/>
                  </a:cubicBezTo>
                  <a:lnTo>
                    <a:pt x="2644" y="8057"/>
                  </a:lnTo>
                  <a:cubicBezTo>
                    <a:pt x="3279" y="6990"/>
                    <a:pt x="3813" y="6050"/>
                    <a:pt x="4448" y="5211"/>
                  </a:cubicBezTo>
                  <a:lnTo>
                    <a:pt x="4245" y="4982"/>
                  </a:lnTo>
                  <a:close/>
                  <a:moveTo>
                    <a:pt x="865" y="10929"/>
                  </a:moveTo>
                  <a:cubicBezTo>
                    <a:pt x="534" y="11971"/>
                    <a:pt x="229" y="13039"/>
                    <a:pt x="102" y="14208"/>
                  </a:cubicBezTo>
                  <a:lnTo>
                    <a:pt x="433" y="14208"/>
                  </a:lnTo>
                  <a:cubicBezTo>
                    <a:pt x="636" y="13141"/>
                    <a:pt x="865" y="12073"/>
                    <a:pt x="1271" y="11031"/>
                  </a:cubicBezTo>
                  <a:lnTo>
                    <a:pt x="865" y="10929"/>
                  </a:lnTo>
                  <a:close/>
                  <a:moveTo>
                    <a:pt x="1" y="17588"/>
                  </a:moveTo>
                  <a:cubicBezTo>
                    <a:pt x="102" y="18656"/>
                    <a:pt x="433" y="19825"/>
                    <a:pt x="865" y="20867"/>
                  </a:cubicBezTo>
                  <a:lnTo>
                    <a:pt x="1170" y="20765"/>
                  </a:lnTo>
                  <a:cubicBezTo>
                    <a:pt x="738" y="19698"/>
                    <a:pt x="534" y="18656"/>
                    <a:pt x="433" y="17588"/>
                  </a:cubicBezTo>
                  <a:close/>
                  <a:moveTo>
                    <a:pt x="2771" y="23739"/>
                  </a:moveTo>
                  <a:lnTo>
                    <a:pt x="2441" y="23942"/>
                  </a:lnTo>
                  <a:cubicBezTo>
                    <a:pt x="2873" y="24476"/>
                    <a:pt x="3406" y="25111"/>
                    <a:pt x="3915" y="25747"/>
                  </a:cubicBezTo>
                  <a:cubicBezTo>
                    <a:pt x="4143" y="25950"/>
                    <a:pt x="4448" y="26280"/>
                    <a:pt x="4677" y="26484"/>
                  </a:cubicBezTo>
                  <a:lnTo>
                    <a:pt x="4982" y="26179"/>
                  </a:lnTo>
                  <a:cubicBezTo>
                    <a:pt x="4677" y="25950"/>
                    <a:pt x="4448" y="25747"/>
                    <a:pt x="4245" y="25543"/>
                  </a:cubicBezTo>
                  <a:cubicBezTo>
                    <a:pt x="3711" y="24908"/>
                    <a:pt x="3178" y="24273"/>
                    <a:pt x="2771" y="23739"/>
                  </a:cubicBezTo>
                  <a:close/>
                  <a:moveTo>
                    <a:pt x="7625" y="28085"/>
                  </a:moveTo>
                  <a:lnTo>
                    <a:pt x="7524" y="28390"/>
                  </a:lnTo>
                  <a:cubicBezTo>
                    <a:pt x="8490" y="28822"/>
                    <a:pt x="9430" y="29356"/>
                    <a:pt x="10599" y="29762"/>
                  </a:cubicBezTo>
                  <a:lnTo>
                    <a:pt x="10701" y="29356"/>
                  </a:lnTo>
                  <a:cubicBezTo>
                    <a:pt x="9633" y="28924"/>
                    <a:pt x="8591" y="28492"/>
                    <a:pt x="7625" y="28085"/>
                  </a:cubicBezTo>
                  <a:close/>
                  <a:moveTo>
                    <a:pt x="13878" y="30499"/>
                  </a:moveTo>
                  <a:lnTo>
                    <a:pt x="13776" y="30830"/>
                  </a:lnTo>
                  <a:cubicBezTo>
                    <a:pt x="14843" y="31135"/>
                    <a:pt x="15886" y="31465"/>
                    <a:pt x="17055" y="31669"/>
                  </a:cubicBezTo>
                  <a:lnTo>
                    <a:pt x="17156" y="31364"/>
                  </a:lnTo>
                  <a:cubicBezTo>
                    <a:pt x="15987" y="31033"/>
                    <a:pt x="14945" y="30830"/>
                    <a:pt x="13878" y="30499"/>
                  </a:cubicBezTo>
                  <a:close/>
                  <a:moveTo>
                    <a:pt x="20435" y="32101"/>
                  </a:moveTo>
                  <a:lnTo>
                    <a:pt x="20333" y="32533"/>
                  </a:lnTo>
                  <a:cubicBezTo>
                    <a:pt x="21401" y="32736"/>
                    <a:pt x="22570" y="32939"/>
                    <a:pt x="23612" y="33168"/>
                  </a:cubicBezTo>
                  <a:lnTo>
                    <a:pt x="23739" y="32838"/>
                  </a:lnTo>
                  <a:cubicBezTo>
                    <a:pt x="22570" y="32634"/>
                    <a:pt x="21502" y="32406"/>
                    <a:pt x="20435" y="32101"/>
                  </a:cubicBezTo>
                  <a:close/>
                  <a:moveTo>
                    <a:pt x="27018" y="33473"/>
                  </a:moveTo>
                  <a:lnTo>
                    <a:pt x="27018" y="33804"/>
                  </a:lnTo>
                  <a:cubicBezTo>
                    <a:pt x="28060" y="34007"/>
                    <a:pt x="29229" y="34210"/>
                    <a:pt x="30296" y="34439"/>
                  </a:cubicBezTo>
                  <a:lnTo>
                    <a:pt x="30398" y="34007"/>
                  </a:lnTo>
                  <a:cubicBezTo>
                    <a:pt x="29229" y="33804"/>
                    <a:pt x="28187" y="33676"/>
                    <a:pt x="27018" y="33473"/>
                  </a:cubicBezTo>
                  <a:close/>
                  <a:moveTo>
                    <a:pt x="33677" y="34541"/>
                  </a:moveTo>
                  <a:lnTo>
                    <a:pt x="33677" y="34947"/>
                  </a:lnTo>
                  <a:cubicBezTo>
                    <a:pt x="34744" y="35074"/>
                    <a:pt x="35812" y="35278"/>
                    <a:pt x="36955" y="35481"/>
                  </a:cubicBezTo>
                  <a:lnTo>
                    <a:pt x="37082" y="35074"/>
                  </a:lnTo>
                  <a:cubicBezTo>
                    <a:pt x="35913" y="34947"/>
                    <a:pt x="34846" y="34744"/>
                    <a:pt x="33677" y="34541"/>
                  </a:cubicBezTo>
                  <a:close/>
                  <a:moveTo>
                    <a:pt x="40361" y="35583"/>
                  </a:moveTo>
                  <a:lnTo>
                    <a:pt x="40361" y="36015"/>
                  </a:lnTo>
                  <a:cubicBezTo>
                    <a:pt x="41403" y="36116"/>
                    <a:pt x="42470" y="36345"/>
                    <a:pt x="43640" y="36548"/>
                  </a:cubicBezTo>
                  <a:lnTo>
                    <a:pt x="43741" y="36116"/>
                  </a:lnTo>
                  <a:cubicBezTo>
                    <a:pt x="42572" y="36015"/>
                    <a:pt x="41530" y="35811"/>
                    <a:pt x="40361" y="35583"/>
                  </a:cubicBezTo>
                  <a:close/>
                  <a:moveTo>
                    <a:pt x="47020" y="36650"/>
                  </a:moveTo>
                  <a:lnTo>
                    <a:pt x="46918" y="37082"/>
                  </a:lnTo>
                  <a:cubicBezTo>
                    <a:pt x="48087" y="37184"/>
                    <a:pt x="49155" y="37387"/>
                    <a:pt x="50299" y="37616"/>
                  </a:cubicBezTo>
                  <a:lnTo>
                    <a:pt x="50299" y="37184"/>
                  </a:lnTo>
                  <a:cubicBezTo>
                    <a:pt x="49257" y="37082"/>
                    <a:pt x="48087" y="36853"/>
                    <a:pt x="47020" y="36650"/>
                  </a:cubicBezTo>
                  <a:close/>
                  <a:moveTo>
                    <a:pt x="53704" y="37819"/>
                  </a:moveTo>
                  <a:lnTo>
                    <a:pt x="53603" y="38124"/>
                  </a:lnTo>
                  <a:cubicBezTo>
                    <a:pt x="54746" y="38353"/>
                    <a:pt x="55814" y="38556"/>
                    <a:pt x="56983" y="38760"/>
                  </a:cubicBezTo>
                  <a:lnTo>
                    <a:pt x="56983" y="38353"/>
                  </a:lnTo>
                  <a:cubicBezTo>
                    <a:pt x="55915" y="38124"/>
                    <a:pt x="54746" y="38023"/>
                    <a:pt x="53704" y="37819"/>
                  </a:cubicBezTo>
                  <a:close/>
                  <a:moveTo>
                    <a:pt x="60363" y="38988"/>
                  </a:moveTo>
                  <a:lnTo>
                    <a:pt x="60262" y="39395"/>
                  </a:lnTo>
                  <a:cubicBezTo>
                    <a:pt x="61329" y="39624"/>
                    <a:pt x="62498" y="39827"/>
                    <a:pt x="63540" y="40030"/>
                  </a:cubicBezTo>
                  <a:lnTo>
                    <a:pt x="63642" y="39725"/>
                  </a:lnTo>
                  <a:cubicBezTo>
                    <a:pt x="62498" y="39522"/>
                    <a:pt x="61431" y="39192"/>
                    <a:pt x="60363" y="38988"/>
                  </a:cubicBezTo>
                  <a:close/>
                  <a:moveTo>
                    <a:pt x="66946" y="40462"/>
                  </a:moveTo>
                  <a:lnTo>
                    <a:pt x="66819" y="40793"/>
                  </a:lnTo>
                  <a:cubicBezTo>
                    <a:pt x="67988" y="41098"/>
                    <a:pt x="69055" y="41301"/>
                    <a:pt x="70123" y="41632"/>
                  </a:cubicBezTo>
                  <a:lnTo>
                    <a:pt x="70225" y="41301"/>
                  </a:lnTo>
                  <a:cubicBezTo>
                    <a:pt x="69157" y="40996"/>
                    <a:pt x="67988" y="40666"/>
                    <a:pt x="66946" y="40462"/>
                  </a:cubicBezTo>
                  <a:close/>
                  <a:moveTo>
                    <a:pt x="73503" y="42165"/>
                  </a:moveTo>
                  <a:lnTo>
                    <a:pt x="73402" y="42470"/>
                  </a:lnTo>
                  <a:cubicBezTo>
                    <a:pt x="74444" y="42801"/>
                    <a:pt x="75511" y="43106"/>
                    <a:pt x="76579" y="43538"/>
                  </a:cubicBezTo>
                  <a:lnTo>
                    <a:pt x="76680" y="43106"/>
                  </a:lnTo>
                  <a:cubicBezTo>
                    <a:pt x="75613" y="42801"/>
                    <a:pt x="74571" y="42470"/>
                    <a:pt x="73503" y="42165"/>
                  </a:cubicBezTo>
                  <a:close/>
                  <a:moveTo>
                    <a:pt x="79857" y="44275"/>
                  </a:moveTo>
                  <a:lnTo>
                    <a:pt x="79755" y="44605"/>
                  </a:lnTo>
                  <a:cubicBezTo>
                    <a:pt x="80798" y="45012"/>
                    <a:pt x="81865" y="45444"/>
                    <a:pt x="82831" y="45876"/>
                  </a:cubicBezTo>
                  <a:lnTo>
                    <a:pt x="83034" y="45546"/>
                  </a:lnTo>
                  <a:cubicBezTo>
                    <a:pt x="81967" y="45114"/>
                    <a:pt x="80925" y="44707"/>
                    <a:pt x="79857" y="44275"/>
                  </a:cubicBezTo>
                  <a:close/>
                  <a:moveTo>
                    <a:pt x="86008" y="47020"/>
                  </a:moveTo>
                  <a:lnTo>
                    <a:pt x="85881" y="47350"/>
                  </a:lnTo>
                  <a:cubicBezTo>
                    <a:pt x="86847" y="47884"/>
                    <a:pt x="87914" y="48418"/>
                    <a:pt x="88753" y="49053"/>
                  </a:cubicBezTo>
                  <a:lnTo>
                    <a:pt x="88956" y="48723"/>
                  </a:lnTo>
                  <a:cubicBezTo>
                    <a:pt x="88016" y="48087"/>
                    <a:pt x="87050" y="47553"/>
                    <a:pt x="86008" y="47020"/>
                  </a:cubicBezTo>
                  <a:close/>
                  <a:moveTo>
                    <a:pt x="91726" y="50730"/>
                  </a:moveTo>
                  <a:lnTo>
                    <a:pt x="91498" y="50959"/>
                  </a:lnTo>
                  <a:cubicBezTo>
                    <a:pt x="92362" y="51696"/>
                    <a:pt x="93099" y="52535"/>
                    <a:pt x="93836" y="53272"/>
                  </a:cubicBezTo>
                  <a:lnTo>
                    <a:pt x="94141" y="53069"/>
                  </a:lnTo>
                  <a:cubicBezTo>
                    <a:pt x="93404" y="52230"/>
                    <a:pt x="92565" y="51467"/>
                    <a:pt x="91726" y="50730"/>
                  </a:cubicBezTo>
                  <a:close/>
                  <a:moveTo>
                    <a:pt x="96174" y="55814"/>
                  </a:moveTo>
                  <a:lnTo>
                    <a:pt x="95844" y="56042"/>
                  </a:lnTo>
                  <a:cubicBezTo>
                    <a:pt x="96377" y="56983"/>
                    <a:pt x="96911" y="57948"/>
                    <a:pt x="97445" y="58889"/>
                  </a:cubicBezTo>
                  <a:lnTo>
                    <a:pt x="97750" y="58787"/>
                  </a:lnTo>
                  <a:cubicBezTo>
                    <a:pt x="97216" y="57821"/>
                    <a:pt x="96682" y="56779"/>
                    <a:pt x="96174" y="55814"/>
                  </a:cubicBezTo>
                  <a:close/>
                  <a:moveTo>
                    <a:pt x="99021" y="61863"/>
                  </a:moveTo>
                  <a:lnTo>
                    <a:pt x="98716" y="62066"/>
                  </a:lnTo>
                  <a:lnTo>
                    <a:pt x="99656" y="65243"/>
                  </a:lnTo>
                  <a:lnTo>
                    <a:pt x="99986" y="65141"/>
                  </a:lnTo>
                  <a:cubicBezTo>
                    <a:pt x="99758" y="64074"/>
                    <a:pt x="99453" y="63032"/>
                    <a:pt x="99021" y="61863"/>
                  </a:cubicBezTo>
                  <a:close/>
                  <a:moveTo>
                    <a:pt x="100190" y="68521"/>
                  </a:moveTo>
                  <a:cubicBezTo>
                    <a:pt x="100393" y="69691"/>
                    <a:pt x="100393" y="70758"/>
                    <a:pt x="100393" y="71927"/>
                  </a:cubicBezTo>
                  <a:lnTo>
                    <a:pt x="100825" y="71927"/>
                  </a:lnTo>
                  <a:cubicBezTo>
                    <a:pt x="100825" y="70758"/>
                    <a:pt x="100724" y="69589"/>
                    <a:pt x="100622" y="68521"/>
                  </a:cubicBezTo>
                  <a:close/>
                  <a:moveTo>
                    <a:pt x="100190" y="75206"/>
                  </a:moveTo>
                  <a:cubicBezTo>
                    <a:pt x="100088" y="76375"/>
                    <a:pt x="99859" y="77417"/>
                    <a:pt x="99656" y="78484"/>
                  </a:cubicBezTo>
                  <a:lnTo>
                    <a:pt x="100088" y="78586"/>
                  </a:lnTo>
                  <a:cubicBezTo>
                    <a:pt x="100291" y="77519"/>
                    <a:pt x="100495" y="76375"/>
                    <a:pt x="100622" y="75206"/>
                  </a:cubicBezTo>
                  <a:close/>
                  <a:moveTo>
                    <a:pt x="98716" y="81661"/>
                  </a:moveTo>
                  <a:cubicBezTo>
                    <a:pt x="98385" y="82729"/>
                    <a:pt x="97953" y="83771"/>
                    <a:pt x="97445" y="84838"/>
                  </a:cubicBezTo>
                  <a:lnTo>
                    <a:pt x="97750" y="84940"/>
                  </a:lnTo>
                  <a:cubicBezTo>
                    <a:pt x="98284" y="83873"/>
                    <a:pt x="98716" y="82932"/>
                    <a:pt x="99122" y="81865"/>
                  </a:cubicBezTo>
                  <a:lnTo>
                    <a:pt x="98716" y="81661"/>
                  </a:lnTo>
                  <a:close/>
                  <a:moveTo>
                    <a:pt x="95844" y="87685"/>
                  </a:moveTo>
                  <a:cubicBezTo>
                    <a:pt x="95310" y="88651"/>
                    <a:pt x="94675" y="89591"/>
                    <a:pt x="93938" y="90557"/>
                  </a:cubicBezTo>
                  <a:lnTo>
                    <a:pt x="94268" y="90760"/>
                  </a:lnTo>
                  <a:cubicBezTo>
                    <a:pt x="95005" y="89820"/>
                    <a:pt x="95640" y="88854"/>
                    <a:pt x="96174" y="87914"/>
                  </a:cubicBezTo>
                  <a:lnTo>
                    <a:pt x="95844" y="87685"/>
                  </a:lnTo>
                  <a:close/>
                  <a:moveTo>
                    <a:pt x="91828" y="93098"/>
                  </a:moveTo>
                  <a:cubicBezTo>
                    <a:pt x="91091" y="93937"/>
                    <a:pt x="90328" y="94674"/>
                    <a:pt x="89490" y="95538"/>
                  </a:cubicBezTo>
                  <a:lnTo>
                    <a:pt x="89820" y="95742"/>
                  </a:lnTo>
                  <a:cubicBezTo>
                    <a:pt x="90557" y="95005"/>
                    <a:pt x="91396" y="94166"/>
                    <a:pt x="92133" y="93302"/>
                  </a:cubicBezTo>
                  <a:lnTo>
                    <a:pt x="91828" y="93098"/>
                  </a:lnTo>
                  <a:close/>
                  <a:moveTo>
                    <a:pt x="86948" y="97750"/>
                  </a:moveTo>
                  <a:cubicBezTo>
                    <a:pt x="86109" y="98385"/>
                    <a:pt x="85245" y="99020"/>
                    <a:pt x="84305" y="99757"/>
                  </a:cubicBezTo>
                  <a:lnTo>
                    <a:pt x="84508" y="99986"/>
                  </a:lnTo>
                  <a:cubicBezTo>
                    <a:pt x="85474" y="99351"/>
                    <a:pt x="86313" y="98715"/>
                    <a:pt x="87279" y="97978"/>
                  </a:cubicBezTo>
                  <a:lnTo>
                    <a:pt x="86948" y="97750"/>
                  </a:lnTo>
                  <a:close/>
                  <a:moveTo>
                    <a:pt x="81433" y="101562"/>
                  </a:moveTo>
                  <a:cubicBezTo>
                    <a:pt x="80493" y="102096"/>
                    <a:pt x="79527" y="102629"/>
                    <a:pt x="78586" y="103163"/>
                  </a:cubicBezTo>
                  <a:lnTo>
                    <a:pt x="78688" y="103468"/>
                  </a:lnTo>
                  <a:cubicBezTo>
                    <a:pt x="79755" y="102934"/>
                    <a:pt x="80696" y="102426"/>
                    <a:pt x="81662" y="101892"/>
                  </a:cubicBezTo>
                  <a:lnTo>
                    <a:pt x="81433" y="101562"/>
                  </a:lnTo>
                  <a:close/>
                  <a:moveTo>
                    <a:pt x="75511" y="104536"/>
                  </a:moveTo>
                  <a:cubicBezTo>
                    <a:pt x="74444" y="104968"/>
                    <a:pt x="73503" y="105374"/>
                    <a:pt x="72334" y="105806"/>
                  </a:cubicBezTo>
                  <a:lnTo>
                    <a:pt x="72537" y="106111"/>
                  </a:lnTo>
                  <a:cubicBezTo>
                    <a:pt x="73605" y="105806"/>
                    <a:pt x="74672" y="105374"/>
                    <a:pt x="75613" y="104968"/>
                  </a:cubicBezTo>
                  <a:lnTo>
                    <a:pt x="75511" y="104536"/>
                  </a:lnTo>
                  <a:close/>
                  <a:moveTo>
                    <a:pt x="69157" y="106874"/>
                  </a:moveTo>
                  <a:cubicBezTo>
                    <a:pt x="68090" y="107179"/>
                    <a:pt x="67048" y="107509"/>
                    <a:pt x="65980" y="107713"/>
                  </a:cubicBezTo>
                  <a:lnTo>
                    <a:pt x="66082" y="108145"/>
                  </a:lnTo>
                  <a:cubicBezTo>
                    <a:pt x="67149" y="107814"/>
                    <a:pt x="68217" y="107509"/>
                    <a:pt x="69259" y="107179"/>
                  </a:cubicBezTo>
                  <a:lnTo>
                    <a:pt x="69157" y="106874"/>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06" name="Google Shape;727;p26">
              <a:extLst>
                <a:ext uri="{FF2B5EF4-FFF2-40B4-BE49-F238E27FC236}">
                  <a16:creationId xmlns:a16="http://schemas.microsoft.com/office/drawing/2014/main" id="{2E2FBF02-3D0C-1524-260E-6B391FC8B2D9}"/>
                </a:ext>
              </a:extLst>
            </p:cNvPr>
            <p:cNvSpPr/>
            <p:nvPr/>
          </p:nvSpPr>
          <p:spPr>
            <a:xfrm>
              <a:off x="3131330" y="4062276"/>
              <a:ext cx="37256" cy="68562"/>
            </a:xfrm>
            <a:custGeom>
              <a:avLst/>
              <a:gdLst/>
              <a:ahLst/>
              <a:cxnLst/>
              <a:rect l="l" t="t" r="r" b="b"/>
              <a:pathLst>
                <a:path w="1271" h="2339" extrusionOk="0">
                  <a:moveTo>
                    <a:pt x="763" y="0"/>
                  </a:moveTo>
                  <a:cubicBezTo>
                    <a:pt x="432" y="737"/>
                    <a:pt x="229" y="1373"/>
                    <a:pt x="0" y="2135"/>
                  </a:cubicBezTo>
                  <a:lnTo>
                    <a:pt x="534" y="2338"/>
                  </a:lnTo>
                  <a:cubicBezTo>
                    <a:pt x="763" y="1601"/>
                    <a:pt x="966" y="864"/>
                    <a:pt x="1271" y="229"/>
                  </a:cubicBezTo>
                  <a:lnTo>
                    <a:pt x="76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07" name="Google Shape;728;p26">
              <a:extLst>
                <a:ext uri="{FF2B5EF4-FFF2-40B4-BE49-F238E27FC236}">
                  <a16:creationId xmlns:a16="http://schemas.microsoft.com/office/drawing/2014/main" id="{346995C5-15D3-A5D8-1003-A65A31B14918}"/>
                </a:ext>
              </a:extLst>
            </p:cNvPr>
            <p:cNvSpPr/>
            <p:nvPr/>
          </p:nvSpPr>
          <p:spPr>
            <a:xfrm>
              <a:off x="3103747" y="4189668"/>
              <a:ext cx="27612" cy="68562"/>
            </a:xfrm>
            <a:custGeom>
              <a:avLst/>
              <a:gdLst/>
              <a:ahLst/>
              <a:cxnLst/>
              <a:rect l="l" t="t" r="r" b="b"/>
              <a:pathLst>
                <a:path w="942" h="2339" extrusionOk="0">
                  <a:moveTo>
                    <a:pt x="433" y="0"/>
                  </a:moveTo>
                  <a:cubicBezTo>
                    <a:pt x="204" y="737"/>
                    <a:pt x="102" y="1474"/>
                    <a:pt x="1" y="2237"/>
                  </a:cubicBezTo>
                  <a:lnTo>
                    <a:pt x="636" y="2338"/>
                  </a:lnTo>
                  <a:cubicBezTo>
                    <a:pt x="738" y="1601"/>
                    <a:pt x="839" y="839"/>
                    <a:pt x="941" y="102"/>
                  </a:cubicBezTo>
                  <a:lnTo>
                    <a:pt x="43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08" name="Google Shape;729;p26">
              <a:extLst>
                <a:ext uri="{FF2B5EF4-FFF2-40B4-BE49-F238E27FC236}">
                  <a16:creationId xmlns:a16="http://schemas.microsoft.com/office/drawing/2014/main" id="{B55E2671-291F-33B6-6AEA-7FC225B4F441}"/>
                </a:ext>
              </a:extLst>
            </p:cNvPr>
            <p:cNvSpPr/>
            <p:nvPr/>
          </p:nvSpPr>
          <p:spPr>
            <a:xfrm>
              <a:off x="3103747" y="4323011"/>
              <a:ext cx="21633" cy="65601"/>
            </a:xfrm>
            <a:custGeom>
              <a:avLst/>
              <a:gdLst/>
              <a:ahLst/>
              <a:cxnLst/>
              <a:rect l="l" t="t" r="r" b="b"/>
              <a:pathLst>
                <a:path w="738" h="2238" extrusionOk="0">
                  <a:moveTo>
                    <a:pt x="1" y="1"/>
                  </a:moveTo>
                  <a:cubicBezTo>
                    <a:pt x="1" y="738"/>
                    <a:pt x="1" y="1500"/>
                    <a:pt x="102" y="2237"/>
                  </a:cubicBezTo>
                  <a:lnTo>
                    <a:pt x="738" y="2136"/>
                  </a:lnTo>
                  <a:cubicBezTo>
                    <a:pt x="636" y="1373"/>
                    <a:pt x="636" y="738"/>
                    <a:pt x="63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09" name="Google Shape;730;p26">
              <a:extLst>
                <a:ext uri="{FF2B5EF4-FFF2-40B4-BE49-F238E27FC236}">
                  <a16:creationId xmlns:a16="http://schemas.microsoft.com/office/drawing/2014/main" id="{C7D0C9A3-1233-CABE-D841-C226973D15C1}"/>
                </a:ext>
              </a:extLst>
            </p:cNvPr>
            <p:cNvSpPr/>
            <p:nvPr/>
          </p:nvSpPr>
          <p:spPr>
            <a:xfrm>
              <a:off x="3122389" y="4450403"/>
              <a:ext cx="40246" cy="68562"/>
            </a:xfrm>
            <a:custGeom>
              <a:avLst/>
              <a:gdLst/>
              <a:ahLst/>
              <a:cxnLst/>
              <a:rect l="l" t="t" r="r" b="b"/>
              <a:pathLst>
                <a:path w="1373" h="2339" extrusionOk="0">
                  <a:moveTo>
                    <a:pt x="635" y="1"/>
                  </a:moveTo>
                  <a:lnTo>
                    <a:pt x="0" y="102"/>
                  </a:lnTo>
                  <a:cubicBezTo>
                    <a:pt x="203" y="839"/>
                    <a:pt x="534" y="1602"/>
                    <a:pt x="737" y="2339"/>
                  </a:cubicBezTo>
                  <a:lnTo>
                    <a:pt x="1372" y="2009"/>
                  </a:lnTo>
                  <a:cubicBezTo>
                    <a:pt x="1068" y="1373"/>
                    <a:pt x="839" y="636"/>
                    <a:pt x="635"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210" name="Google Shape;731;p26">
              <a:extLst>
                <a:ext uri="{FF2B5EF4-FFF2-40B4-BE49-F238E27FC236}">
                  <a16:creationId xmlns:a16="http://schemas.microsoft.com/office/drawing/2014/main" id="{26051973-8085-C56B-E122-CDF24A0713DD}"/>
                </a:ext>
              </a:extLst>
            </p:cNvPr>
            <p:cNvGrpSpPr/>
            <p:nvPr/>
          </p:nvGrpSpPr>
          <p:grpSpPr>
            <a:xfrm>
              <a:off x="3175269" y="2870254"/>
              <a:ext cx="5115207" cy="2058470"/>
              <a:chOff x="3175269" y="2860729"/>
              <a:chExt cx="5115207" cy="2058470"/>
            </a:xfrm>
          </p:grpSpPr>
          <p:sp>
            <p:nvSpPr>
              <p:cNvPr id="323" name="Google Shape;732;p26">
                <a:extLst>
                  <a:ext uri="{FF2B5EF4-FFF2-40B4-BE49-F238E27FC236}">
                    <a16:creationId xmlns:a16="http://schemas.microsoft.com/office/drawing/2014/main" id="{D2014C03-81EE-EED3-8638-A11B77093E4E}"/>
                  </a:ext>
                </a:extLst>
              </p:cNvPr>
              <p:cNvSpPr/>
              <p:nvPr/>
            </p:nvSpPr>
            <p:spPr>
              <a:xfrm>
                <a:off x="8268844" y="3873183"/>
                <a:ext cx="18643" cy="67829"/>
              </a:xfrm>
              <a:custGeom>
                <a:avLst/>
                <a:gdLst/>
                <a:ahLst/>
                <a:cxnLst/>
                <a:rect l="l" t="t" r="r" b="b"/>
                <a:pathLst>
                  <a:path w="636" h="2314" extrusionOk="0">
                    <a:moveTo>
                      <a:pt x="229" y="1"/>
                    </a:moveTo>
                    <a:lnTo>
                      <a:pt x="0" y="103"/>
                    </a:lnTo>
                    <a:cubicBezTo>
                      <a:pt x="102" y="840"/>
                      <a:pt x="331" y="1577"/>
                      <a:pt x="433" y="2314"/>
                    </a:cubicBezTo>
                    <a:lnTo>
                      <a:pt x="636" y="2212"/>
                    </a:lnTo>
                    <a:cubicBezTo>
                      <a:pt x="534" y="1475"/>
                      <a:pt x="433" y="738"/>
                      <a:pt x="22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324" name="Google Shape;733;p26">
                <a:extLst>
                  <a:ext uri="{FF2B5EF4-FFF2-40B4-BE49-F238E27FC236}">
                    <a16:creationId xmlns:a16="http://schemas.microsoft.com/office/drawing/2014/main" id="{5619CC04-6089-200F-247A-624E47C5EB4A}"/>
                  </a:ext>
                </a:extLst>
              </p:cNvPr>
              <p:cNvGrpSpPr/>
              <p:nvPr/>
            </p:nvGrpSpPr>
            <p:grpSpPr>
              <a:xfrm>
                <a:off x="3175269" y="2860729"/>
                <a:ext cx="5115207" cy="2058470"/>
                <a:chOff x="3175269" y="2860729"/>
                <a:chExt cx="5115207" cy="2058470"/>
              </a:xfrm>
            </p:grpSpPr>
            <p:sp>
              <p:nvSpPr>
                <p:cNvPr id="325" name="Google Shape;734;p26">
                  <a:extLst>
                    <a:ext uri="{FF2B5EF4-FFF2-40B4-BE49-F238E27FC236}">
                      <a16:creationId xmlns:a16="http://schemas.microsoft.com/office/drawing/2014/main" id="{B1094802-CD6D-5C95-3A76-701B5E7F20E7}"/>
                    </a:ext>
                  </a:extLst>
                </p:cNvPr>
                <p:cNvSpPr/>
                <p:nvPr/>
              </p:nvSpPr>
              <p:spPr>
                <a:xfrm>
                  <a:off x="5078002" y="2860729"/>
                  <a:ext cx="61879" cy="21633"/>
                </a:xfrm>
                <a:custGeom>
                  <a:avLst/>
                  <a:gdLst/>
                  <a:ahLst/>
                  <a:cxnLst/>
                  <a:rect l="l" t="t" r="r" b="b"/>
                  <a:pathLst>
                    <a:path w="2111" h="738" extrusionOk="0">
                      <a:moveTo>
                        <a:pt x="2110" y="1"/>
                      </a:moveTo>
                      <a:lnTo>
                        <a:pt x="1" y="636"/>
                      </a:lnTo>
                      <a:lnTo>
                        <a:pt x="1" y="738"/>
                      </a:lnTo>
                      <a:lnTo>
                        <a:pt x="211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26" name="Google Shape;735;p26">
                  <a:extLst>
                    <a:ext uri="{FF2B5EF4-FFF2-40B4-BE49-F238E27FC236}">
                      <a16:creationId xmlns:a16="http://schemas.microsoft.com/office/drawing/2014/main" id="{DFE3808B-5578-1760-4F92-5C5F9907E275}"/>
                    </a:ext>
                  </a:extLst>
                </p:cNvPr>
                <p:cNvSpPr/>
                <p:nvPr/>
              </p:nvSpPr>
              <p:spPr>
                <a:xfrm>
                  <a:off x="4953600" y="2900975"/>
                  <a:ext cx="62611" cy="22365"/>
                </a:xfrm>
                <a:custGeom>
                  <a:avLst/>
                  <a:gdLst/>
                  <a:ahLst/>
                  <a:cxnLst/>
                  <a:rect l="l" t="t" r="r" b="b"/>
                  <a:pathLst>
                    <a:path w="2136" h="763" extrusionOk="0">
                      <a:moveTo>
                        <a:pt x="2135" y="0"/>
                      </a:moveTo>
                      <a:lnTo>
                        <a:pt x="0" y="636"/>
                      </a:lnTo>
                      <a:lnTo>
                        <a:pt x="0" y="763"/>
                      </a:lnTo>
                      <a:lnTo>
                        <a:pt x="213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27" name="Google Shape;736;p26">
                  <a:extLst>
                    <a:ext uri="{FF2B5EF4-FFF2-40B4-BE49-F238E27FC236}">
                      <a16:creationId xmlns:a16="http://schemas.microsoft.com/office/drawing/2014/main" id="{2A811878-EE87-CEDB-6F9D-B434B2C0C33E}"/>
                    </a:ext>
                  </a:extLst>
                </p:cNvPr>
                <p:cNvSpPr/>
                <p:nvPr/>
              </p:nvSpPr>
              <p:spPr>
                <a:xfrm>
                  <a:off x="4826208" y="2941954"/>
                  <a:ext cx="65572" cy="24593"/>
                </a:xfrm>
                <a:custGeom>
                  <a:avLst/>
                  <a:gdLst/>
                  <a:ahLst/>
                  <a:cxnLst/>
                  <a:rect l="l" t="t" r="r" b="b"/>
                  <a:pathLst>
                    <a:path w="2237" h="839" extrusionOk="0">
                      <a:moveTo>
                        <a:pt x="2237" y="0"/>
                      </a:moveTo>
                      <a:lnTo>
                        <a:pt x="0" y="737"/>
                      </a:lnTo>
                      <a:lnTo>
                        <a:pt x="127" y="839"/>
                      </a:lnTo>
                      <a:lnTo>
                        <a:pt x="2237" y="102"/>
                      </a:lnTo>
                      <a:lnTo>
                        <a:pt x="2237"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28" name="Google Shape;737;p26">
                  <a:extLst>
                    <a:ext uri="{FF2B5EF4-FFF2-40B4-BE49-F238E27FC236}">
                      <a16:creationId xmlns:a16="http://schemas.microsoft.com/office/drawing/2014/main" id="{344D6D21-1133-507E-F8E7-831CDE7D1F43}"/>
                    </a:ext>
                  </a:extLst>
                </p:cNvPr>
                <p:cNvSpPr/>
                <p:nvPr/>
              </p:nvSpPr>
              <p:spPr>
                <a:xfrm>
                  <a:off x="4705499" y="2985160"/>
                  <a:ext cx="61879" cy="24622"/>
                </a:xfrm>
                <a:custGeom>
                  <a:avLst/>
                  <a:gdLst/>
                  <a:ahLst/>
                  <a:cxnLst/>
                  <a:rect l="l" t="t" r="r" b="b"/>
                  <a:pathLst>
                    <a:path w="2111" h="840" extrusionOk="0">
                      <a:moveTo>
                        <a:pt x="2008" y="0"/>
                      </a:moveTo>
                      <a:lnTo>
                        <a:pt x="1" y="737"/>
                      </a:lnTo>
                      <a:lnTo>
                        <a:pt x="1" y="839"/>
                      </a:lnTo>
                      <a:lnTo>
                        <a:pt x="2110" y="102"/>
                      </a:lnTo>
                      <a:lnTo>
                        <a:pt x="2008"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29" name="Google Shape;738;p26">
                  <a:extLst>
                    <a:ext uri="{FF2B5EF4-FFF2-40B4-BE49-F238E27FC236}">
                      <a16:creationId xmlns:a16="http://schemas.microsoft.com/office/drawing/2014/main" id="{4490192B-1B36-3579-33A6-81E3098C60ED}"/>
                    </a:ext>
                  </a:extLst>
                </p:cNvPr>
                <p:cNvSpPr/>
                <p:nvPr/>
              </p:nvSpPr>
              <p:spPr>
                <a:xfrm>
                  <a:off x="4581097" y="3031357"/>
                  <a:ext cx="62611" cy="28316"/>
                </a:xfrm>
                <a:custGeom>
                  <a:avLst/>
                  <a:gdLst/>
                  <a:ahLst/>
                  <a:cxnLst/>
                  <a:rect l="l" t="t" r="r" b="b"/>
                  <a:pathLst>
                    <a:path w="2136" h="966" extrusionOk="0">
                      <a:moveTo>
                        <a:pt x="2135" y="0"/>
                      </a:moveTo>
                      <a:lnTo>
                        <a:pt x="0" y="763"/>
                      </a:lnTo>
                      <a:lnTo>
                        <a:pt x="102" y="966"/>
                      </a:lnTo>
                      <a:lnTo>
                        <a:pt x="2135" y="127"/>
                      </a:lnTo>
                      <a:lnTo>
                        <a:pt x="213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30" name="Google Shape;739;p26">
                  <a:extLst>
                    <a:ext uri="{FF2B5EF4-FFF2-40B4-BE49-F238E27FC236}">
                      <a16:creationId xmlns:a16="http://schemas.microsoft.com/office/drawing/2014/main" id="{6FFC4FF6-8D72-DC99-07C3-2483B95D28FB}"/>
                    </a:ext>
                  </a:extLst>
                </p:cNvPr>
                <p:cNvSpPr/>
                <p:nvPr/>
              </p:nvSpPr>
              <p:spPr>
                <a:xfrm>
                  <a:off x="4457427" y="3078286"/>
                  <a:ext cx="64839" cy="31306"/>
                </a:xfrm>
                <a:custGeom>
                  <a:avLst/>
                  <a:gdLst/>
                  <a:ahLst/>
                  <a:cxnLst/>
                  <a:rect l="l" t="t" r="r" b="b"/>
                  <a:pathLst>
                    <a:path w="2212" h="1068" extrusionOk="0">
                      <a:moveTo>
                        <a:pt x="2110" y="0"/>
                      </a:moveTo>
                      <a:lnTo>
                        <a:pt x="0" y="839"/>
                      </a:lnTo>
                      <a:lnTo>
                        <a:pt x="102" y="1068"/>
                      </a:lnTo>
                      <a:lnTo>
                        <a:pt x="2211" y="204"/>
                      </a:lnTo>
                      <a:lnTo>
                        <a:pt x="2110"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31" name="Google Shape;740;p26">
                  <a:extLst>
                    <a:ext uri="{FF2B5EF4-FFF2-40B4-BE49-F238E27FC236}">
                      <a16:creationId xmlns:a16="http://schemas.microsoft.com/office/drawing/2014/main" id="{14C0EE49-EEFF-EF4C-BD56-D6EEF38E78A8}"/>
                    </a:ext>
                  </a:extLst>
                </p:cNvPr>
                <p:cNvSpPr/>
                <p:nvPr/>
              </p:nvSpPr>
              <p:spPr>
                <a:xfrm>
                  <a:off x="3979135" y="3292092"/>
                  <a:ext cx="64839" cy="41008"/>
                </a:xfrm>
                <a:custGeom>
                  <a:avLst/>
                  <a:gdLst/>
                  <a:ahLst/>
                  <a:cxnLst/>
                  <a:rect l="l" t="t" r="r" b="b"/>
                  <a:pathLst>
                    <a:path w="2212" h="1399" extrusionOk="0">
                      <a:moveTo>
                        <a:pt x="2008" y="1"/>
                      </a:moveTo>
                      <a:lnTo>
                        <a:pt x="0" y="1068"/>
                      </a:lnTo>
                      <a:lnTo>
                        <a:pt x="204" y="1399"/>
                      </a:lnTo>
                      <a:lnTo>
                        <a:pt x="2211" y="331"/>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32" name="Google Shape;741;p26">
                  <a:extLst>
                    <a:ext uri="{FF2B5EF4-FFF2-40B4-BE49-F238E27FC236}">
                      <a16:creationId xmlns:a16="http://schemas.microsoft.com/office/drawing/2014/main" id="{5E6F0E0F-FF5C-C234-A572-96174EFF7E0A}"/>
                    </a:ext>
                  </a:extLst>
                </p:cNvPr>
                <p:cNvSpPr/>
                <p:nvPr/>
              </p:nvSpPr>
              <p:spPr>
                <a:xfrm>
                  <a:off x="3864406" y="3354674"/>
                  <a:ext cx="61849" cy="43236"/>
                </a:xfrm>
                <a:custGeom>
                  <a:avLst/>
                  <a:gdLst/>
                  <a:ahLst/>
                  <a:cxnLst/>
                  <a:rect l="l" t="t" r="r" b="b"/>
                  <a:pathLst>
                    <a:path w="2110" h="1475" extrusionOk="0">
                      <a:moveTo>
                        <a:pt x="1906" y="1"/>
                      </a:moveTo>
                      <a:lnTo>
                        <a:pt x="0" y="1043"/>
                      </a:lnTo>
                      <a:lnTo>
                        <a:pt x="204" y="1475"/>
                      </a:lnTo>
                      <a:lnTo>
                        <a:pt x="2110" y="306"/>
                      </a:lnTo>
                      <a:lnTo>
                        <a:pt x="1906"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33" name="Google Shape;742;p26">
                  <a:extLst>
                    <a:ext uri="{FF2B5EF4-FFF2-40B4-BE49-F238E27FC236}">
                      <a16:creationId xmlns:a16="http://schemas.microsoft.com/office/drawing/2014/main" id="{9BAF55B5-E3E0-9830-38B4-F2E8B6F28762}"/>
                    </a:ext>
                  </a:extLst>
                </p:cNvPr>
                <p:cNvSpPr/>
                <p:nvPr/>
              </p:nvSpPr>
              <p:spPr>
                <a:xfrm>
                  <a:off x="3749677" y="3419484"/>
                  <a:ext cx="64839" cy="43998"/>
                </a:xfrm>
                <a:custGeom>
                  <a:avLst/>
                  <a:gdLst/>
                  <a:ahLst/>
                  <a:cxnLst/>
                  <a:rect l="l" t="t" r="r" b="b"/>
                  <a:pathLst>
                    <a:path w="2212" h="1501" extrusionOk="0">
                      <a:moveTo>
                        <a:pt x="2008" y="1"/>
                      </a:moveTo>
                      <a:lnTo>
                        <a:pt x="0" y="1170"/>
                      </a:lnTo>
                      <a:lnTo>
                        <a:pt x="203" y="1500"/>
                      </a:lnTo>
                      <a:lnTo>
                        <a:pt x="2211" y="331"/>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34" name="Google Shape;743;p26">
                  <a:extLst>
                    <a:ext uri="{FF2B5EF4-FFF2-40B4-BE49-F238E27FC236}">
                      <a16:creationId xmlns:a16="http://schemas.microsoft.com/office/drawing/2014/main" id="{834B920C-822C-2480-32F6-F99E8ADB110A}"/>
                    </a:ext>
                  </a:extLst>
                </p:cNvPr>
                <p:cNvSpPr/>
                <p:nvPr/>
              </p:nvSpPr>
              <p:spPr>
                <a:xfrm>
                  <a:off x="3640898" y="3488046"/>
                  <a:ext cx="61849" cy="49919"/>
                </a:xfrm>
                <a:custGeom>
                  <a:avLst/>
                  <a:gdLst/>
                  <a:ahLst/>
                  <a:cxnLst/>
                  <a:rect l="l" t="t" r="r" b="b"/>
                  <a:pathLst>
                    <a:path w="2110" h="1703" extrusionOk="0">
                      <a:moveTo>
                        <a:pt x="1805" y="0"/>
                      </a:moveTo>
                      <a:lnTo>
                        <a:pt x="0" y="1271"/>
                      </a:lnTo>
                      <a:lnTo>
                        <a:pt x="204" y="1703"/>
                      </a:lnTo>
                      <a:lnTo>
                        <a:pt x="2110" y="432"/>
                      </a:lnTo>
                      <a:lnTo>
                        <a:pt x="180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35" name="Google Shape;744;p26">
                  <a:extLst>
                    <a:ext uri="{FF2B5EF4-FFF2-40B4-BE49-F238E27FC236}">
                      <a16:creationId xmlns:a16="http://schemas.microsoft.com/office/drawing/2014/main" id="{2704D083-1B92-27CD-BEBF-24F549BA99E7}"/>
                    </a:ext>
                  </a:extLst>
                </p:cNvPr>
                <p:cNvSpPr/>
                <p:nvPr/>
              </p:nvSpPr>
              <p:spPr>
                <a:xfrm>
                  <a:off x="3532119" y="3562529"/>
                  <a:ext cx="61879" cy="49949"/>
                </a:xfrm>
                <a:custGeom>
                  <a:avLst/>
                  <a:gdLst/>
                  <a:ahLst/>
                  <a:cxnLst/>
                  <a:rect l="l" t="t" r="r" b="b"/>
                  <a:pathLst>
                    <a:path w="2111" h="1704" extrusionOk="0">
                      <a:moveTo>
                        <a:pt x="1805" y="1"/>
                      </a:moveTo>
                      <a:lnTo>
                        <a:pt x="1" y="1373"/>
                      </a:lnTo>
                      <a:lnTo>
                        <a:pt x="306" y="1703"/>
                      </a:lnTo>
                      <a:lnTo>
                        <a:pt x="2110" y="433"/>
                      </a:lnTo>
                      <a:lnTo>
                        <a:pt x="1805"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36" name="Google Shape;745;p26">
                  <a:extLst>
                    <a:ext uri="{FF2B5EF4-FFF2-40B4-BE49-F238E27FC236}">
                      <a16:creationId xmlns:a16="http://schemas.microsoft.com/office/drawing/2014/main" id="{5A4C6EC9-B261-F9BC-D314-D80CF2664C5C}"/>
                    </a:ext>
                  </a:extLst>
                </p:cNvPr>
                <p:cNvSpPr/>
                <p:nvPr/>
              </p:nvSpPr>
              <p:spPr>
                <a:xfrm>
                  <a:off x="3429321" y="3642992"/>
                  <a:ext cx="59622" cy="52909"/>
                </a:xfrm>
                <a:custGeom>
                  <a:avLst/>
                  <a:gdLst/>
                  <a:ahLst/>
                  <a:cxnLst/>
                  <a:rect l="l" t="t" r="r" b="b"/>
                  <a:pathLst>
                    <a:path w="2034" h="1805" extrusionOk="0">
                      <a:moveTo>
                        <a:pt x="1703" y="0"/>
                      </a:moveTo>
                      <a:lnTo>
                        <a:pt x="0" y="1500"/>
                      </a:lnTo>
                      <a:lnTo>
                        <a:pt x="331" y="1805"/>
                      </a:lnTo>
                      <a:lnTo>
                        <a:pt x="2034" y="433"/>
                      </a:lnTo>
                      <a:lnTo>
                        <a:pt x="170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37" name="Google Shape;746;p26">
                  <a:extLst>
                    <a:ext uri="{FF2B5EF4-FFF2-40B4-BE49-F238E27FC236}">
                      <a16:creationId xmlns:a16="http://schemas.microsoft.com/office/drawing/2014/main" id="{8A19DF9F-3B18-F642-B636-36163F9A7519}"/>
                    </a:ext>
                  </a:extLst>
                </p:cNvPr>
                <p:cNvSpPr/>
                <p:nvPr/>
              </p:nvSpPr>
              <p:spPr>
                <a:xfrm>
                  <a:off x="3333205" y="3730167"/>
                  <a:ext cx="58889" cy="58860"/>
                </a:xfrm>
                <a:custGeom>
                  <a:avLst/>
                  <a:gdLst/>
                  <a:ahLst/>
                  <a:cxnLst/>
                  <a:rect l="l" t="t" r="r" b="b"/>
                  <a:pathLst>
                    <a:path w="2009" h="2008" extrusionOk="0">
                      <a:moveTo>
                        <a:pt x="1704" y="0"/>
                      </a:moveTo>
                      <a:cubicBezTo>
                        <a:pt x="1068" y="534"/>
                        <a:pt x="534" y="1068"/>
                        <a:pt x="1" y="1576"/>
                      </a:cubicBezTo>
                      <a:lnTo>
                        <a:pt x="433" y="2008"/>
                      </a:lnTo>
                      <a:cubicBezTo>
                        <a:pt x="967" y="1474"/>
                        <a:pt x="1500" y="941"/>
                        <a:pt x="2009" y="432"/>
                      </a:cubicBezTo>
                      <a:lnTo>
                        <a:pt x="170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38" name="Google Shape;747;p26">
                  <a:extLst>
                    <a:ext uri="{FF2B5EF4-FFF2-40B4-BE49-F238E27FC236}">
                      <a16:creationId xmlns:a16="http://schemas.microsoft.com/office/drawing/2014/main" id="{C3CB1457-0685-C4BB-D507-0F51230B9D5D}"/>
                    </a:ext>
                  </a:extLst>
                </p:cNvPr>
                <p:cNvSpPr/>
                <p:nvPr/>
              </p:nvSpPr>
              <p:spPr>
                <a:xfrm>
                  <a:off x="3249781" y="3826253"/>
                  <a:ext cx="52909" cy="61879"/>
                </a:xfrm>
                <a:custGeom>
                  <a:avLst/>
                  <a:gdLst/>
                  <a:ahLst/>
                  <a:cxnLst/>
                  <a:rect l="l" t="t" r="r" b="b"/>
                  <a:pathLst>
                    <a:path w="1805" h="2111" extrusionOk="0">
                      <a:moveTo>
                        <a:pt x="1373" y="1"/>
                      </a:moveTo>
                      <a:cubicBezTo>
                        <a:pt x="941" y="636"/>
                        <a:pt x="407" y="1170"/>
                        <a:pt x="0" y="1805"/>
                      </a:cubicBezTo>
                      <a:lnTo>
                        <a:pt x="407" y="2110"/>
                      </a:lnTo>
                      <a:cubicBezTo>
                        <a:pt x="839" y="1475"/>
                        <a:pt x="1373" y="967"/>
                        <a:pt x="1805" y="331"/>
                      </a:cubicBezTo>
                      <a:lnTo>
                        <a:pt x="1373"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39" name="Google Shape;748;p26">
                  <a:extLst>
                    <a:ext uri="{FF2B5EF4-FFF2-40B4-BE49-F238E27FC236}">
                      <a16:creationId xmlns:a16="http://schemas.microsoft.com/office/drawing/2014/main" id="{CF444835-2B4E-3ED5-DECB-3BF94EBA5E19}"/>
                    </a:ext>
                  </a:extLst>
                </p:cNvPr>
                <p:cNvSpPr/>
                <p:nvPr/>
              </p:nvSpPr>
              <p:spPr>
                <a:xfrm>
                  <a:off x="3178259" y="3935032"/>
                  <a:ext cx="46197" cy="64839"/>
                </a:xfrm>
                <a:custGeom>
                  <a:avLst/>
                  <a:gdLst/>
                  <a:ahLst/>
                  <a:cxnLst/>
                  <a:rect l="l" t="t" r="r" b="b"/>
                  <a:pathLst>
                    <a:path w="1576" h="2212" extrusionOk="0">
                      <a:moveTo>
                        <a:pt x="1169" y="0"/>
                      </a:moveTo>
                      <a:cubicBezTo>
                        <a:pt x="737" y="636"/>
                        <a:pt x="432" y="1271"/>
                        <a:pt x="0" y="1907"/>
                      </a:cubicBezTo>
                      <a:lnTo>
                        <a:pt x="534" y="2212"/>
                      </a:lnTo>
                      <a:cubicBezTo>
                        <a:pt x="839" y="1475"/>
                        <a:pt x="1271" y="839"/>
                        <a:pt x="1576" y="204"/>
                      </a:cubicBezTo>
                      <a:lnTo>
                        <a:pt x="1169"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40" name="Google Shape;749;p26">
                  <a:extLst>
                    <a:ext uri="{FF2B5EF4-FFF2-40B4-BE49-F238E27FC236}">
                      <a16:creationId xmlns:a16="http://schemas.microsoft.com/office/drawing/2014/main" id="{A6AA8B20-7615-C4DB-EEB9-8348DC7AD8B8}"/>
                    </a:ext>
                  </a:extLst>
                </p:cNvPr>
                <p:cNvSpPr/>
                <p:nvPr/>
              </p:nvSpPr>
              <p:spPr>
                <a:xfrm>
                  <a:off x="3175269" y="4558597"/>
                  <a:ext cx="55899" cy="62611"/>
                </a:xfrm>
                <a:custGeom>
                  <a:avLst/>
                  <a:gdLst/>
                  <a:ahLst/>
                  <a:cxnLst/>
                  <a:rect l="l" t="t" r="r" b="b"/>
                  <a:pathLst>
                    <a:path w="1907" h="2136" extrusionOk="0">
                      <a:moveTo>
                        <a:pt x="636" y="0"/>
                      </a:moveTo>
                      <a:lnTo>
                        <a:pt x="1" y="331"/>
                      </a:lnTo>
                      <a:cubicBezTo>
                        <a:pt x="407" y="966"/>
                        <a:pt x="839" y="1602"/>
                        <a:pt x="1373" y="2135"/>
                      </a:cubicBezTo>
                      <a:lnTo>
                        <a:pt x="1907" y="1805"/>
                      </a:lnTo>
                      <a:cubicBezTo>
                        <a:pt x="1373" y="1170"/>
                        <a:pt x="941" y="534"/>
                        <a:pt x="63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41" name="Google Shape;750;p26">
                  <a:extLst>
                    <a:ext uri="{FF2B5EF4-FFF2-40B4-BE49-F238E27FC236}">
                      <a16:creationId xmlns:a16="http://schemas.microsoft.com/office/drawing/2014/main" id="{F060F1CE-76FD-BC85-90CA-9F77406272AD}"/>
                    </a:ext>
                  </a:extLst>
                </p:cNvPr>
                <p:cNvSpPr/>
                <p:nvPr/>
              </p:nvSpPr>
              <p:spPr>
                <a:xfrm>
                  <a:off x="3258722" y="4658435"/>
                  <a:ext cx="62611" cy="58860"/>
                </a:xfrm>
                <a:custGeom>
                  <a:avLst/>
                  <a:gdLst/>
                  <a:ahLst/>
                  <a:cxnLst/>
                  <a:rect l="l" t="t" r="r" b="b"/>
                  <a:pathLst>
                    <a:path w="2136" h="2008" extrusionOk="0">
                      <a:moveTo>
                        <a:pt x="534" y="0"/>
                      </a:moveTo>
                      <a:lnTo>
                        <a:pt x="0" y="407"/>
                      </a:lnTo>
                      <a:cubicBezTo>
                        <a:pt x="534" y="1042"/>
                        <a:pt x="1169" y="1474"/>
                        <a:pt x="1703" y="2008"/>
                      </a:cubicBezTo>
                      <a:lnTo>
                        <a:pt x="2135" y="1474"/>
                      </a:lnTo>
                      <a:cubicBezTo>
                        <a:pt x="1601" y="1042"/>
                        <a:pt x="1068" y="534"/>
                        <a:pt x="534"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42" name="Google Shape;751;p26">
                  <a:extLst>
                    <a:ext uri="{FF2B5EF4-FFF2-40B4-BE49-F238E27FC236}">
                      <a16:creationId xmlns:a16="http://schemas.microsoft.com/office/drawing/2014/main" id="{C657F5EA-5D34-6A9F-D6DC-23AFD121113F}"/>
                    </a:ext>
                  </a:extLst>
                </p:cNvPr>
                <p:cNvSpPr/>
                <p:nvPr/>
              </p:nvSpPr>
              <p:spPr>
                <a:xfrm>
                  <a:off x="3361521" y="4738898"/>
                  <a:ext cx="67829" cy="52909"/>
                </a:xfrm>
                <a:custGeom>
                  <a:avLst/>
                  <a:gdLst/>
                  <a:ahLst/>
                  <a:cxnLst/>
                  <a:rect l="l" t="t" r="r" b="b"/>
                  <a:pathLst>
                    <a:path w="2314" h="1805" extrusionOk="0">
                      <a:moveTo>
                        <a:pt x="407" y="0"/>
                      </a:moveTo>
                      <a:lnTo>
                        <a:pt x="1" y="635"/>
                      </a:lnTo>
                      <a:cubicBezTo>
                        <a:pt x="636" y="1068"/>
                        <a:pt x="1373" y="1373"/>
                        <a:pt x="2008" y="1805"/>
                      </a:cubicBezTo>
                      <a:lnTo>
                        <a:pt x="2313" y="1169"/>
                      </a:lnTo>
                      <a:cubicBezTo>
                        <a:pt x="1678" y="839"/>
                        <a:pt x="1043" y="432"/>
                        <a:pt x="40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43" name="Google Shape;752;p26">
                  <a:extLst>
                    <a:ext uri="{FF2B5EF4-FFF2-40B4-BE49-F238E27FC236}">
                      <a16:creationId xmlns:a16="http://schemas.microsoft.com/office/drawing/2014/main" id="{3DA6C583-5BD0-E473-BA51-7CB4F8E1D9FB}"/>
                    </a:ext>
                  </a:extLst>
                </p:cNvPr>
                <p:cNvSpPr/>
                <p:nvPr/>
              </p:nvSpPr>
              <p:spPr>
                <a:xfrm>
                  <a:off x="3479240" y="4804441"/>
                  <a:ext cx="68562" cy="43236"/>
                </a:xfrm>
                <a:custGeom>
                  <a:avLst/>
                  <a:gdLst/>
                  <a:ahLst/>
                  <a:cxnLst/>
                  <a:rect l="l" t="t" r="r" b="b"/>
                  <a:pathLst>
                    <a:path w="2339" h="1475" extrusionOk="0">
                      <a:moveTo>
                        <a:pt x="331" y="1"/>
                      </a:moveTo>
                      <a:lnTo>
                        <a:pt x="0" y="509"/>
                      </a:lnTo>
                      <a:cubicBezTo>
                        <a:pt x="636" y="839"/>
                        <a:pt x="1373" y="1144"/>
                        <a:pt x="2110" y="1475"/>
                      </a:cubicBezTo>
                      <a:lnTo>
                        <a:pt x="2338" y="839"/>
                      </a:lnTo>
                      <a:cubicBezTo>
                        <a:pt x="1601" y="509"/>
                        <a:pt x="966" y="306"/>
                        <a:pt x="33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44" name="Google Shape;753;p26">
                  <a:extLst>
                    <a:ext uri="{FF2B5EF4-FFF2-40B4-BE49-F238E27FC236}">
                      <a16:creationId xmlns:a16="http://schemas.microsoft.com/office/drawing/2014/main" id="{92004D1C-5006-C0F3-CDE8-A5302F31D726}"/>
                    </a:ext>
                  </a:extLst>
                </p:cNvPr>
                <p:cNvSpPr/>
                <p:nvPr/>
              </p:nvSpPr>
              <p:spPr>
                <a:xfrm>
                  <a:off x="3603642" y="4850637"/>
                  <a:ext cx="67829" cy="34296"/>
                </a:xfrm>
                <a:custGeom>
                  <a:avLst/>
                  <a:gdLst/>
                  <a:ahLst/>
                  <a:cxnLst/>
                  <a:rect l="l" t="t" r="r" b="b"/>
                  <a:pathLst>
                    <a:path w="2314" h="1170" extrusionOk="0">
                      <a:moveTo>
                        <a:pt x="204" y="0"/>
                      </a:moveTo>
                      <a:lnTo>
                        <a:pt x="1" y="636"/>
                      </a:lnTo>
                      <a:cubicBezTo>
                        <a:pt x="738" y="839"/>
                        <a:pt x="1475" y="1068"/>
                        <a:pt x="2110" y="1170"/>
                      </a:cubicBezTo>
                      <a:lnTo>
                        <a:pt x="2313" y="534"/>
                      </a:lnTo>
                      <a:cubicBezTo>
                        <a:pt x="1576" y="331"/>
                        <a:pt x="839" y="204"/>
                        <a:pt x="204"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45" name="Google Shape;754;p26">
                  <a:extLst>
                    <a:ext uri="{FF2B5EF4-FFF2-40B4-BE49-F238E27FC236}">
                      <a16:creationId xmlns:a16="http://schemas.microsoft.com/office/drawing/2014/main" id="{C83962DC-7260-36C4-6071-CE5427F59AE7}"/>
                    </a:ext>
                  </a:extLst>
                </p:cNvPr>
                <p:cNvSpPr/>
                <p:nvPr/>
              </p:nvSpPr>
              <p:spPr>
                <a:xfrm>
                  <a:off x="3731034" y="4881914"/>
                  <a:ext cx="67829" cy="27612"/>
                </a:xfrm>
                <a:custGeom>
                  <a:avLst/>
                  <a:gdLst/>
                  <a:ahLst/>
                  <a:cxnLst/>
                  <a:rect l="l" t="t" r="r" b="b"/>
                  <a:pathLst>
                    <a:path w="2314" h="942" extrusionOk="0">
                      <a:moveTo>
                        <a:pt x="204" y="1"/>
                      </a:moveTo>
                      <a:lnTo>
                        <a:pt x="1" y="636"/>
                      </a:lnTo>
                      <a:cubicBezTo>
                        <a:pt x="738" y="738"/>
                        <a:pt x="1475" y="840"/>
                        <a:pt x="2314" y="941"/>
                      </a:cubicBezTo>
                      <a:lnTo>
                        <a:pt x="2314" y="306"/>
                      </a:lnTo>
                      <a:cubicBezTo>
                        <a:pt x="1577" y="204"/>
                        <a:pt x="839" y="103"/>
                        <a:pt x="20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46" name="Google Shape;755;p26">
                  <a:extLst>
                    <a:ext uri="{FF2B5EF4-FFF2-40B4-BE49-F238E27FC236}">
                      <a16:creationId xmlns:a16="http://schemas.microsoft.com/office/drawing/2014/main" id="{1AD47734-5B99-4E5E-3270-948B91E943D3}"/>
                    </a:ext>
                  </a:extLst>
                </p:cNvPr>
                <p:cNvSpPr/>
                <p:nvPr/>
              </p:nvSpPr>
              <p:spPr>
                <a:xfrm>
                  <a:off x="3864406" y="4897567"/>
                  <a:ext cx="64839" cy="21633"/>
                </a:xfrm>
                <a:custGeom>
                  <a:avLst/>
                  <a:gdLst/>
                  <a:ahLst/>
                  <a:cxnLst/>
                  <a:rect l="l" t="t" r="r" b="b"/>
                  <a:pathLst>
                    <a:path w="2212" h="738" extrusionOk="0">
                      <a:moveTo>
                        <a:pt x="0" y="1"/>
                      </a:moveTo>
                      <a:lnTo>
                        <a:pt x="0" y="636"/>
                      </a:lnTo>
                      <a:cubicBezTo>
                        <a:pt x="737" y="738"/>
                        <a:pt x="1474" y="738"/>
                        <a:pt x="2211" y="738"/>
                      </a:cubicBezTo>
                      <a:lnTo>
                        <a:pt x="2211" y="102"/>
                      </a:lnTo>
                      <a:cubicBezTo>
                        <a:pt x="1474" y="102"/>
                        <a:pt x="737" y="1"/>
                        <a:pt x="0"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47" name="Google Shape;756;p26">
                  <a:extLst>
                    <a:ext uri="{FF2B5EF4-FFF2-40B4-BE49-F238E27FC236}">
                      <a16:creationId xmlns:a16="http://schemas.microsoft.com/office/drawing/2014/main" id="{2944E71F-5F55-3518-592E-49C27FAEAAE7}"/>
                    </a:ext>
                  </a:extLst>
                </p:cNvPr>
                <p:cNvSpPr/>
                <p:nvPr/>
              </p:nvSpPr>
              <p:spPr>
                <a:xfrm>
                  <a:off x="3994759" y="4897567"/>
                  <a:ext cx="67829" cy="21633"/>
                </a:xfrm>
                <a:custGeom>
                  <a:avLst/>
                  <a:gdLst/>
                  <a:ahLst/>
                  <a:cxnLst/>
                  <a:rect l="l" t="t" r="r" b="b"/>
                  <a:pathLst>
                    <a:path w="2314" h="738" extrusionOk="0">
                      <a:moveTo>
                        <a:pt x="2212" y="1"/>
                      </a:moveTo>
                      <a:cubicBezTo>
                        <a:pt x="1475" y="1"/>
                        <a:pt x="738" y="102"/>
                        <a:pt x="1" y="102"/>
                      </a:cubicBezTo>
                      <a:lnTo>
                        <a:pt x="1" y="738"/>
                      </a:lnTo>
                      <a:cubicBezTo>
                        <a:pt x="840" y="738"/>
                        <a:pt x="1577" y="738"/>
                        <a:pt x="2314" y="636"/>
                      </a:cubicBezTo>
                      <a:lnTo>
                        <a:pt x="2212"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48" name="Google Shape;757;p26">
                  <a:extLst>
                    <a:ext uri="{FF2B5EF4-FFF2-40B4-BE49-F238E27FC236}">
                      <a16:creationId xmlns:a16="http://schemas.microsoft.com/office/drawing/2014/main" id="{7FC0D0BE-7699-DDB8-A170-2176E41EA8EE}"/>
                    </a:ext>
                  </a:extLst>
                </p:cNvPr>
                <p:cNvSpPr/>
                <p:nvPr/>
              </p:nvSpPr>
              <p:spPr>
                <a:xfrm>
                  <a:off x="4125141" y="4878953"/>
                  <a:ext cx="67829" cy="30573"/>
                </a:xfrm>
                <a:custGeom>
                  <a:avLst/>
                  <a:gdLst/>
                  <a:ahLst/>
                  <a:cxnLst/>
                  <a:rect l="l" t="t" r="r" b="b"/>
                  <a:pathLst>
                    <a:path w="2314" h="1043" extrusionOk="0">
                      <a:moveTo>
                        <a:pt x="2212" y="0"/>
                      </a:moveTo>
                      <a:cubicBezTo>
                        <a:pt x="1475" y="102"/>
                        <a:pt x="738" y="305"/>
                        <a:pt x="1" y="407"/>
                      </a:cubicBezTo>
                      <a:lnTo>
                        <a:pt x="102" y="1042"/>
                      </a:lnTo>
                      <a:cubicBezTo>
                        <a:pt x="839" y="941"/>
                        <a:pt x="1577" y="839"/>
                        <a:pt x="2314" y="737"/>
                      </a:cubicBezTo>
                      <a:lnTo>
                        <a:pt x="221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49" name="Google Shape;758;p26">
                  <a:extLst>
                    <a:ext uri="{FF2B5EF4-FFF2-40B4-BE49-F238E27FC236}">
                      <a16:creationId xmlns:a16="http://schemas.microsoft.com/office/drawing/2014/main" id="{627EA8E2-1D26-D22E-7B15-CE76B5090235}"/>
                    </a:ext>
                  </a:extLst>
                </p:cNvPr>
                <p:cNvSpPr/>
                <p:nvPr/>
              </p:nvSpPr>
              <p:spPr>
                <a:xfrm>
                  <a:off x="4255523" y="4847647"/>
                  <a:ext cx="67829" cy="37286"/>
                </a:xfrm>
                <a:custGeom>
                  <a:avLst/>
                  <a:gdLst/>
                  <a:ahLst/>
                  <a:cxnLst/>
                  <a:rect l="l" t="t" r="r" b="b"/>
                  <a:pathLst>
                    <a:path w="2314" h="1272" extrusionOk="0">
                      <a:moveTo>
                        <a:pt x="2110" y="1"/>
                      </a:moveTo>
                      <a:cubicBezTo>
                        <a:pt x="1373" y="204"/>
                        <a:pt x="636" y="433"/>
                        <a:pt x="0" y="636"/>
                      </a:cubicBezTo>
                      <a:lnTo>
                        <a:pt x="102" y="1272"/>
                      </a:lnTo>
                      <a:cubicBezTo>
                        <a:pt x="839" y="1170"/>
                        <a:pt x="1576" y="941"/>
                        <a:pt x="2313" y="738"/>
                      </a:cubicBezTo>
                      <a:lnTo>
                        <a:pt x="211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50" name="Google Shape;759;p26">
                  <a:extLst>
                    <a:ext uri="{FF2B5EF4-FFF2-40B4-BE49-F238E27FC236}">
                      <a16:creationId xmlns:a16="http://schemas.microsoft.com/office/drawing/2014/main" id="{AE6EC661-D24D-015B-5879-F30F83C4B0EB}"/>
                    </a:ext>
                  </a:extLst>
                </p:cNvPr>
                <p:cNvSpPr/>
                <p:nvPr/>
              </p:nvSpPr>
              <p:spPr>
                <a:xfrm>
                  <a:off x="4379192" y="4804441"/>
                  <a:ext cx="68562" cy="43236"/>
                </a:xfrm>
                <a:custGeom>
                  <a:avLst/>
                  <a:gdLst/>
                  <a:ahLst/>
                  <a:cxnLst/>
                  <a:rect l="l" t="t" r="r" b="b"/>
                  <a:pathLst>
                    <a:path w="2339" h="1475" extrusionOk="0">
                      <a:moveTo>
                        <a:pt x="2034" y="1"/>
                      </a:moveTo>
                      <a:lnTo>
                        <a:pt x="1" y="738"/>
                      </a:lnTo>
                      <a:lnTo>
                        <a:pt x="229" y="1475"/>
                      </a:lnTo>
                      <a:lnTo>
                        <a:pt x="2339" y="636"/>
                      </a:lnTo>
                      <a:lnTo>
                        <a:pt x="2034"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51" name="Google Shape;760;p26">
                  <a:extLst>
                    <a:ext uri="{FF2B5EF4-FFF2-40B4-BE49-F238E27FC236}">
                      <a16:creationId xmlns:a16="http://schemas.microsoft.com/office/drawing/2014/main" id="{15DB5F12-CFDA-92F5-51A5-9F58C2B253A4}"/>
                    </a:ext>
                  </a:extLst>
                </p:cNvPr>
                <p:cNvSpPr/>
                <p:nvPr/>
              </p:nvSpPr>
              <p:spPr>
                <a:xfrm>
                  <a:off x="4500634" y="4754522"/>
                  <a:ext cx="68562" cy="43236"/>
                </a:xfrm>
                <a:custGeom>
                  <a:avLst/>
                  <a:gdLst/>
                  <a:ahLst/>
                  <a:cxnLst/>
                  <a:rect l="l" t="t" r="r" b="b"/>
                  <a:pathLst>
                    <a:path w="2339" h="1475" extrusionOk="0">
                      <a:moveTo>
                        <a:pt x="2008" y="1"/>
                      </a:moveTo>
                      <a:lnTo>
                        <a:pt x="0" y="840"/>
                      </a:lnTo>
                      <a:lnTo>
                        <a:pt x="305" y="1475"/>
                      </a:lnTo>
                      <a:lnTo>
                        <a:pt x="2339" y="636"/>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52" name="Google Shape;761;p26">
                  <a:extLst>
                    <a:ext uri="{FF2B5EF4-FFF2-40B4-BE49-F238E27FC236}">
                      <a16:creationId xmlns:a16="http://schemas.microsoft.com/office/drawing/2014/main" id="{2394B6BC-BA85-392E-2B96-50FAA492356D}"/>
                    </a:ext>
                  </a:extLst>
                </p:cNvPr>
                <p:cNvSpPr/>
                <p:nvPr/>
              </p:nvSpPr>
              <p:spPr>
                <a:xfrm>
                  <a:off x="4621313" y="4701642"/>
                  <a:ext cx="68562" cy="46959"/>
                </a:xfrm>
                <a:custGeom>
                  <a:avLst/>
                  <a:gdLst/>
                  <a:ahLst/>
                  <a:cxnLst/>
                  <a:rect l="l" t="t" r="r" b="b"/>
                  <a:pathLst>
                    <a:path w="2339" h="1602" extrusionOk="0">
                      <a:moveTo>
                        <a:pt x="2034" y="0"/>
                      </a:moveTo>
                      <a:lnTo>
                        <a:pt x="1" y="839"/>
                      </a:lnTo>
                      <a:lnTo>
                        <a:pt x="331" y="1601"/>
                      </a:lnTo>
                      <a:lnTo>
                        <a:pt x="2339" y="636"/>
                      </a:lnTo>
                      <a:lnTo>
                        <a:pt x="203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53" name="Google Shape;762;p26">
                  <a:extLst>
                    <a:ext uri="{FF2B5EF4-FFF2-40B4-BE49-F238E27FC236}">
                      <a16:creationId xmlns:a16="http://schemas.microsoft.com/office/drawing/2014/main" id="{B9A26F4F-6D70-CAD3-9176-CFE059055807}"/>
                    </a:ext>
                  </a:extLst>
                </p:cNvPr>
                <p:cNvSpPr/>
                <p:nvPr/>
              </p:nvSpPr>
              <p:spPr>
                <a:xfrm>
                  <a:off x="4742755" y="4648733"/>
                  <a:ext cx="68562" cy="46959"/>
                </a:xfrm>
                <a:custGeom>
                  <a:avLst/>
                  <a:gdLst/>
                  <a:ahLst/>
                  <a:cxnLst/>
                  <a:rect l="l" t="t" r="r" b="b"/>
                  <a:pathLst>
                    <a:path w="2339" h="1602" extrusionOk="0">
                      <a:moveTo>
                        <a:pt x="2008" y="1"/>
                      </a:moveTo>
                      <a:lnTo>
                        <a:pt x="0" y="967"/>
                      </a:lnTo>
                      <a:lnTo>
                        <a:pt x="305" y="1602"/>
                      </a:lnTo>
                      <a:lnTo>
                        <a:pt x="2339" y="636"/>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54" name="Google Shape;763;p26">
                  <a:extLst>
                    <a:ext uri="{FF2B5EF4-FFF2-40B4-BE49-F238E27FC236}">
                      <a16:creationId xmlns:a16="http://schemas.microsoft.com/office/drawing/2014/main" id="{8B29BB1C-A73E-40D6-CE59-2C5064A5B57B}"/>
                    </a:ext>
                  </a:extLst>
                </p:cNvPr>
                <p:cNvSpPr/>
                <p:nvPr/>
              </p:nvSpPr>
              <p:spPr>
                <a:xfrm>
                  <a:off x="4863435" y="4595853"/>
                  <a:ext cx="68591" cy="46959"/>
                </a:xfrm>
                <a:custGeom>
                  <a:avLst/>
                  <a:gdLst/>
                  <a:ahLst/>
                  <a:cxnLst/>
                  <a:rect l="l" t="t" r="r" b="b"/>
                  <a:pathLst>
                    <a:path w="2340" h="1602" extrusionOk="0">
                      <a:moveTo>
                        <a:pt x="2034" y="0"/>
                      </a:moveTo>
                      <a:lnTo>
                        <a:pt x="1" y="864"/>
                      </a:lnTo>
                      <a:lnTo>
                        <a:pt x="230" y="1601"/>
                      </a:lnTo>
                      <a:lnTo>
                        <a:pt x="2339" y="636"/>
                      </a:lnTo>
                      <a:lnTo>
                        <a:pt x="203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55" name="Google Shape;764;p26">
                  <a:extLst>
                    <a:ext uri="{FF2B5EF4-FFF2-40B4-BE49-F238E27FC236}">
                      <a16:creationId xmlns:a16="http://schemas.microsoft.com/office/drawing/2014/main" id="{DE038E36-C08A-38F6-6237-4655549FC1A3}"/>
                    </a:ext>
                  </a:extLst>
                </p:cNvPr>
                <p:cNvSpPr/>
                <p:nvPr/>
              </p:nvSpPr>
              <p:spPr>
                <a:xfrm>
                  <a:off x="4981886" y="4539983"/>
                  <a:ext cx="67829" cy="49919"/>
                </a:xfrm>
                <a:custGeom>
                  <a:avLst/>
                  <a:gdLst/>
                  <a:ahLst/>
                  <a:cxnLst/>
                  <a:rect l="l" t="t" r="r" b="b"/>
                  <a:pathLst>
                    <a:path w="2314" h="1703" extrusionOk="0">
                      <a:moveTo>
                        <a:pt x="2110" y="0"/>
                      </a:moveTo>
                      <a:lnTo>
                        <a:pt x="1" y="966"/>
                      </a:lnTo>
                      <a:lnTo>
                        <a:pt x="306" y="1703"/>
                      </a:lnTo>
                      <a:lnTo>
                        <a:pt x="2314" y="763"/>
                      </a:lnTo>
                      <a:lnTo>
                        <a:pt x="2110"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56" name="Google Shape;765;p26">
                  <a:extLst>
                    <a:ext uri="{FF2B5EF4-FFF2-40B4-BE49-F238E27FC236}">
                      <a16:creationId xmlns:a16="http://schemas.microsoft.com/office/drawing/2014/main" id="{F1F550F8-ED5C-8551-A0ED-EB3FEBD0424A}"/>
                    </a:ext>
                  </a:extLst>
                </p:cNvPr>
                <p:cNvSpPr/>
                <p:nvPr/>
              </p:nvSpPr>
              <p:spPr>
                <a:xfrm>
                  <a:off x="5102595" y="4487807"/>
                  <a:ext cx="68562" cy="46226"/>
                </a:xfrm>
                <a:custGeom>
                  <a:avLst/>
                  <a:gdLst/>
                  <a:ahLst/>
                  <a:cxnLst/>
                  <a:rect l="l" t="t" r="r" b="b"/>
                  <a:pathLst>
                    <a:path w="2339" h="1577" extrusionOk="0">
                      <a:moveTo>
                        <a:pt x="2135" y="1"/>
                      </a:moveTo>
                      <a:lnTo>
                        <a:pt x="0" y="941"/>
                      </a:lnTo>
                      <a:lnTo>
                        <a:pt x="331" y="1577"/>
                      </a:lnTo>
                      <a:lnTo>
                        <a:pt x="2339" y="636"/>
                      </a:lnTo>
                      <a:lnTo>
                        <a:pt x="2135"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57" name="Google Shape;766;p26">
                  <a:extLst>
                    <a:ext uri="{FF2B5EF4-FFF2-40B4-BE49-F238E27FC236}">
                      <a16:creationId xmlns:a16="http://schemas.microsoft.com/office/drawing/2014/main" id="{DEF0E490-44EB-3AE8-C245-CA90736CE807}"/>
                    </a:ext>
                  </a:extLst>
                </p:cNvPr>
                <p:cNvSpPr/>
                <p:nvPr/>
              </p:nvSpPr>
              <p:spPr>
                <a:xfrm>
                  <a:off x="5224037" y="4431938"/>
                  <a:ext cx="67800" cy="46226"/>
                </a:xfrm>
                <a:custGeom>
                  <a:avLst/>
                  <a:gdLst/>
                  <a:ahLst/>
                  <a:cxnLst/>
                  <a:rect l="l" t="t" r="r" b="b"/>
                  <a:pathLst>
                    <a:path w="2313" h="1577" extrusionOk="0">
                      <a:moveTo>
                        <a:pt x="2008" y="1"/>
                      </a:moveTo>
                      <a:lnTo>
                        <a:pt x="0" y="941"/>
                      </a:lnTo>
                      <a:lnTo>
                        <a:pt x="305" y="1577"/>
                      </a:lnTo>
                      <a:lnTo>
                        <a:pt x="2313" y="738"/>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58" name="Google Shape;767;p26">
                  <a:extLst>
                    <a:ext uri="{FF2B5EF4-FFF2-40B4-BE49-F238E27FC236}">
                      <a16:creationId xmlns:a16="http://schemas.microsoft.com/office/drawing/2014/main" id="{5EBB70A0-3551-D315-8132-4E9ABF342992}"/>
                    </a:ext>
                  </a:extLst>
                </p:cNvPr>
                <p:cNvSpPr/>
                <p:nvPr/>
              </p:nvSpPr>
              <p:spPr>
                <a:xfrm>
                  <a:off x="5344717" y="4379058"/>
                  <a:ext cx="68562" cy="46226"/>
                </a:xfrm>
                <a:custGeom>
                  <a:avLst/>
                  <a:gdLst/>
                  <a:ahLst/>
                  <a:cxnLst/>
                  <a:rect l="l" t="t" r="r" b="b"/>
                  <a:pathLst>
                    <a:path w="2339" h="1577" extrusionOk="0">
                      <a:moveTo>
                        <a:pt x="2008" y="0"/>
                      </a:moveTo>
                      <a:lnTo>
                        <a:pt x="0" y="941"/>
                      </a:lnTo>
                      <a:lnTo>
                        <a:pt x="229" y="1576"/>
                      </a:lnTo>
                      <a:lnTo>
                        <a:pt x="2339" y="636"/>
                      </a:lnTo>
                      <a:lnTo>
                        <a:pt x="2008"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59" name="Google Shape;768;p26">
                  <a:extLst>
                    <a:ext uri="{FF2B5EF4-FFF2-40B4-BE49-F238E27FC236}">
                      <a16:creationId xmlns:a16="http://schemas.microsoft.com/office/drawing/2014/main" id="{FF2C1A2F-914F-50FE-A08D-E15764F3C0E1}"/>
                    </a:ext>
                  </a:extLst>
                </p:cNvPr>
                <p:cNvSpPr/>
                <p:nvPr/>
              </p:nvSpPr>
              <p:spPr>
                <a:xfrm>
                  <a:off x="5463168" y="4323188"/>
                  <a:ext cx="67829" cy="46196"/>
                </a:xfrm>
                <a:custGeom>
                  <a:avLst/>
                  <a:gdLst/>
                  <a:ahLst/>
                  <a:cxnLst/>
                  <a:rect l="l" t="t" r="r" b="b"/>
                  <a:pathLst>
                    <a:path w="2314" h="1576" extrusionOk="0">
                      <a:moveTo>
                        <a:pt x="2008" y="0"/>
                      </a:moveTo>
                      <a:lnTo>
                        <a:pt x="1" y="940"/>
                      </a:lnTo>
                      <a:lnTo>
                        <a:pt x="306" y="1576"/>
                      </a:lnTo>
                      <a:lnTo>
                        <a:pt x="2313" y="737"/>
                      </a:lnTo>
                      <a:lnTo>
                        <a:pt x="2008"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60" name="Google Shape;769;p26">
                  <a:extLst>
                    <a:ext uri="{FF2B5EF4-FFF2-40B4-BE49-F238E27FC236}">
                      <a16:creationId xmlns:a16="http://schemas.microsoft.com/office/drawing/2014/main" id="{3A7A5ED4-BA9C-2BE6-027E-23DDB0D6587B}"/>
                    </a:ext>
                  </a:extLst>
                </p:cNvPr>
                <p:cNvSpPr/>
                <p:nvPr/>
              </p:nvSpPr>
              <p:spPr>
                <a:xfrm>
                  <a:off x="5583848" y="4270279"/>
                  <a:ext cx="68591" cy="46226"/>
                </a:xfrm>
                <a:custGeom>
                  <a:avLst/>
                  <a:gdLst/>
                  <a:ahLst/>
                  <a:cxnLst/>
                  <a:rect l="l" t="t" r="r" b="b"/>
                  <a:pathLst>
                    <a:path w="2340" h="1577" extrusionOk="0">
                      <a:moveTo>
                        <a:pt x="2009" y="1"/>
                      </a:moveTo>
                      <a:lnTo>
                        <a:pt x="1" y="941"/>
                      </a:lnTo>
                      <a:lnTo>
                        <a:pt x="331" y="1576"/>
                      </a:lnTo>
                      <a:lnTo>
                        <a:pt x="2339" y="636"/>
                      </a:lnTo>
                      <a:lnTo>
                        <a:pt x="2009"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61" name="Google Shape;770;p26">
                  <a:extLst>
                    <a:ext uri="{FF2B5EF4-FFF2-40B4-BE49-F238E27FC236}">
                      <a16:creationId xmlns:a16="http://schemas.microsoft.com/office/drawing/2014/main" id="{F8CCA4FB-E862-F436-52FA-07630577351D}"/>
                    </a:ext>
                  </a:extLst>
                </p:cNvPr>
                <p:cNvSpPr/>
                <p:nvPr/>
              </p:nvSpPr>
              <p:spPr>
                <a:xfrm>
                  <a:off x="5701567" y="4217399"/>
                  <a:ext cx="68562" cy="43236"/>
                </a:xfrm>
                <a:custGeom>
                  <a:avLst/>
                  <a:gdLst/>
                  <a:ahLst/>
                  <a:cxnLst/>
                  <a:rect l="l" t="t" r="r" b="b"/>
                  <a:pathLst>
                    <a:path w="2339" h="1475" extrusionOk="0">
                      <a:moveTo>
                        <a:pt x="2136" y="0"/>
                      </a:moveTo>
                      <a:lnTo>
                        <a:pt x="1" y="839"/>
                      </a:lnTo>
                      <a:lnTo>
                        <a:pt x="331" y="1474"/>
                      </a:lnTo>
                      <a:lnTo>
                        <a:pt x="2339" y="635"/>
                      </a:lnTo>
                      <a:lnTo>
                        <a:pt x="2136"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62" name="Google Shape;771;p26">
                  <a:extLst>
                    <a:ext uri="{FF2B5EF4-FFF2-40B4-BE49-F238E27FC236}">
                      <a16:creationId xmlns:a16="http://schemas.microsoft.com/office/drawing/2014/main" id="{68054F12-1C6B-67F5-40DB-A9A5B61B46F9}"/>
                    </a:ext>
                  </a:extLst>
                </p:cNvPr>
                <p:cNvSpPr/>
                <p:nvPr/>
              </p:nvSpPr>
              <p:spPr>
                <a:xfrm>
                  <a:off x="5823009" y="4161500"/>
                  <a:ext cx="68562" cy="46988"/>
                </a:xfrm>
                <a:custGeom>
                  <a:avLst/>
                  <a:gdLst/>
                  <a:ahLst/>
                  <a:cxnLst/>
                  <a:rect l="l" t="t" r="r" b="b"/>
                  <a:pathLst>
                    <a:path w="2339" h="1603" extrusionOk="0">
                      <a:moveTo>
                        <a:pt x="2008" y="1"/>
                      </a:moveTo>
                      <a:lnTo>
                        <a:pt x="0" y="967"/>
                      </a:lnTo>
                      <a:lnTo>
                        <a:pt x="305" y="1602"/>
                      </a:lnTo>
                      <a:lnTo>
                        <a:pt x="2339" y="636"/>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63" name="Google Shape;772;p26">
                  <a:extLst>
                    <a:ext uri="{FF2B5EF4-FFF2-40B4-BE49-F238E27FC236}">
                      <a16:creationId xmlns:a16="http://schemas.microsoft.com/office/drawing/2014/main" id="{4A42BAA4-DE4A-8243-09ED-CBDF9CF44C24}"/>
                    </a:ext>
                  </a:extLst>
                </p:cNvPr>
                <p:cNvSpPr/>
                <p:nvPr/>
              </p:nvSpPr>
              <p:spPr>
                <a:xfrm>
                  <a:off x="5943688" y="4108621"/>
                  <a:ext cx="68562" cy="43969"/>
                </a:xfrm>
                <a:custGeom>
                  <a:avLst/>
                  <a:gdLst/>
                  <a:ahLst/>
                  <a:cxnLst/>
                  <a:rect l="l" t="t" r="r" b="b"/>
                  <a:pathLst>
                    <a:path w="2339" h="1500" extrusionOk="0">
                      <a:moveTo>
                        <a:pt x="2034" y="0"/>
                      </a:moveTo>
                      <a:lnTo>
                        <a:pt x="1" y="966"/>
                      </a:lnTo>
                      <a:lnTo>
                        <a:pt x="229" y="1500"/>
                      </a:lnTo>
                      <a:lnTo>
                        <a:pt x="2339" y="636"/>
                      </a:lnTo>
                      <a:lnTo>
                        <a:pt x="203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64" name="Google Shape;773;p26">
                  <a:extLst>
                    <a:ext uri="{FF2B5EF4-FFF2-40B4-BE49-F238E27FC236}">
                      <a16:creationId xmlns:a16="http://schemas.microsoft.com/office/drawing/2014/main" id="{F4DA702F-9345-4396-EA95-22FB4AE261B9}"/>
                    </a:ext>
                  </a:extLst>
                </p:cNvPr>
                <p:cNvSpPr/>
                <p:nvPr/>
              </p:nvSpPr>
              <p:spPr>
                <a:xfrm>
                  <a:off x="6065130" y="4055712"/>
                  <a:ext cx="68562" cy="43998"/>
                </a:xfrm>
                <a:custGeom>
                  <a:avLst/>
                  <a:gdLst/>
                  <a:ahLst/>
                  <a:cxnLst/>
                  <a:rect l="l" t="t" r="r" b="b"/>
                  <a:pathLst>
                    <a:path w="2339" h="1501" extrusionOk="0">
                      <a:moveTo>
                        <a:pt x="2008" y="1"/>
                      </a:moveTo>
                      <a:lnTo>
                        <a:pt x="1" y="865"/>
                      </a:lnTo>
                      <a:lnTo>
                        <a:pt x="204" y="1500"/>
                      </a:lnTo>
                      <a:lnTo>
                        <a:pt x="2339" y="636"/>
                      </a:lnTo>
                      <a:lnTo>
                        <a:pt x="2008"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65" name="Google Shape;774;p26">
                  <a:extLst>
                    <a:ext uri="{FF2B5EF4-FFF2-40B4-BE49-F238E27FC236}">
                      <a16:creationId xmlns:a16="http://schemas.microsoft.com/office/drawing/2014/main" id="{D4B9D57D-4564-AD00-9D8D-59C120586B9E}"/>
                    </a:ext>
                  </a:extLst>
                </p:cNvPr>
                <p:cNvSpPr/>
                <p:nvPr/>
              </p:nvSpPr>
              <p:spPr>
                <a:xfrm>
                  <a:off x="7666882" y="3482066"/>
                  <a:ext cx="68562" cy="18672"/>
                </a:xfrm>
                <a:custGeom>
                  <a:avLst/>
                  <a:gdLst/>
                  <a:ahLst/>
                  <a:cxnLst/>
                  <a:rect l="l" t="t" r="r" b="b"/>
                  <a:pathLst>
                    <a:path w="2339" h="637" extrusionOk="0">
                      <a:moveTo>
                        <a:pt x="2212" y="1"/>
                      </a:moveTo>
                      <a:cubicBezTo>
                        <a:pt x="1475" y="102"/>
                        <a:pt x="738" y="102"/>
                        <a:pt x="1" y="204"/>
                      </a:cubicBezTo>
                      <a:lnTo>
                        <a:pt x="102" y="636"/>
                      </a:lnTo>
                      <a:cubicBezTo>
                        <a:pt x="839" y="509"/>
                        <a:pt x="1576" y="509"/>
                        <a:pt x="2339" y="407"/>
                      </a:cubicBezTo>
                      <a:lnTo>
                        <a:pt x="2212"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66" name="Google Shape;775;p26">
                  <a:extLst>
                    <a:ext uri="{FF2B5EF4-FFF2-40B4-BE49-F238E27FC236}">
                      <a16:creationId xmlns:a16="http://schemas.microsoft.com/office/drawing/2014/main" id="{1FFCBA0A-D0F5-32E3-161A-197FD293F6CF}"/>
                    </a:ext>
                  </a:extLst>
                </p:cNvPr>
                <p:cNvSpPr/>
                <p:nvPr/>
              </p:nvSpPr>
              <p:spPr>
                <a:xfrm>
                  <a:off x="7800225" y="3482066"/>
                  <a:ext cx="65601" cy="18672"/>
                </a:xfrm>
                <a:custGeom>
                  <a:avLst/>
                  <a:gdLst/>
                  <a:ahLst/>
                  <a:cxnLst/>
                  <a:rect l="l" t="t" r="r" b="b"/>
                  <a:pathLst>
                    <a:path w="2238" h="637" extrusionOk="0">
                      <a:moveTo>
                        <a:pt x="1" y="1"/>
                      </a:moveTo>
                      <a:lnTo>
                        <a:pt x="1" y="407"/>
                      </a:lnTo>
                      <a:cubicBezTo>
                        <a:pt x="738" y="509"/>
                        <a:pt x="1373" y="509"/>
                        <a:pt x="2110" y="636"/>
                      </a:cubicBezTo>
                      <a:lnTo>
                        <a:pt x="2238" y="306"/>
                      </a:lnTo>
                      <a:cubicBezTo>
                        <a:pt x="1475" y="102"/>
                        <a:pt x="738" y="102"/>
                        <a:pt x="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67" name="Google Shape;776;p26">
                  <a:extLst>
                    <a:ext uri="{FF2B5EF4-FFF2-40B4-BE49-F238E27FC236}">
                      <a16:creationId xmlns:a16="http://schemas.microsoft.com/office/drawing/2014/main" id="{C4BF8442-44F3-92B0-53D8-CDBD90EA8D8B}"/>
                    </a:ext>
                  </a:extLst>
                </p:cNvPr>
                <p:cNvSpPr/>
                <p:nvPr/>
              </p:nvSpPr>
              <p:spPr>
                <a:xfrm>
                  <a:off x="7927646" y="3503669"/>
                  <a:ext cx="64839" cy="34296"/>
                </a:xfrm>
                <a:custGeom>
                  <a:avLst/>
                  <a:gdLst/>
                  <a:ahLst/>
                  <a:cxnLst/>
                  <a:rect l="l" t="t" r="r" b="b"/>
                  <a:pathLst>
                    <a:path w="2212" h="1170" extrusionOk="0">
                      <a:moveTo>
                        <a:pt x="102" y="1"/>
                      </a:moveTo>
                      <a:lnTo>
                        <a:pt x="0" y="407"/>
                      </a:lnTo>
                      <a:cubicBezTo>
                        <a:pt x="737" y="636"/>
                        <a:pt x="1373" y="839"/>
                        <a:pt x="2110" y="1170"/>
                      </a:cubicBezTo>
                      <a:lnTo>
                        <a:pt x="2211" y="738"/>
                      </a:lnTo>
                      <a:cubicBezTo>
                        <a:pt x="1576" y="534"/>
                        <a:pt x="839" y="204"/>
                        <a:pt x="102"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68" name="Google Shape;777;p26">
                  <a:extLst>
                    <a:ext uri="{FF2B5EF4-FFF2-40B4-BE49-F238E27FC236}">
                      <a16:creationId xmlns:a16="http://schemas.microsoft.com/office/drawing/2014/main" id="{54DEB321-944C-A0D5-1C03-D785F9C08270}"/>
                    </a:ext>
                  </a:extLst>
                </p:cNvPr>
                <p:cNvSpPr/>
                <p:nvPr/>
              </p:nvSpPr>
              <p:spPr>
                <a:xfrm>
                  <a:off x="8045336" y="3556578"/>
                  <a:ext cx="62612" cy="46226"/>
                </a:xfrm>
                <a:custGeom>
                  <a:avLst/>
                  <a:gdLst/>
                  <a:ahLst/>
                  <a:cxnLst/>
                  <a:rect l="l" t="t" r="r" b="b"/>
                  <a:pathLst>
                    <a:path w="2136" h="1577" extrusionOk="0">
                      <a:moveTo>
                        <a:pt x="229" y="0"/>
                      </a:moveTo>
                      <a:lnTo>
                        <a:pt x="1" y="305"/>
                      </a:lnTo>
                      <a:cubicBezTo>
                        <a:pt x="636" y="737"/>
                        <a:pt x="1272" y="1144"/>
                        <a:pt x="1907" y="1576"/>
                      </a:cubicBezTo>
                      <a:lnTo>
                        <a:pt x="2136" y="1373"/>
                      </a:lnTo>
                      <a:cubicBezTo>
                        <a:pt x="1500" y="839"/>
                        <a:pt x="865" y="407"/>
                        <a:pt x="22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69" name="Google Shape;778;p26">
                  <a:extLst>
                    <a:ext uri="{FF2B5EF4-FFF2-40B4-BE49-F238E27FC236}">
                      <a16:creationId xmlns:a16="http://schemas.microsoft.com/office/drawing/2014/main" id="{08EEB73C-80B1-7AF9-A658-3DEAA9FD7BDF}"/>
                    </a:ext>
                  </a:extLst>
                </p:cNvPr>
                <p:cNvSpPr/>
                <p:nvPr/>
              </p:nvSpPr>
              <p:spPr>
                <a:xfrm>
                  <a:off x="8148164" y="3640002"/>
                  <a:ext cx="46196" cy="58889"/>
                </a:xfrm>
                <a:custGeom>
                  <a:avLst/>
                  <a:gdLst/>
                  <a:ahLst/>
                  <a:cxnLst/>
                  <a:rect l="l" t="t" r="r" b="b"/>
                  <a:pathLst>
                    <a:path w="1576" h="2009" extrusionOk="0">
                      <a:moveTo>
                        <a:pt x="203" y="1"/>
                      </a:moveTo>
                      <a:lnTo>
                        <a:pt x="0" y="204"/>
                      </a:lnTo>
                      <a:cubicBezTo>
                        <a:pt x="534" y="738"/>
                        <a:pt x="941" y="1373"/>
                        <a:pt x="1373" y="2009"/>
                      </a:cubicBezTo>
                      <a:lnTo>
                        <a:pt x="1576" y="1805"/>
                      </a:lnTo>
                      <a:cubicBezTo>
                        <a:pt x="1169" y="1170"/>
                        <a:pt x="737" y="636"/>
                        <a:pt x="203"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70" name="Google Shape;779;p26">
                  <a:extLst>
                    <a:ext uri="{FF2B5EF4-FFF2-40B4-BE49-F238E27FC236}">
                      <a16:creationId xmlns:a16="http://schemas.microsoft.com/office/drawing/2014/main" id="{1EDEA4AD-7A95-FC22-C07A-B47C2FAB5036}"/>
                    </a:ext>
                  </a:extLst>
                </p:cNvPr>
                <p:cNvSpPr/>
                <p:nvPr/>
              </p:nvSpPr>
              <p:spPr>
                <a:xfrm>
                  <a:off x="8222647" y="3748780"/>
                  <a:ext cx="34296" cy="64839"/>
                </a:xfrm>
                <a:custGeom>
                  <a:avLst/>
                  <a:gdLst/>
                  <a:ahLst/>
                  <a:cxnLst/>
                  <a:rect l="l" t="t" r="r" b="b"/>
                  <a:pathLst>
                    <a:path w="1170" h="2212" extrusionOk="0">
                      <a:moveTo>
                        <a:pt x="204" y="1"/>
                      </a:moveTo>
                      <a:lnTo>
                        <a:pt x="1" y="204"/>
                      </a:lnTo>
                      <a:cubicBezTo>
                        <a:pt x="306" y="839"/>
                        <a:pt x="636" y="1475"/>
                        <a:pt x="941" y="2212"/>
                      </a:cubicBezTo>
                      <a:lnTo>
                        <a:pt x="1170" y="2110"/>
                      </a:lnTo>
                      <a:cubicBezTo>
                        <a:pt x="941" y="1373"/>
                        <a:pt x="636" y="738"/>
                        <a:pt x="20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71" name="Google Shape;780;p26">
                  <a:extLst>
                    <a:ext uri="{FF2B5EF4-FFF2-40B4-BE49-F238E27FC236}">
                      <a16:creationId xmlns:a16="http://schemas.microsoft.com/office/drawing/2014/main" id="{18FFF502-187D-46C1-6BB5-579F13FB56DC}"/>
                    </a:ext>
                  </a:extLst>
                </p:cNvPr>
                <p:cNvSpPr/>
                <p:nvPr/>
              </p:nvSpPr>
              <p:spPr>
                <a:xfrm>
                  <a:off x="8281507" y="4006555"/>
                  <a:ext cx="8970" cy="64839"/>
                </a:xfrm>
                <a:custGeom>
                  <a:avLst/>
                  <a:gdLst/>
                  <a:ahLst/>
                  <a:cxnLst/>
                  <a:rect l="l" t="t" r="r" b="b"/>
                  <a:pathLst>
                    <a:path w="306" h="2212" extrusionOk="0">
                      <a:moveTo>
                        <a:pt x="102" y="0"/>
                      </a:moveTo>
                      <a:cubicBezTo>
                        <a:pt x="102" y="737"/>
                        <a:pt x="102" y="1474"/>
                        <a:pt x="1" y="2212"/>
                      </a:cubicBezTo>
                      <a:lnTo>
                        <a:pt x="204" y="2212"/>
                      </a:lnTo>
                      <a:cubicBezTo>
                        <a:pt x="204" y="1474"/>
                        <a:pt x="306" y="737"/>
                        <a:pt x="30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72" name="Google Shape;781;p26">
                  <a:extLst>
                    <a:ext uri="{FF2B5EF4-FFF2-40B4-BE49-F238E27FC236}">
                      <a16:creationId xmlns:a16="http://schemas.microsoft.com/office/drawing/2014/main" id="{3EFE3387-5186-B534-BAB2-DC68DC54E11E}"/>
                    </a:ext>
                  </a:extLst>
                </p:cNvPr>
                <p:cNvSpPr/>
                <p:nvPr/>
              </p:nvSpPr>
              <p:spPr>
                <a:xfrm>
                  <a:off x="8253191" y="4136937"/>
                  <a:ext cx="22395" cy="61849"/>
                </a:xfrm>
                <a:custGeom>
                  <a:avLst/>
                  <a:gdLst/>
                  <a:ahLst/>
                  <a:cxnLst/>
                  <a:rect l="l" t="t" r="r" b="b"/>
                  <a:pathLst>
                    <a:path w="764" h="2110" extrusionOk="0">
                      <a:moveTo>
                        <a:pt x="636" y="0"/>
                      </a:moveTo>
                      <a:cubicBezTo>
                        <a:pt x="433" y="737"/>
                        <a:pt x="331" y="1373"/>
                        <a:pt x="1" y="2110"/>
                      </a:cubicBezTo>
                      <a:lnTo>
                        <a:pt x="230" y="2110"/>
                      </a:lnTo>
                      <a:cubicBezTo>
                        <a:pt x="433" y="1474"/>
                        <a:pt x="636" y="737"/>
                        <a:pt x="763"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73" name="Google Shape;782;p26">
                  <a:extLst>
                    <a:ext uri="{FF2B5EF4-FFF2-40B4-BE49-F238E27FC236}">
                      <a16:creationId xmlns:a16="http://schemas.microsoft.com/office/drawing/2014/main" id="{DB003CF5-A39A-9FE5-4E99-36C5AA2FA676}"/>
                    </a:ext>
                  </a:extLst>
                </p:cNvPr>
                <p:cNvSpPr/>
                <p:nvPr/>
              </p:nvSpPr>
              <p:spPr>
                <a:xfrm>
                  <a:off x="8204034" y="4260606"/>
                  <a:ext cx="30573" cy="59622"/>
                </a:xfrm>
                <a:custGeom>
                  <a:avLst/>
                  <a:gdLst/>
                  <a:ahLst/>
                  <a:cxnLst/>
                  <a:rect l="l" t="t" r="r" b="b"/>
                  <a:pathLst>
                    <a:path w="1043" h="2034" extrusionOk="0">
                      <a:moveTo>
                        <a:pt x="941" y="0"/>
                      </a:moveTo>
                      <a:cubicBezTo>
                        <a:pt x="636" y="636"/>
                        <a:pt x="305" y="1398"/>
                        <a:pt x="0" y="2033"/>
                      </a:cubicBezTo>
                      <a:cubicBezTo>
                        <a:pt x="407" y="1398"/>
                        <a:pt x="737" y="763"/>
                        <a:pt x="104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74" name="Google Shape;783;p26">
                  <a:extLst>
                    <a:ext uri="{FF2B5EF4-FFF2-40B4-BE49-F238E27FC236}">
                      <a16:creationId xmlns:a16="http://schemas.microsoft.com/office/drawing/2014/main" id="{9E54DC4A-158B-BE0F-02B0-917108BBA515}"/>
                    </a:ext>
                  </a:extLst>
                </p:cNvPr>
                <p:cNvSpPr/>
                <p:nvPr/>
              </p:nvSpPr>
              <p:spPr>
                <a:xfrm>
                  <a:off x="8126561" y="4376068"/>
                  <a:ext cx="43236" cy="52176"/>
                </a:xfrm>
                <a:custGeom>
                  <a:avLst/>
                  <a:gdLst/>
                  <a:ahLst/>
                  <a:cxnLst/>
                  <a:rect l="l" t="t" r="r" b="b"/>
                  <a:pathLst>
                    <a:path w="1475" h="1780" extrusionOk="0">
                      <a:moveTo>
                        <a:pt x="1373" y="1"/>
                      </a:moveTo>
                      <a:cubicBezTo>
                        <a:pt x="940" y="509"/>
                        <a:pt x="508" y="1144"/>
                        <a:pt x="0" y="1678"/>
                      </a:cubicBezTo>
                      <a:lnTo>
                        <a:pt x="102" y="1780"/>
                      </a:lnTo>
                      <a:cubicBezTo>
                        <a:pt x="508" y="1144"/>
                        <a:pt x="1042" y="636"/>
                        <a:pt x="147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grpSp>
        <p:sp>
          <p:nvSpPr>
            <p:cNvPr id="211" name="Google Shape;785;p26">
              <a:extLst>
                <a:ext uri="{FF2B5EF4-FFF2-40B4-BE49-F238E27FC236}">
                  <a16:creationId xmlns:a16="http://schemas.microsoft.com/office/drawing/2014/main" id="{FDDE760E-3D0D-6167-CA4A-EF67933365C2}"/>
                </a:ext>
              </a:extLst>
            </p:cNvPr>
            <p:cNvSpPr/>
            <p:nvPr/>
          </p:nvSpPr>
          <p:spPr>
            <a:xfrm>
              <a:off x="6182849" y="4089290"/>
              <a:ext cx="68562" cy="43236"/>
            </a:xfrm>
            <a:custGeom>
              <a:avLst/>
              <a:gdLst/>
              <a:ahLst/>
              <a:cxnLst/>
              <a:rect l="l" t="t" r="r" b="b"/>
              <a:pathLst>
                <a:path w="2339" h="1475" extrusionOk="0">
                  <a:moveTo>
                    <a:pt x="2135" y="1"/>
                  </a:moveTo>
                  <a:lnTo>
                    <a:pt x="0" y="839"/>
                  </a:lnTo>
                  <a:lnTo>
                    <a:pt x="331" y="1475"/>
                  </a:lnTo>
                  <a:lnTo>
                    <a:pt x="2338" y="509"/>
                  </a:lnTo>
                  <a:lnTo>
                    <a:pt x="2135"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12" name="Google Shape;786;p26">
              <a:extLst>
                <a:ext uri="{FF2B5EF4-FFF2-40B4-BE49-F238E27FC236}">
                  <a16:creationId xmlns:a16="http://schemas.microsoft.com/office/drawing/2014/main" id="{B0AB1123-CF6E-3697-2BCF-1EC6AB0C8FF2}"/>
                </a:ext>
              </a:extLst>
            </p:cNvPr>
            <p:cNvSpPr/>
            <p:nvPr/>
          </p:nvSpPr>
          <p:spPr>
            <a:xfrm>
              <a:off x="6304261" y="4036410"/>
              <a:ext cx="67829" cy="43236"/>
            </a:xfrm>
            <a:custGeom>
              <a:avLst/>
              <a:gdLst/>
              <a:ahLst/>
              <a:cxnLst/>
              <a:rect l="l" t="t" r="r" b="b"/>
              <a:pathLst>
                <a:path w="2314" h="1475" extrusionOk="0">
                  <a:moveTo>
                    <a:pt x="2110" y="0"/>
                  </a:moveTo>
                  <a:lnTo>
                    <a:pt x="1" y="839"/>
                  </a:lnTo>
                  <a:lnTo>
                    <a:pt x="306" y="1474"/>
                  </a:lnTo>
                  <a:lnTo>
                    <a:pt x="2314" y="636"/>
                  </a:lnTo>
                  <a:lnTo>
                    <a:pt x="2110"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13" name="Google Shape;787;p26">
              <a:extLst>
                <a:ext uri="{FF2B5EF4-FFF2-40B4-BE49-F238E27FC236}">
                  <a16:creationId xmlns:a16="http://schemas.microsoft.com/office/drawing/2014/main" id="{2375D004-5135-F209-3910-A48C0CEE44AE}"/>
                </a:ext>
              </a:extLst>
            </p:cNvPr>
            <p:cNvSpPr/>
            <p:nvPr/>
          </p:nvSpPr>
          <p:spPr>
            <a:xfrm>
              <a:off x="6424970" y="3907301"/>
              <a:ext cx="68562" cy="43236"/>
            </a:xfrm>
            <a:custGeom>
              <a:avLst/>
              <a:gdLst/>
              <a:ahLst/>
              <a:cxnLst/>
              <a:rect l="l" t="t" r="r" b="b"/>
              <a:pathLst>
                <a:path w="2339" h="1475" extrusionOk="0">
                  <a:moveTo>
                    <a:pt x="2135" y="1"/>
                  </a:moveTo>
                  <a:lnTo>
                    <a:pt x="0" y="941"/>
                  </a:lnTo>
                  <a:lnTo>
                    <a:pt x="331" y="1475"/>
                  </a:lnTo>
                  <a:lnTo>
                    <a:pt x="2339" y="636"/>
                  </a:lnTo>
                  <a:lnTo>
                    <a:pt x="2135"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14" name="Google Shape;788;p26">
              <a:extLst>
                <a:ext uri="{FF2B5EF4-FFF2-40B4-BE49-F238E27FC236}">
                  <a16:creationId xmlns:a16="http://schemas.microsoft.com/office/drawing/2014/main" id="{4D00DE3F-C41C-325C-E770-8EC3A63CBAB8}"/>
                </a:ext>
              </a:extLst>
            </p:cNvPr>
            <p:cNvSpPr/>
            <p:nvPr/>
          </p:nvSpPr>
          <p:spPr>
            <a:xfrm>
              <a:off x="6546412" y="3857382"/>
              <a:ext cx="67800" cy="40275"/>
            </a:xfrm>
            <a:custGeom>
              <a:avLst/>
              <a:gdLst/>
              <a:ahLst/>
              <a:cxnLst/>
              <a:rect l="l" t="t" r="r" b="b"/>
              <a:pathLst>
                <a:path w="2313" h="1374" extrusionOk="0">
                  <a:moveTo>
                    <a:pt x="2110" y="1"/>
                  </a:moveTo>
                  <a:lnTo>
                    <a:pt x="0" y="865"/>
                  </a:lnTo>
                  <a:lnTo>
                    <a:pt x="305" y="1373"/>
                  </a:lnTo>
                  <a:lnTo>
                    <a:pt x="2313" y="535"/>
                  </a:lnTo>
                  <a:lnTo>
                    <a:pt x="2110"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15" name="Google Shape;789;p26">
              <a:extLst>
                <a:ext uri="{FF2B5EF4-FFF2-40B4-BE49-F238E27FC236}">
                  <a16:creationId xmlns:a16="http://schemas.microsoft.com/office/drawing/2014/main" id="{D3FBE3F0-22AC-052A-B1B4-96ADB2DFD8CC}"/>
                </a:ext>
              </a:extLst>
            </p:cNvPr>
            <p:cNvSpPr/>
            <p:nvPr/>
          </p:nvSpPr>
          <p:spPr>
            <a:xfrm>
              <a:off x="6667091" y="3808225"/>
              <a:ext cx="68562" cy="40246"/>
            </a:xfrm>
            <a:custGeom>
              <a:avLst/>
              <a:gdLst/>
              <a:ahLst/>
              <a:cxnLst/>
              <a:rect l="l" t="t" r="r" b="b"/>
              <a:pathLst>
                <a:path w="2339" h="1373" extrusionOk="0">
                  <a:moveTo>
                    <a:pt x="2135" y="0"/>
                  </a:moveTo>
                  <a:lnTo>
                    <a:pt x="0" y="839"/>
                  </a:lnTo>
                  <a:lnTo>
                    <a:pt x="331" y="1373"/>
                  </a:lnTo>
                  <a:lnTo>
                    <a:pt x="2339" y="509"/>
                  </a:lnTo>
                  <a:lnTo>
                    <a:pt x="2135"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16" name="Google Shape;790;p26">
              <a:extLst>
                <a:ext uri="{FF2B5EF4-FFF2-40B4-BE49-F238E27FC236}">
                  <a16:creationId xmlns:a16="http://schemas.microsoft.com/office/drawing/2014/main" id="{DD39999C-CD81-53F4-6292-4F1D866F45FD}"/>
                </a:ext>
              </a:extLst>
            </p:cNvPr>
            <p:cNvSpPr/>
            <p:nvPr/>
          </p:nvSpPr>
          <p:spPr>
            <a:xfrm>
              <a:off x="6791494" y="3758305"/>
              <a:ext cx="64869" cy="40246"/>
            </a:xfrm>
            <a:custGeom>
              <a:avLst/>
              <a:gdLst/>
              <a:ahLst/>
              <a:cxnLst/>
              <a:rect l="l" t="t" r="r" b="b"/>
              <a:pathLst>
                <a:path w="2213" h="1373" extrusionOk="0">
                  <a:moveTo>
                    <a:pt x="2009" y="1"/>
                  </a:moveTo>
                  <a:lnTo>
                    <a:pt x="1" y="839"/>
                  </a:lnTo>
                  <a:lnTo>
                    <a:pt x="204" y="1373"/>
                  </a:lnTo>
                  <a:lnTo>
                    <a:pt x="2212" y="534"/>
                  </a:lnTo>
                  <a:lnTo>
                    <a:pt x="2009"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17" name="Google Shape;791;p26">
              <a:extLst>
                <a:ext uri="{FF2B5EF4-FFF2-40B4-BE49-F238E27FC236}">
                  <a16:creationId xmlns:a16="http://schemas.microsoft.com/office/drawing/2014/main" id="{0ED07BAA-295B-E9B4-E382-4FDB6060E00F}"/>
                </a:ext>
              </a:extLst>
            </p:cNvPr>
            <p:cNvSpPr/>
            <p:nvPr/>
          </p:nvSpPr>
          <p:spPr>
            <a:xfrm>
              <a:off x="6912202" y="3708386"/>
              <a:ext cx="68562" cy="40275"/>
            </a:xfrm>
            <a:custGeom>
              <a:avLst/>
              <a:gdLst/>
              <a:ahLst/>
              <a:cxnLst/>
              <a:rect l="l" t="t" r="r" b="b"/>
              <a:pathLst>
                <a:path w="2339" h="1374" extrusionOk="0">
                  <a:moveTo>
                    <a:pt x="2135" y="1"/>
                  </a:moveTo>
                  <a:lnTo>
                    <a:pt x="0" y="865"/>
                  </a:lnTo>
                  <a:lnTo>
                    <a:pt x="229" y="1373"/>
                  </a:lnTo>
                  <a:lnTo>
                    <a:pt x="2339" y="534"/>
                  </a:lnTo>
                  <a:lnTo>
                    <a:pt x="2135"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18" name="Google Shape;792;p26">
              <a:extLst>
                <a:ext uri="{FF2B5EF4-FFF2-40B4-BE49-F238E27FC236}">
                  <a16:creationId xmlns:a16="http://schemas.microsoft.com/office/drawing/2014/main" id="{46EBF3C5-451D-EF1D-6F48-423BE9E9B7FF}"/>
                </a:ext>
              </a:extLst>
            </p:cNvPr>
            <p:cNvSpPr/>
            <p:nvPr/>
          </p:nvSpPr>
          <p:spPr>
            <a:xfrm>
              <a:off x="7036605" y="3662190"/>
              <a:ext cx="65601" cy="40275"/>
            </a:xfrm>
            <a:custGeom>
              <a:avLst/>
              <a:gdLst/>
              <a:ahLst/>
              <a:cxnLst/>
              <a:rect l="l" t="t" r="r" b="b"/>
              <a:pathLst>
                <a:path w="2238" h="1374" extrusionOk="0">
                  <a:moveTo>
                    <a:pt x="2110" y="1"/>
                  </a:moveTo>
                  <a:lnTo>
                    <a:pt x="1" y="840"/>
                  </a:lnTo>
                  <a:lnTo>
                    <a:pt x="204" y="1373"/>
                  </a:lnTo>
                  <a:lnTo>
                    <a:pt x="2237" y="535"/>
                  </a:lnTo>
                  <a:lnTo>
                    <a:pt x="2110"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19" name="Google Shape;793;p26">
              <a:extLst>
                <a:ext uri="{FF2B5EF4-FFF2-40B4-BE49-F238E27FC236}">
                  <a16:creationId xmlns:a16="http://schemas.microsoft.com/office/drawing/2014/main" id="{46B781C5-30C0-B8D9-D119-D494D14C0315}"/>
                </a:ext>
              </a:extLst>
            </p:cNvPr>
            <p:cNvSpPr/>
            <p:nvPr/>
          </p:nvSpPr>
          <p:spPr>
            <a:xfrm>
              <a:off x="7161036" y="3618250"/>
              <a:ext cx="64839" cy="37286"/>
            </a:xfrm>
            <a:custGeom>
              <a:avLst/>
              <a:gdLst/>
              <a:ahLst/>
              <a:cxnLst/>
              <a:rect l="l" t="t" r="r" b="b"/>
              <a:pathLst>
                <a:path w="2212" h="1272" extrusionOk="0">
                  <a:moveTo>
                    <a:pt x="2110" y="0"/>
                  </a:moveTo>
                  <a:lnTo>
                    <a:pt x="0" y="763"/>
                  </a:lnTo>
                  <a:lnTo>
                    <a:pt x="102" y="1271"/>
                  </a:lnTo>
                  <a:lnTo>
                    <a:pt x="2211" y="534"/>
                  </a:lnTo>
                  <a:lnTo>
                    <a:pt x="2110"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20" name="Google Shape;794;p26">
              <a:extLst>
                <a:ext uri="{FF2B5EF4-FFF2-40B4-BE49-F238E27FC236}">
                  <a16:creationId xmlns:a16="http://schemas.microsoft.com/office/drawing/2014/main" id="{97EA1BB8-93EB-51C6-FC27-9FBB9FBBBEE6}"/>
                </a:ext>
              </a:extLst>
            </p:cNvPr>
            <p:cNvSpPr/>
            <p:nvPr/>
          </p:nvSpPr>
          <p:spPr>
            <a:xfrm>
              <a:off x="7284706" y="3578004"/>
              <a:ext cx="65572" cy="34325"/>
            </a:xfrm>
            <a:custGeom>
              <a:avLst/>
              <a:gdLst/>
              <a:ahLst/>
              <a:cxnLst/>
              <a:rect l="l" t="t" r="r" b="b"/>
              <a:pathLst>
                <a:path w="2237" h="1171" extrusionOk="0">
                  <a:moveTo>
                    <a:pt x="2135" y="1"/>
                  </a:moveTo>
                  <a:lnTo>
                    <a:pt x="0" y="636"/>
                  </a:lnTo>
                  <a:lnTo>
                    <a:pt x="127" y="1170"/>
                  </a:lnTo>
                  <a:lnTo>
                    <a:pt x="2237" y="433"/>
                  </a:lnTo>
                  <a:lnTo>
                    <a:pt x="2135" y="1"/>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21" name="Google Shape;795;p26">
              <a:extLst>
                <a:ext uri="{FF2B5EF4-FFF2-40B4-BE49-F238E27FC236}">
                  <a16:creationId xmlns:a16="http://schemas.microsoft.com/office/drawing/2014/main" id="{58B388A7-74C9-1EA9-8CCB-F918EF67F416}"/>
                </a:ext>
              </a:extLst>
            </p:cNvPr>
            <p:cNvSpPr/>
            <p:nvPr/>
          </p:nvSpPr>
          <p:spPr>
            <a:xfrm>
              <a:off x="7409108" y="3537787"/>
              <a:ext cx="68562" cy="34296"/>
            </a:xfrm>
            <a:custGeom>
              <a:avLst/>
              <a:gdLst/>
              <a:ahLst/>
              <a:cxnLst/>
              <a:rect l="l" t="t" r="r" b="b"/>
              <a:pathLst>
                <a:path w="2339" h="1170" extrusionOk="0">
                  <a:moveTo>
                    <a:pt x="2237" y="0"/>
                  </a:moveTo>
                  <a:lnTo>
                    <a:pt x="1" y="636"/>
                  </a:lnTo>
                  <a:lnTo>
                    <a:pt x="102" y="1170"/>
                  </a:lnTo>
                  <a:lnTo>
                    <a:pt x="2339" y="534"/>
                  </a:lnTo>
                  <a:lnTo>
                    <a:pt x="2237"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22" name="Google Shape;796;p26">
              <a:extLst>
                <a:ext uri="{FF2B5EF4-FFF2-40B4-BE49-F238E27FC236}">
                  <a16:creationId xmlns:a16="http://schemas.microsoft.com/office/drawing/2014/main" id="{DD0D783C-77FF-17B1-5F21-3730CD1015BD}"/>
                </a:ext>
              </a:extLst>
            </p:cNvPr>
            <p:cNvSpPr/>
            <p:nvPr/>
          </p:nvSpPr>
          <p:spPr>
            <a:xfrm>
              <a:off x="7536500" y="3510234"/>
              <a:ext cx="68562" cy="24593"/>
            </a:xfrm>
            <a:custGeom>
              <a:avLst/>
              <a:gdLst/>
              <a:ahLst/>
              <a:cxnLst/>
              <a:rect l="l" t="t" r="r" b="b"/>
              <a:pathLst>
                <a:path w="2339" h="839" extrusionOk="0">
                  <a:moveTo>
                    <a:pt x="2212" y="0"/>
                  </a:moveTo>
                  <a:lnTo>
                    <a:pt x="1" y="407"/>
                  </a:lnTo>
                  <a:lnTo>
                    <a:pt x="102" y="839"/>
                  </a:lnTo>
                  <a:lnTo>
                    <a:pt x="2339" y="407"/>
                  </a:lnTo>
                  <a:lnTo>
                    <a:pt x="2212"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23" name="Google Shape;797;p26">
              <a:extLst>
                <a:ext uri="{FF2B5EF4-FFF2-40B4-BE49-F238E27FC236}">
                  <a16:creationId xmlns:a16="http://schemas.microsoft.com/office/drawing/2014/main" id="{B72134E4-C5D6-C7F3-A4C8-09CA8C45BA00}"/>
                </a:ext>
              </a:extLst>
            </p:cNvPr>
            <p:cNvSpPr/>
            <p:nvPr/>
          </p:nvSpPr>
          <p:spPr>
            <a:xfrm>
              <a:off x="8033435" y="4475144"/>
              <a:ext cx="49186" cy="43236"/>
            </a:xfrm>
            <a:custGeom>
              <a:avLst/>
              <a:gdLst/>
              <a:ahLst/>
              <a:cxnLst/>
              <a:rect l="l" t="t" r="r" b="b"/>
              <a:pathLst>
                <a:path w="1678" h="1475" extrusionOk="0">
                  <a:moveTo>
                    <a:pt x="1678" y="1"/>
                  </a:moveTo>
                  <a:cubicBezTo>
                    <a:pt x="1144" y="535"/>
                    <a:pt x="508" y="941"/>
                    <a:pt x="0" y="1475"/>
                  </a:cubicBezTo>
                  <a:lnTo>
                    <a:pt x="0" y="1475"/>
                  </a:lnTo>
                  <a:cubicBezTo>
                    <a:pt x="508" y="941"/>
                    <a:pt x="1144" y="535"/>
                    <a:pt x="1678" y="1"/>
                  </a:cubicBez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24" name="Google Shape;799;p26">
              <a:extLst>
                <a:ext uri="{FF2B5EF4-FFF2-40B4-BE49-F238E27FC236}">
                  <a16:creationId xmlns:a16="http://schemas.microsoft.com/office/drawing/2014/main" id="{F70AF09F-8212-B6E1-168E-46125FD5D29D}"/>
                </a:ext>
              </a:extLst>
            </p:cNvPr>
            <p:cNvSpPr/>
            <p:nvPr/>
          </p:nvSpPr>
          <p:spPr>
            <a:xfrm>
              <a:off x="3864821" y="838856"/>
              <a:ext cx="173618" cy="149025"/>
            </a:xfrm>
            <a:custGeom>
              <a:avLst/>
              <a:gdLst/>
              <a:ahLst/>
              <a:cxnLst/>
              <a:rect l="l" t="t" r="r" b="b"/>
              <a:pathLst>
                <a:path w="5923" h="5084" extrusionOk="0">
                  <a:moveTo>
                    <a:pt x="4550" y="1"/>
                  </a:moveTo>
                  <a:cubicBezTo>
                    <a:pt x="3813" y="1"/>
                    <a:pt x="2745" y="331"/>
                    <a:pt x="1779" y="1068"/>
                  </a:cubicBezTo>
                  <a:cubicBezTo>
                    <a:pt x="636" y="1907"/>
                    <a:pt x="0" y="3076"/>
                    <a:pt x="0" y="3915"/>
                  </a:cubicBezTo>
                  <a:cubicBezTo>
                    <a:pt x="0" y="4144"/>
                    <a:pt x="0" y="4449"/>
                    <a:pt x="204" y="4550"/>
                  </a:cubicBezTo>
                  <a:cubicBezTo>
                    <a:pt x="407" y="4881"/>
                    <a:pt x="839" y="5084"/>
                    <a:pt x="1271" y="5084"/>
                  </a:cubicBezTo>
                  <a:cubicBezTo>
                    <a:pt x="2110" y="5084"/>
                    <a:pt x="3050" y="4652"/>
                    <a:pt x="4016" y="3915"/>
                  </a:cubicBezTo>
                  <a:cubicBezTo>
                    <a:pt x="5185" y="3076"/>
                    <a:pt x="5922" y="1907"/>
                    <a:pt x="5922" y="1068"/>
                  </a:cubicBezTo>
                  <a:cubicBezTo>
                    <a:pt x="5922" y="839"/>
                    <a:pt x="5821" y="636"/>
                    <a:pt x="5719" y="433"/>
                  </a:cubicBezTo>
                  <a:cubicBezTo>
                    <a:pt x="5490" y="102"/>
                    <a:pt x="5084" y="1"/>
                    <a:pt x="4550" y="1"/>
                  </a:cubicBezTo>
                  <a:close/>
                </a:path>
              </a:pathLst>
            </a:custGeom>
            <a:solidFill>
              <a:srgbClr val="993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25" name="Google Shape;800;p26">
              <a:extLst>
                <a:ext uri="{FF2B5EF4-FFF2-40B4-BE49-F238E27FC236}">
                  <a16:creationId xmlns:a16="http://schemas.microsoft.com/office/drawing/2014/main" id="{3628CA12-1A56-D6E5-7956-7CE3085A5977}"/>
                </a:ext>
              </a:extLst>
            </p:cNvPr>
            <p:cNvSpPr/>
            <p:nvPr/>
          </p:nvSpPr>
          <p:spPr>
            <a:xfrm>
              <a:off x="3413800" y="1099625"/>
              <a:ext cx="1766471" cy="1766439"/>
            </a:xfrm>
            <a:custGeom>
              <a:avLst/>
              <a:gdLst/>
              <a:ahLst/>
              <a:cxnLst/>
              <a:rect l="l" t="t" r="r" b="b"/>
              <a:pathLst>
                <a:path w="56882" h="56881" extrusionOk="0">
                  <a:moveTo>
                    <a:pt x="52433" y="0"/>
                  </a:moveTo>
                  <a:lnTo>
                    <a:pt x="1" y="4448"/>
                  </a:lnTo>
                  <a:lnTo>
                    <a:pt x="4448" y="56881"/>
                  </a:lnTo>
                  <a:lnTo>
                    <a:pt x="56881" y="52306"/>
                  </a:lnTo>
                  <a:lnTo>
                    <a:pt x="52433" y="0"/>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26" name="Google Shape;801;p26">
              <a:extLst>
                <a:ext uri="{FF2B5EF4-FFF2-40B4-BE49-F238E27FC236}">
                  <a16:creationId xmlns:a16="http://schemas.microsoft.com/office/drawing/2014/main" id="{82682D3C-EB17-7EF6-46C0-A7DC704B4990}"/>
                </a:ext>
              </a:extLst>
            </p:cNvPr>
            <p:cNvSpPr/>
            <p:nvPr/>
          </p:nvSpPr>
          <p:spPr>
            <a:xfrm>
              <a:off x="4240285" y="1149539"/>
              <a:ext cx="176608" cy="142312"/>
            </a:xfrm>
            <a:custGeom>
              <a:avLst/>
              <a:gdLst/>
              <a:ahLst/>
              <a:cxnLst/>
              <a:rect l="l" t="t" r="r" b="b"/>
              <a:pathLst>
                <a:path w="6025" h="4855" extrusionOk="0">
                  <a:moveTo>
                    <a:pt x="1" y="4550"/>
                  </a:moveTo>
                  <a:cubicBezTo>
                    <a:pt x="1" y="4550"/>
                    <a:pt x="1" y="4651"/>
                    <a:pt x="103" y="4651"/>
                  </a:cubicBezTo>
                  <a:lnTo>
                    <a:pt x="1" y="4550"/>
                  </a:lnTo>
                  <a:close/>
                  <a:moveTo>
                    <a:pt x="6024" y="0"/>
                  </a:moveTo>
                  <a:lnTo>
                    <a:pt x="2746" y="407"/>
                  </a:lnTo>
                  <a:cubicBezTo>
                    <a:pt x="2543" y="534"/>
                    <a:pt x="2314" y="737"/>
                    <a:pt x="2110" y="941"/>
                  </a:cubicBezTo>
                  <a:cubicBezTo>
                    <a:pt x="1043" y="1906"/>
                    <a:pt x="306" y="2948"/>
                    <a:pt x="1" y="3711"/>
                  </a:cubicBezTo>
                  <a:lnTo>
                    <a:pt x="738" y="4651"/>
                  </a:lnTo>
                  <a:lnTo>
                    <a:pt x="535" y="4855"/>
                  </a:lnTo>
                  <a:cubicBezTo>
                    <a:pt x="1272" y="4855"/>
                    <a:pt x="2644" y="4117"/>
                    <a:pt x="3915" y="2948"/>
                  </a:cubicBezTo>
                  <a:cubicBezTo>
                    <a:pt x="4982" y="1906"/>
                    <a:pt x="5821" y="839"/>
                    <a:pt x="6024"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27" name="Google Shape;802;p26">
              <a:extLst>
                <a:ext uri="{FF2B5EF4-FFF2-40B4-BE49-F238E27FC236}">
                  <a16:creationId xmlns:a16="http://schemas.microsoft.com/office/drawing/2014/main" id="{2EFD89C0-1085-25FD-D3EC-28DF33910D34}"/>
                </a:ext>
              </a:extLst>
            </p:cNvPr>
            <p:cNvSpPr/>
            <p:nvPr/>
          </p:nvSpPr>
          <p:spPr>
            <a:xfrm>
              <a:off x="4084606" y="1083967"/>
              <a:ext cx="177311" cy="211607"/>
            </a:xfrm>
            <a:custGeom>
              <a:avLst/>
              <a:gdLst/>
              <a:ahLst/>
              <a:cxnLst/>
              <a:rect l="l" t="t" r="r" b="b"/>
              <a:pathLst>
                <a:path w="6049" h="7219" extrusionOk="0">
                  <a:moveTo>
                    <a:pt x="635" y="1"/>
                  </a:moveTo>
                  <a:lnTo>
                    <a:pt x="0" y="1068"/>
                  </a:lnTo>
                  <a:lnTo>
                    <a:pt x="5617" y="7219"/>
                  </a:lnTo>
                  <a:lnTo>
                    <a:pt x="6049" y="6888"/>
                  </a:lnTo>
                  <a:lnTo>
                    <a:pt x="635" y="1"/>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28" name="Google Shape;803;p26">
              <a:extLst>
                <a:ext uri="{FF2B5EF4-FFF2-40B4-BE49-F238E27FC236}">
                  <a16:creationId xmlns:a16="http://schemas.microsoft.com/office/drawing/2014/main" id="{F9FC04EF-E59E-F623-B216-4912719AACB3}"/>
                </a:ext>
              </a:extLst>
            </p:cNvPr>
            <p:cNvSpPr/>
            <p:nvPr/>
          </p:nvSpPr>
          <p:spPr>
            <a:xfrm>
              <a:off x="4177732" y="1180083"/>
              <a:ext cx="84186" cy="115491"/>
            </a:xfrm>
            <a:custGeom>
              <a:avLst/>
              <a:gdLst/>
              <a:ahLst/>
              <a:cxnLst/>
              <a:rect l="l" t="t" r="r" b="b"/>
              <a:pathLst>
                <a:path w="2872" h="3940" extrusionOk="0">
                  <a:moveTo>
                    <a:pt x="0" y="0"/>
                  </a:moveTo>
                  <a:lnTo>
                    <a:pt x="0" y="0"/>
                  </a:lnTo>
                  <a:cubicBezTo>
                    <a:pt x="966" y="1398"/>
                    <a:pt x="2033" y="2872"/>
                    <a:pt x="2440" y="3940"/>
                  </a:cubicBezTo>
                  <a:lnTo>
                    <a:pt x="2872" y="3609"/>
                  </a:lnTo>
                  <a:lnTo>
                    <a:pt x="0" y="0"/>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29" name="Google Shape;804;p26">
              <a:extLst>
                <a:ext uri="{FF2B5EF4-FFF2-40B4-BE49-F238E27FC236}">
                  <a16:creationId xmlns:a16="http://schemas.microsoft.com/office/drawing/2014/main" id="{7A23DD2D-FF19-3FB7-E928-3E58C7CD4335}"/>
                </a:ext>
              </a:extLst>
            </p:cNvPr>
            <p:cNvSpPr/>
            <p:nvPr/>
          </p:nvSpPr>
          <p:spPr>
            <a:xfrm>
              <a:off x="3945284" y="1000719"/>
              <a:ext cx="301010" cy="226967"/>
            </a:xfrm>
            <a:custGeom>
              <a:avLst/>
              <a:gdLst/>
              <a:ahLst/>
              <a:cxnLst/>
              <a:rect l="l" t="t" r="r" b="b"/>
              <a:pathLst>
                <a:path w="10269" h="7743" extrusionOk="0">
                  <a:moveTo>
                    <a:pt x="7556" y="0"/>
                  </a:moveTo>
                  <a:cubicBezTo>
                    <a:pt x="6352" y="0"/>
                    <a:pt x="4809" y="584"/>
                    <a:pt x="3381" y="1671"/>
                  </a:cubicBezTo>
                  <a:cubicBezTo>
                    <a:pt x="1169" y="3374"/>
                    <a:pt x="0" y="5814"/>
                    <a:pt x="941" y="7085"/>
                  </a:cubicBezTo>
                  <a:cubicBezTo>
                    <a:pt x="1269" y="7529"/>
                    <a:pt x="1854" y="7742"/>
                    <a:pt x="2582" y="7742"/>
                  </a:cubicBezTo>
                  <a:cubicBezTo>
                    <a:pt x="3770" y="7742"/>
                    <a:pt x="5337" y="7175"/>
                    <a:pt x="6786" y="6119"/>
                  </a:cubicBezTo>
                  <a:cubicBezTo>
                    <a:pt x="9099" y="4340"/>
                    <a:pt x="10268" y="1900"/>
                    <a:pt x="9328" y="731"/>
                  </a:cubicBezTo>
                  <a:cubicBezTo>
                    <a:pt x="8952" y="237"/>
                    <a:pt x="8323" y="0"/>
                    <a:pt x="7556"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30" name="Google Shape;805;p26">
              <a:extLst>
                <a:ext uri="{FF2B5EF4-FFF2-40B4-BE49-F238E27FC236}">
                  <a16:creationId xmlns:a16="http://schemas.microsoft.com/office/drawing/2014/main" id="{14FB5CE0-6EEE-7E72-2C6F-C1A7B9AE12CC}"/>
                </a:ext>
              </a:extLst>
            </p:cNvPr>
            <p:cNvSpPr/>
            <p:nvPr/>
          </p:nvSpPr>
          <p:spPr>
            <a:xfrm>
              <a:off x="3922490" y="912178"/>
              <a:ext cx="167638" cy="260764"/>
            </a:xfrm>
            <a:custGeom>
              <a:avLst/>
              <a:gdLst/>
              <a:ahLst/>
              <a:cxnLst/>
              <a:rect l="l" t="t" r="r" b="b"/>
              <a:pathLst>
                <a:path w="5719" h="8896" extrusionOk="0">
                  <a:moveTo>
                    <a:pt x="3381" y="0"/>
                  </a:moveTo>
                  <a:cubicBezTo>
                    <a:pt x="3076" y="534"/>
                    <a:pt x="2542" y="966"/>
                    <a:pt x="2008" y="1373"/>
                  </a:cubicBezTo>
                  <a:cubicBezTo>
                    <a:pt x="1373" y="1907"/>
                    <a:pt x="636" y="2237"/>
                    <a:pt x="0" y="2440"/>
                  </a:cubicBezTo>
                  <a:lnTo>
                    <a:pt x="2745" y="7955"/>
                  </a:lnTo>
                  <a:cubicBezTo>
                    <a:pt x="2948" y="8464"/>
                    <a:pt x="3584" y="8896"/>
                    <a:pt x="4118" y="8896"/>
                  </a:cubicBezTo>
                  <a:cubicBezTo>
                    <a:pt x="4016" y="8896"/>
                    <a:pt x="3813" y="8794"/>
                    <a:pt x="3711" y="8794"/>
                  </a:cubicBezTo>
                  <a:cubicBezTo>
                    <a:pt x="5719" y="5414"/>
                    <a:pt x="4346" y="1805"/>
                    <a:pt x="3381"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31" name="Google Shape;806;p26">
              <a:extLst>
                <a:ext uri="{FF2B5EF4-FFF2-40B4-BE49-F238E27FC236}">
                  <a16:creationId xmlns:a16="http://schemas.microsoft.com/office/drawing/2014/main" id="{ECEB67A4-FE8C-C417-D215-25E7D03CF7F4}"/>
                </a:ext>
              </a:extLst>
            </p:cNvPr>
            <p:cNvSpPr/>
            <p:nvPr/>
          </p:nvSpPr>
          <p:spPr>
            <a:xfrm>
              <a:off x="4020376" y="906227"/>
              <a:ext cx="143074" cy="266714"/>
            </a:xfrm>
            <a:custGeom>
              <a:avLst/>
              <a:gdLst/>
              <a:ahLst/>
              <a:cxnLst/>
              <a:rect l="l" t="t" r="r" b="b"/>
              <a:pathLst>
                <a:path w="4881" h="9099" extrusionOk="0">
                  <a:moveTo>
                    <a:pt x="102" y="0"/>
                  </a:moveTo>
                  <a:cubicBezTo>
                    <a:pt x="102" y="102"/>
                    <a:pt x="1" y="102"/>
                    <a:pt x="1" y="203"/>
                  </a:cubicBezTo>
                  <a:cubicBezTo>
                    <a:pt x="966" y="2008"/>
                    <a:pt x="2339" y="5617"/>
                    <a:pt x="331" y="8997"/>
                  </a:cubicBezTo>
                  <a:cubicBezTo>
                    <a:pt x="433" y="8997"/>
                    <a:pt x="636" y="9099"/>
                    <a:pt x="738" y="9099"/>
                  </a:cubicBezTo>
                  <a:cubicBezTo>
                    <a:pt x="839" y="9099"/>
                    <a:pt x="966" y="8997"/>
                    <a:pt x="1170" y="8997"/>
                  </a:cubicBezTo>
                  <a:cubicBezTo>
                    <a:pt x="2339" y="8667"/>
                    <a:pt x="4016" y="8031"/>
                    <a:pt x="4779" y="6125"/>
                  </a:cubicBezTo>
                  <a:cubicBezTo>
                    <a:pt x="4880" y="5922"/>
                    <a:pt x="4880" y="5719"/>
                    <a:pt x="4880" y="5490"/>
                  </a:cubicBezTo>
                  <a:cubicBezTo>
                    <a:pt x="4880" y="5185"/>
                    <a:pt x="4779" y="4753"/>
                    <a:pt x="4448" y="4448"/>
                  </a:cubicBezTo>
                  <a:lnTo>
                    <a:pt x="3508" y="3380"/>
                  </a:lnTo>
                  <a:lnTo>
                    <a:pt x="102" y="0"/>
                  </a:lnTo>
                  <a:close/>
                </a:path>
              </a:pathLst>
            </a:custGeom>
            <a:solidFill>
              <a:srgbClr val="993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32" name="Google Shape;807;p26">
              <a:extLst>
                <a:ext uri="{FF2B5EF4-FFF2-40B4-BE49-F238E27FC236}">
                  <a16:creationId xmlns:a16="http://schemas.microsoft.com/office/drawing/2014/main" id="{E73EC7DF-109A-FDE5-9296-1DA016B0C977}"/>
                </a:ext>
              </a:extLst>
            </p:cNvPr>
            <p:cNvSpPr/>
            <p:nvPr/>
          </p:nvSpPr>
          <p:spPr>
            <a:xfrm>
              <a:off x="3842456" y="826222"/>
              <a:ext cx="198944" cy="149728"/>
            </a:xfrm>
            <a:custGeom>
              <a:avLst/>
              <a:gdLst/>
              <a:ahLst/>
              <a:cxnLst/>
              <a:rect l="l" t="t" r="r" b="b"/>
              <a:pathLst>
                <a:path w="6787" h="5108" extrusionOk="0">
                  <a:moveTo>
                    <a:pt x="4999" y="0"/>
                  </a:moveTo>
                  <a:cubicBezTo>
                    <a:pt x="4223" y="0"/>
                    <a:pt x="3239" y="354"/>
                    <a:pt x="2339" y="1067"/>
                  </a:cubicBezTo>
                  <a:cubicBezTo>
                    <a:pt x="763" y="2236"/>
                    <a:pt x="1" y="3812"/>
                    <a:pt x="636" y="4676"/>
                  </a:cubicBezTo>
                  <a:cubicBezTo>
                    <a:pt x="884" y="4964"/>
                    <a:pt x="1294" y="5108"/>
                    <a:pt x="1789" y="5108"/>
                  </a:cubicBezTo>
                  <a:cubicBezTo>
                    <a:pt x="2565" y="5108"/>
                    <a:pt x="3549" y="4754"/>
                    <a:pt x="4449" y="4041"/>
                  </a:cubicBezTo>
                  <a:cubicBezTo>
                    <a:pt x="6050" y="2872"/>
                    <a:pt x="6787" y="1270"/>
                    <a:pt x="6152" y="432"/>
                  </a:cubicBezTo>
                  <a:cubicBezTo>
                    <a:pt x="5904" y="144"/>
                    <a:pt x="5494" y="0"/>
                    <a:pt x="4999"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233" name="Google Shape;808;p26">
              <a:extLst>
                <a:ext uri="{FF2B5EF4-FFF2-40B4-BE49-F238E27FC236}">
                  <a16:creationId xmlns:a16="http://schemas.microsoft.com/office/drawing/2014/main" id="{D8B49803-6E5A-1620-5989-F58EF41B9BEE}"/>
                </a:ext>
              </a:extLst>
            </p:cNvPr>
            <p:cNvGrpSpPr/>
            <p:nvPr/>
          </p:nvGrpSpPr>
          <p:grpSpPr>
            <a:xfrm rot="21324345">
              <a:off x="3480725" y="1377230"/>
              <a:ext cx="1632621" cy="1111864"/>
              <a:chOff x="9625188" y="3045633"/>
              <a:chExt cx="1632600" cy="1111849"/>
            </a:xfrm>
          </p:grpSpPr>
          <p:sp>
            <p:nvSpPr>
              <p:cNvPr id="321" name="Google Shape;809;p26">
                <a:extLst>
                  <a:ext uri="{FF2B5EF4-FFF2-40B4-BE49-F238E27FC236}">
                    <a16:creationId xmlns:a16="http://schemas.microsoft.com/office/drawing/2014/main" id="{C2A391DC-BBD9-9FB9-6468-8A2AE6ADF9B9}"/>
                  </a:ext>
                </a:extLst>
              </p:cNvPr>
              <p:cNvSpPr txBox="1"/>
              <p:nvPr/>
            </p:nvSpPr>
            <p:spPr>
              <a:xfrm>
                <a:off x="9625188" y="3045633"/>
                <a:ext cx="1632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B33F62"/>
                    </a:solidFill>
                    <a:latin typeface="Fira Sans Extra Condensed Medium"/>
                    <a:ea typeface="Fira Sans Extra Condensed Medium"/>
                    <a:cs typeface="Fira Sans Extra Condensed Medium"/>
                    <a:sym typeface="Fira Sans Extra Condensed Medium"/>
                  </a:rPr>
                  <a:t>Order Submitted After</a:t>
                </a:r>
                <a:endParaRPr sz="1600" dirty="0">
                  <a:solidFill>
                    <a:srgbClr val="B33F62"/>
                  </a:solidFill>
                  <a:latin typeface="Fira Sans Extra Condensed Medium"/>
                  <a:ea typeface="Fira Sans Extra Condensed Medium"/>
                  <a:cs typeface="Fira Sans Extra Condensed Medium"/>
                  <a:sym typeface="Fira Sans Extra Condensed Medium"/>
                </a:endParaRPr>
              </a:p>
            </p:txBody>
          </p:sp>
          <p:sp>
            <p:nvSpPr>
              <p:cNvPr id="322" name="Google Shape;810;p26">
                <a:extLst>
                  <a:ext uri="{FF2B5EF4-FFF2-40B4-BE49-F238E27FC236}">
                    <a16:creationId xmlns:a16="http://schemas.microsoft.com/office/drawing/2014/main" id="{22B57878-24FA-09DA-1583-7D1BB6D806C3}"/>
                  </a:ext>
                </a:extLst>
              </p:cNvPr>
              <p:cNvSpPr txBox="1"/>
              <p:nvPr/>
            </p:nvSpPr>
            <p:spPr>
              <a:xfrm>
                <a:off x="9625188" y="3392482"/>
                <a:ext cx="16326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800" dirty="0">
                  <a:latin typeface="Fira Sans"/>
                  <a:ea typeface="Fira Sans"/>
                  <a:cs typeface="Fira Sans"/>
                  <a:sym typeface="Fira Sans"/>
                </a:endParaRPr>
              </a:p>
              <a:p>
                <a:pPr marL="0" lvl="0" indent="0" algn="ctr" rtl="0">
                  <a:spcBef>
                    <a:spcPts val="0"/>
                  </a:spcBef>
                  <a:spcAft>
                    <a:spcPts val="0"/>
                  </a:spcAft>
                  <a:buNone/>
                </a:pPr>
                <a:r>
                  <a:rPr lang="en" sz="1100" dirty="0">
                    <a:latin typeface="Fira Sans"/>
                    <a:ea typeface="Fira Sans"/>
                    <a:cs typeface="Fira Sans"/>
                    <a:sym typeface="Fira Sans"/>
                  </a:rPr>
                  <a:t>Date order submitted in Elastic must be &gt;= </a:t>
                </a:r>
              </a:p>
              <a:p>
                <a:pPr marL="0" lvl="0" indent="0" algn="ctr" rtl="0">
                  <a:spcBef>
                    <a:spcPts val="0"/>
                  </a:spcBef>
                  <a:spcAft>
                    <a:spcPts val="0"/>
                  </a:spcAft>
                  <a:buNone/>
                </a:pPr>
                <a:r>
                  <a:rPr lang="en" sz="1100" dirty="0">
                    <a:latin typeface="Fira Sans"/>
                    <a:ea typeface="Fira Sans"/>
                    <a:cs typeface="Fira Sans"/>
                    <a:sym typeface="Fira Sans"/>
                  </a:rPr>
                  <a:t>this date</a:t>
                </a:r>
                <a:endParaRPr sz="1100" dirty="0">
                  <a:latin typeface="Fira Sans"/>
                  <a:ea typeface="Fira Sans"/>
                  <a:cs typeface="Fira Sans"/>
                  <a:sym typeface="Fira Sans"/>
                </a:endParaRPr>
              </a:p>
            </p:txBody>
          </p:sp>
        </p:grpSp>
        <p:sp>
          <p:nvSpPr>
            <p:cNvPr id="234" name="Google Shape;811;p26">
              <a:extLst>
                <a:ext uri="{FF2B5EF4-FFF2-40B4-BE49-F238E27FC236}">
                  <a16:creationId xmlns:a16="http://schemas.microsoft.com/office/drawing/2014/main" id="{A6617698-5CE8-A9C9-A5D0-D674DF4E52A9}"/>
                </a:ext>
              </a:extLst>
            </p:cNvPr>
            <p:cNvSpPr/>
            <p:nvPr/>
          </p:nvSpPr>
          <p:spPr>
            <a:xfrm>
              <a:off x="3978360" y="1028706"/>
              <a:ext cx="260764" cy="214568"/>
            </a:xfrm>
            <a:custGeom>
              <a:avLst/>
              <a:gdLst/>
              <a:ahLst/>
              <a:cxnLst/>
              <a:rect l="l" t="t" r="r" b="b"/>
              <a:pathLst>
                <a:path w="8896" h="7320" extrusionOk="0">
                  <a:moveTo>
                    <a:pt x="8362" y="0"/>
                  </a:moveTo>
                  <a:lnTo>
                    <a:pt x="8362" y="0"/>
                  </a:lnTo>
                  <a:cubicBezTo>
                    <a:pt x="8896" y="1271"/>
                    <a:pt x="7727" y="3406"/>
                    <a:pt x="5617" y="5083"/>
                  </a:cubicBezTo>
                  <a:cubicBezTo>
                    <a:pt x="4219" y="6151"/>
                    <a:pt x="2644" y="6684"/>
                    <a:pt x="1475" y="6684"/>
                  </a:cubicBezTo>
                  <a:cubicBezTo>
                    <a:pt x="839" y="6684"/>
                    <a:pt x="305" y="6583"/>
                    <a:pt x="0" y="6252"/>
                  </a:cubicBezTo>
                  <a:lnTo>
                    <a:pt x="0" y="6252"/>
                  </a:lnTo>
                  <a:cubicBezTo>
                    <a:pt x="0" y="6354"/>
                    <a:pt x="102" y="6481"/>
                    <a:pt x="204" y="6583"/>
                  </a:cubicBezTo>
                  <a:cubicBezTo>
                    <a:pt x="534" y="7116"/>
                    <a:pt x="1170" y="7320"/>
                    <a:pt x="1907" y="7320"/>
                  </a:cubicBezTo>
                  <a:cubicBezTo>
                    <a:pt x="3076" y="7320"/>
                    <a:pt x="4651" y="6684"/>
                    <a:pt x="6024" y="5617"/>
                  </a:cubicBezTo>
                  <a:cubicBezTo>
                    <a:pt x="7828" y="4346"/>
                    <a:pt x="8896" y="2542"/>
                    <a:pt x="8896" y="1271"/>
                  </a:cubicBezTo>
                  <a:cubicBezTo>
                    <a:pt x="8896" y="864"/>
                    <a:pt x="8794" y="534"/>
                    <a:pt x="8566" y="229"/>
                  </a:cubicBezTo>
                  <a:lnTo>
                    <a:pt x="8362" y="0"/>
                  </a:lnTo>
                  <a:close/>
                </a:path>
              </a:pathLst>
            </a:custGeom>
            <a:solidFill>
              <a:srgbClr val="993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35" name="Google Shape;813;p26">
              <a:extLst>
                <a:ext uri="{FF2B5EF4-FFF2-40B4-BE49-F238E27FC236}">
                  <a16:creationId xmlns:a16="http://schemas.microsoft.com/office/drawing/2014/main" id="{2727F854-FE44-EB4F-86BC-C34D980C47F4}"/>
                </a:ext>
              </a:extLst>
            </p:cNvPr>
            <p:cNvSpPr/>
            <p:nvPr/>
          </p:nvSpPr>
          <p:spPr>
            <a:xfrm>
              <a:off x="6042716" y="980213"/>
              <a:ext cx="1648711" cy="1650939"/>
            </a:xfrm>
            <a:custGeom>
              <a:avLst/>
              <a:gdLst/>
              <a:ahLst/>
              <a:cxnLst/>
              <a:rect l="l" t="t" r="r" b="b"/>
              <a:pathLst>
                <a:path w="56246" h="56322" extrusionOk="0">
                  <a:moveTo>
                    <a:pt x="3813" y="0"/>
                  </a:moveTo>
                  <a:lnTo>
                    <a:pt x="1" y="52407"/>
                  </a:lnTo>
                  <a:lnTo>
                    <a:pt x="52434" y="56321"/>
                  </a:lnTo>
                  <a:lnTo>
                    <a:pt x="56246" y="3914"/>
                  </a:lnTo>
                  <a:lnTo>
                    <a:pt x="3813" y="0"/>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36" name="Google Shape;814;p26">
              <a:extLst>
                <a:ext uri="{FF2B5EF4-FFF2-40B4-BE49-F238E27FC236}">
                  <a16:creationId xmlns:a16="http://schemas.microsoft.com/office/drawing/2014/main" id="{35F1C92D-A29C-DA67-CF59-CDD105CF8724}"/>
                </a:ext>
              </a:extLst>
            </p:cNvPr>
            <p:cNvSpPr/>
            <p:nvPr/>
          </p:nvSpPr>
          <p:spPr>
            <a:xfrm>
              <a:off x="6910900" y="1045023"/>
              <a:ext cx="170628" cy="127421"/>
            </a:xfrm>
            <a:custGeom>
              <a:avLst/>
              <a:gdLst/>
              <a:ahLst/>
              <a:cxnLst/>
              <a:rect l="l" t="t" r="r" b="b"/>
              <a:pathLst>
                <a:path w="5821" h="4347" extrusionOk="0">
                  <a:moveTo>
                    <a:pt x="2847" y="0"/>
                  </a:moveTo>
                  <a:cubicBezTo>
                    <a:pt x="2644" y="102"/>
                    <a:pt x="2415" y="331"/>
                    <a:pt x="2211" y="534"/>
                  </a:cubicBezTo>
                  <a:cubicBezTo>
                    <a:pt x="1271" y="1373"/>
                    <a:pt x="636" y="2237"/>
                    <a:pt x="305" y="2872"/>
                  </a:cubicBezTo>
                  <a:lnTo>
                    <a:pt x="839" y="4041"/>
                  </a:lnTo>
                  <a:lnTo>
                    <a:pt x="407" y="4245"/>
                  </a:lnTo>
                  <a:lnTo>
                    <a:pt x="0" y="3609"/>
                  </a:lnTo>
                  <a:lnTo>
                    <a:pt x="0" y="3609"/>
                  </a:lnTo>
                  <a:cubicBezTo>
                    <a:pt x="0" y="3813"/>
                    <a:pt x="0" y="4041"/>
                    <a:pt x="102" y="4245"/>
                  </a:cubicBezTo>
                  <a:cubicBezTo>
                    <a:pt x="204" y="4346"/>
                    <a:pt x="407" y="4346"/>
                    <a:pt x="636" y="4346"/>
                  </a:cubicBezTo>
                  <a:cubicBezTo>
                    <a:pt x="1373" y="4346"/>
                    <a:pt x="2745" y="3609"/>
                    <a:pt x="4016" y="2440"/>
                  </a:cubicBezTo>
                  <a:cubicBezTo>
                    <a:pt x="4855" y="1703"/>
                    <a:pt x="5490" y="864"/>
                    <a:pt x="5821" y="229"/>
                  </a:cubicBezTo>
                  <a:lnTo>
                    <a:pt x="2847"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37" name="Google Shape;815;p26">
              <a:extLst>
                <a:ext uri="{FF2B5EF4-FFF2-40B4-BE49-F238E27FC236}">
                  <a16:creationId xmlns:a16="http://schemas.microsoft.com/office/drawing/2014/main" id="{E29EA912-8408-12A2-1AF2-76D6EDA28871}"/>
                </a:ext>
              </a:extLst>
            </p:cNvPr>
            <p:cNvSpPr/>
            <p:nvPr/>
          </p:nvSpPr>
          <p:spPr>
            <a:xfrm>
              <a:off x="6786468" y="936244"/>
              <a:ext cx="149054" cy="233210"/>
            </a:xfrm>
            <a:custGeom>
              <a:avLst/>
              <a:gdLst/>
              <a:ahLst/>
              <a:cxnLst/>
              <a:rect l="l" t="t" r="r" b="b"/>
              <a:pathLst>
                <a:path w="5085" h="7956" extrusionOk="0">
                  <a:moveTo>
                    <a:pt x="840" y="1"/>
                  </a:moveTo>
                  <a:lnTo>
                    <a:pt x="1" y="966"/>
                  </a:lnTo>
                  <a:lnTo>
                    <a:pt x="4652" y="7956"/>
                  </a:lnTo>
                  <a:lnTo>
                    <a:pt x="5084" y="7752"/>
                  </a:lnTo>
                  <a:lnTo>
                    <a:pt x="840" y="1"/>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38" name="Google Shape;816;p26">
              <a:extLst>
                <a:ext uri="{FF2B5EF4-FFF2-40B4-BE49-F238E27FC236}">
                  <a16:creationId xmlns:a16="http://schemas.microsoft.com/office/drawing/2014/main" id="{9CF06891-0037-D370-5C28-FCAF9E3CE0A0}"/>
                </a:ext>
              </a:extLst>
            </p:cNvPr>
            <p:cNvSpPr/>
            <p:nvPr/>
          </p:nvSpPr>
          <p:spPr>
            <a:xfrm>
              <a:off x="6869921" y="1042033"/>
              <a:ext cx="49949" cy="87205"/>
            </a:xfrm>
            <a:custGeom>
              <a:avLst/>
              <a:gdLst/>
              <a:ahLst/>
              <a:cxnLst/>
              <a:rect l="l" t="t" r="r" b="b"/>
              <a:pathLst>
                <a:path w="1704" h="2975" extrusionOk="0">
                  <a:moveTo>
                    <a:pt x="0" y="1"/>
                  </a:moveTo>
                  <a:lnTo>
                    <a:pt x="0" y="1"/>
                  </a:lnTo>
                  <a:lnTo>
                    <a:pt x="1703" y="2974"/>
                  </a:lnTo>
                  <a:lnTo>
                    <a:pt x="1703" y="2974"/>
                  </a:lnTo>
                  <a:close/>
                </a:path>
              </a:pathLst>
            </a:custGeom>
            <a:solidFill>
              <a:srgbClr val="808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39" name="Google Shape;817;p26">
              <a:extLst>
                <a:ext uri="{FF2B5EF4-FFF2-40B4-BE49-F238E27FC236}">
                  <a16:creationId xmlns:a16="http://schemas.microsoft.com/office/drawing/2014/main" id="{0C19D4CE-B94F-3AEC-592E-F6DFD546D6F9}"/>
                </a:ext>
              </a:extLst>
            </p:cNvPr>
            <p:cNvSpPr/>
            <p:nvPr/>
          </p:nvSpPr>
          <p:spPr>
            <a:xfrm>
              <a:off x="6919840" y="1129209"/>
              <a:ext cx="15682" cy="34296"/>
            </a:xfrm>
            <a:custGeom>
              <a:avLst/>
              <a:gdLst/>
              <a:ahLst/>
              <a:cxnLst/>
              <a:rect l="l" t="t" r="r" b="b"/>
              <a:pathLst>
                <a:path w="535" h="1170" extrusionOk="0">
                  <a:moveTo>
                    <a:pt x="0" y="0"/>
                  </a:moveTo>
                  <a:lnTo>
                    <a:pt x="0" y="0"/>
                  </a:lnTo>
                  <a:lnTo>
                    <a:pt x="534" y="1169"/>
                  </a:lnTo>
                  <a:close/>
                </a:path>
              </a:pathLst>
            </a:custGeom>
            <a:solidFill>
              <a:srgbClr val="667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40" name="Google Shape;818;p26">
              <a:extLst>
                <a:ext uri="{FF2B5EF4-FFF2-40B4-BE49-F238E27FC236}">
                  <a16:creationId xmlns:a16="http://schemas.microsoft.com/office/drawing/2014/main" id="{560A4CAD-37D0-17B7-1433-4991588B92A4}"/>
                </a:ext>
              </a:extLst>
            </p:cNvPr>
            <p:cNvSpPr/>
            <p:nvPr/>
          </p:nvSpPr>
          <p:spPr>
            <a:xfrm>
              <a:off x="6869921" y="1042033"/>
              <a:ext cx="65601" cy="127421"/>
            </a:xfrm>
            <a:custGeom>
              <a:avLst/>
              <a:gdLst/>
              <a:ahLst/>
              <a:cxnLst/>
              <a:rect l="l" t="t" r="r" b="b"/>
              <a:pathLst>
                <a:path w="2238" h="4347" extrusionOk="0">
                  <a:moveTo>
                    <a:pt x="0" y="1"/>
                  </a:moveTo>
                  <a:cubicBezTo>
                    <a:pt x="763" y="1602"/>
                    <a:pt x="1500" y="3178"/>
                    <a:pt x="1805" y="4347"/>
                  </a:cubicBezTo>
                  <a:lnTo>
                    <a:pt x="2237" y="4143"/>
                  </a:lnTo>
                  <a:lnTo>
                    <a:pt x="1703" y="2974"/>
                  </a:lnTo>
                  <a:lnTo>
                    <a:pt x="0" y="1"/>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41" name="Google Shape;819;p26">
              <a:extLst>
                <a:ext uri="{FF2B5EF4-FFF2-40B4-BE49-F238E27FC236}">
                  <a16:creationId xmlns:a16="http://schemas.microsoft.com/office/drawing/2014/main" id="{F14CE76D-8D99-E0A9-523A-5D633758FC02}"/>
                </a:ext>
              </a:extLst>
            </p:cNvPr>
            <p:cNvSpPr/>
            <p:nvPr/>
          </p:nvSpPr>
          <p:spPr>
            <a:xfrm>
              <a:off x="6743262" y="1017440"/>
              <a:ext cx="6009" cy="29"/>
            </a:xfrm>
            <a:custGeom>
              <a:avLst/>
              <a:gdLst/>
              <a:ahLst/>
              <a:cxnLst/>
              <a:rect l="l" t="t" r="r" b="b"/>
              <a:pathLst>
                <a:path w="205" h="1" extrusionOk="0">
                  <a:moveTo>
                    <a:pt x="1" y="1"/>
                  </a:moveTo>
                  <a:lnTo>
                    <a:pt x="1" y="1"/>
                  </a:lnTo>
                  <a:lnTo>
                    <a:pt x="1" y="1"/>
                  </a:lnTo>
                  <a:close/>
                  <a:moveTo>
                    <a:pt x="204" y="1"/>
                  </a:moveTo>
                  <a:lnTo>
                    <a:pt x="102" y="1"/>
                  </a:lnTo>
                  <a:lnTo>
                    <a:pt x="1" y="1"/>
                  </a:lnTo>
                  <a:lnTo>
                    <a:pt x="102" y="1"/>
                  </a:lnTo>
                  <a:close/>
                </a:path>
              </a:pathLst>
            </a:custGeom>
            <a:solidFill>
              <a:srgbClr val="DDB2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242" name="Google Shape;820;p26">
              <a:extLst>
                <a:ext uri="{FF2B5EF4-FFF2-40B4-BE49-F238E27FC236}">
                  <a16:creationId xmlns:a16="http://schemas.microsoft.com/office/drawing/2014/main" id="{30302742-40B9-BAB7-8DB4-C66F6D2E9006}"/>
                </a:ext>
              </a:extLst>
            </p:cNvPr>
            <p:cNvGrpSpPr/>
            <p:nvPr/>
          </p:nvGrpSpPr>
          <p:grpSpPr>
            <a:xfrm rot="223608">
              <a:off x="6050759" y="1249750"/>
              <a:ext cx="1632627" cy="1111866"/>
              <a:chOff x="11602171" y="3045633"/>
              <a:chExt cx="1632603" cy="1111849"/>
            </a:xfrm>
          </p:grpSpPr>
          <p:sp>
            <p:nvSpPr>
              <p:cNvPr id="319" name="Google Shape;821;p26">
                <a:extLst>
                  <a:ext uri="{FF2B5EF4-FFF2-40B4-BE49-F238E27FC236}">
                    <a16:creationId xmlns:a16="http://schemas.microsoft.com/office/drawing/2014/main" id="{68743EE1-3C9A-917F-D687-CD2FB8301349}"/>
                  </a:ext>
                </a:extLst>
              </p:cNvPr>
              <p:cNvSpPr txBox="1"/>
              <p:nvPr/>
            </p:nvSpPr>
            <p:spPr>
              <a:xfrm>
                <a:off x="11602174" y="3045633"/>
                <a:ext cx="1632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7B1E7A"/>
                    </a:solidFill>
                    <a:latin typeface="Fira Sans Extra Condensed Medium"/>
                    <a:ea typeface="Fira Sans Extra Condensed Medium"/>
                    <a:cs typeface="Fira Sans Extra Condensed Medium"/>
                    <a:sym typeface="Fira Sans Extra Condensed Medium"/>
                  </a:rPr>
                  <a:t>Ship Date After</a:t>
                </a:r>
                <a:endParaRPr sz="1600" dirty="0">
                  <a:solidFill>
                    <a:srgbClr val="7B1E7A"/>
                  </a:solidFill>
                  <a:latin typeface="Fira Sans Extra Condensed Medium"/>
                  <a:ea typeface="Fira Sans Extra Condensed Medium"/>
                  <a:cs typeface="Fira Sans Extra Condensed Medium"/>
                  <a:sym typeface="Fira Sans Extra Condensed Medium"/>
                </a:endParaRPr>
              </a:p>
            </p:txBody>
          </p:sp>
          <p:sp>
            <p:nvSpPr>
              <p:cNvPr id="320" name="Google Shape;822;p26">
                <a:extLst>
                  <a:ext uri="{FF2B5EF4-FFF2-40B4-BE49-F238E27FC236}">
                    <a16:creationId xmlns:a16="http://schemas.microsoft.com/office/drawing/2014/main" id="{234DCC73-3C06-0B05-2031-ECDF3480EF13}"/>
                  </a:ext>
                </a:extLst>
              </p:cNvPr>
              <p:cNvSpPr txBox="1"/>
              <p:nvPr/>
            </p:nvSpPr>
            <p:spPr>
              <a:xfrm>
                <a:off x="11602171" y="3392482"/>
                <a:ext cx="16326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700" dirty="0">
                  <a:latin typeface="Fira Sans"/>
                  <a:ea typeface="Fira Sans"/>
                  <a:cs typeface="Fira Sans"/>
                  <a:sym typeface="Fira Sans"/>
                </a:endParaRPr>
              </a:p>
              <a:p>
                <a:pPr marL="0" lvl="0" indent="0" algn="ctr" rtl="0">
                  <a:spcBef>
                    <a:spcPts val="0"/>
                  </a:spcBef>
                  <a:spcAft>
                    <a:spcPts val="0"/>
                  </a:spcAft>
                  <a:buNone/>
                </a:pPr>
                <a:r>
                  <a:rPr lang="en-US" sz="1100" dirty="0">
                    <a:latin typeface="Fira Sans"/>
                    <a:ea typeface="Fira Sans"/>
                    <a:cs typeface="Fira Sans"/>
                    <a:sym typeface="Fira Sans"/>
                  </a:rPr>
                  <a:t>Requested Ship Date on order must be &gt;= </a:t>
                </a:r>
              </a:p>
              <a:p>
                <a:pPr marL="0" lvl="0" indent="0" algn="ctr" rtl="0">
                  <a:spcBef>
                    <a:spcPts val="0"/>
                  </a:spcBef>
                  <a:spcAft>
                    <a:spcPts val="0"/>
                  </a:spcAft>
                  <a:buNone/>
                </a:pPr>
                <a:r>
                  <a:rPr lang="en-US" sz="1100" dirty="0">
                    <a:latin typeface="Fira Sans"/>
                    <a:ea typeface="Fira Sans"/>
                    <a:cs typeface="Fira Sans"/>
                    <a:sym typeface="Fira Sans"/>
                  </a:rPr>
                  <a:t>this date</a:t>
                </a:r>
              </a:p>
              <a:p>
                <a:pPr marL="0" lvl="0" indent="0" algn="ctr" rtl="0">
                  <a:spcBef>
                    <a:spcPts val="0"/>
                  </a:spcBef>
                  <a:spcAft>
                    <a:spcPts val="0"/>
                  </a:spcAft>
                  <a:buNone/>
                </a:pPr>
                <a:endParaRPr lang="en" sz="1100" dirty="0">
                  <a:latin typeface="Fira Sans"/>
                  <a:ea typeface="Fira Sans"/>
                  <a:cs typeface="Fira Sans"/>
                  <a:sym typeface="Fira Sans"/>
                </a:endParaRPr>
              </a:p>
            </p:txBody>
          </p:sp>
        </p:grpSp>
        <p:grpSp>
          <p:nvGrpSpPr>
            <p:cNvPr id="243" name="Google Shape;823;p26">
              <a:extLst>
                <a:ext uri="{FF2B5EF4-FFF2-40B4-BE49-F238E27FC236}">
                  <a16:creationId xmlns:a16="http://schemas.microsoft.com/office/drawing/2014/main" id="{19CF6E52-DDF3-EC00-E25A-4C820A764CC8}"/>
                </a:ext>
              </a:extLst>
            </p:cNvPr>
            <p:cNvGrpSpPr/>
            <p:nvPr/>
          </p:nvGrpSpPr>
          <p:grpSpPr>
            <a:xfrm>
              <a:off x="6578614" y="663550"/>
              <a:ext cx="375522" cy="418147"/>
              <a:chOff x="6036115" y="654025"/>
              <a:chExt cx="375522" cy="418147"/>
            </a:xfrm>
          </p:grpSpPr>
          <p:sp>
            <p:nvSpPr>
              <p:cNvPr id="313" name="Google Shape;824;p26">
                <a:extLst>
                  <a:ext uri="{FF2B5EF4-FFF2-40B4-BE49-F238E27FC236}">
                    <a16:creationId xmlns:a16="http://schemas.microsoft.com/office/drawing/2014/main" id="{4A66A8F0-0778-5AE5-6B69-E6E3B929242C}"/>
                  </a:ext>
                </a:extLst>
              </p:cNvPr>
              <p:cNvSpPr/>
              <p:nvPr/>
            </p:nvSpPr>
            <p:spPr>
              <a:xfrm>
                <a:off x="6125089" y="892604"/>
                <a:ext cx="282367" cy="179568"/>
              </a:xfrm>
              <a:custGeom>
                <a:avLst/>
                <a:gdLst/>
                <a:ahLst/>
                <a:cxnLst/>
                <a:rect l="l" t="t" r="r" b="b"/>
                <a:pathLst>
                  <a:path w="9633" h="6126" extrusionOk="0">
                    <a:moveTo>
                      <a:pt x="9201" y="1"/>
                    </a:moveTo>
                    <a:cubicBezTo>
                      <a:pt x="9531" y="1271"/>
                      <a:pt x="8032" y="3279"/>
                      <a:pt x="5719" y="4550"/>
                    </a:cubicBezTo>
                    <a:cubicBezTo>
                      <a:pt x="4448" y="5185"/>
                      <a:pt x="3050" y="5490"/>
                      <a:pt x="2008" y="5490"/>
                    </a:cubicBezTo>
                    <a:cubicBezTo>
                      <a:pt x="1144" y="5490"/>
                      <a:pt x="407" y="5287"/>
                      <a:pt x="0" y="4753"/>
                    </a:cubicBezTo>
                    <a:lnTo>
                      <a:pt x="0" y="4753"/>
                    </a:lnTo>
                    <a:cubicBezTo>
                      <a:pt x="0" y="4982"/>
                      <a:pt x="102" y="5084"/>
                      <a:pt x="102" y="5185"/>
                    </a:cubicBezTo>
                    <a:cubicBezTo>
                      <a:pt x="407" y="5821"/>
                      <a:pt x="1271" y="6126"/>
                      <a:pt x="2313" y="6126"/>
                    </a:cubicBezTo>
                    <a:cubicBezTo>
                      <a:pt x="3482" y="6126"/>
                      <a:pt x="4753" y="5821"/>
                      <a:pt x="6024" y="5185"/>
                    </a:cubicBezTo>
                    <a:cubicBezTo>
                      <a:pt x="8133" y="4016"/>
                      <a:pt x="9633" y="2313"/>
                      <a:pt x="9633" y="941"/>
                    </a:cubicBezTo>
                    <a:cubicBezTo>
                      <a:pt x="9633" y="738"/>
                      <a:pt x="9531" y="407"/>
                      <a:pt x="9404" y="204"/>
                    </a:cubicBezTo>
                    <a:cubicBezTo>
                      <a:pt x="9302" y="102"/>
                      <a:pt x="9302" y="1"/>
                      <a:pt x="9201" y="1"/>
                    </a:cubicBezTo>
                    <a:close/>
                  </a:path>
                </a:pathLst>
              </a:custGeom>
              <a:solidFill>
                <a:srgbClr val="4C1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14" name="Google Shape;825;p26">
                <a:extLst>
                  <a:ext uri="{FF2B5EF4-FFF2-40B4-BE49-F238E27FC236}">
                    <a16:creationId xmlns:a16="http://schemas.microsoft.com/office/drawing/2014/main" id="{95F0967C-071C-135E-CF4C-3029FF689983}"/>
                  </a:ext>
                </a:extLst>
              </p:cNvPr>
              <p:cNvSpPr/>
              <p:nvPr/>
            </p:nvSpPr>
            <p:spPr>
              <a:xfrm>
                <a:off x="6097964" y="853350"/>
                <a:ext cx="313673" cy="205275"/>
              </a:xfrm>
              <a:custGeom>
                <a:avLst/>
                <a:gdLst/>
                <a:ahLst/>
                <a:cxnLst/>
                <a:rect l="l" t="t" r="r" b="b"/>
                <a:pathLst>
                  <a:path w="10701" h="7003" extrusionOk="0">
                    <a:moveTo>
                      <a:pt x="7781" y="0"/>
                    </a:moveTo>
                    <a:cubicBezTo>
                      <a:pt x="6710" y="0"/>
                      <a:pt x="5414" y="343"/>
                      <a:pt x="4143" y="1030"/>
                    </a:cubicBezTo>
                    <a:cubicBezTo>
                      <a:pt x="1474" y="2402"/>
                      <a:pt x="0" y="4639"/>
                      <a:pt x="737" y="6011"/>
                    </a:cubicBezTo>
                    <a:cubicBezTo>
                      <a:pt x="1099" y="6684"/>
                      <a:pt x="1925" y="7003"/>
                      <a:pt x="2973" y="7003"/>
                    </a:cubicBezTo>
                    <a:cubicBezTo>
                      <a:pt x="4061" y="7003"/>
                      <a:pt x="5390" y="6659"/>
                      <a:pt x="6685" y="6011"/>
                    </a:cubicBezTo>
                    <a:cubicBezTo>
                      <a:pt x="9226" y="4639"/>
                      <a:pt x="10700" y="2402"/>
                      <a:pt x="10065" y="1030"/>
                    </a:cubicBezTo>
                    <a:cubicBezTo>
                      <a:pt x="9697" y="343"/>
                      <a:pt x="8851" y="0"/>
                      <a:pt x="7781" y="0"/>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15" name="Google Shape;826;p26">
                <a:extLst>
                  <a:ext uri="{FF2B5EF4-FFF2-40B4-BE49-F238E27FC236}">
                    <a16:creationId xmlns:a16="http://schemas.microsoft.com/office/drawing/2014/main" id="{24AA76DE-0EA5-579E-1323-AC563A6B71B6}"/>
                  </a:ext>
                </a:extLst>
              </p:cNvPr>
              <p:cNvSpPr/>
              <p:nvPr/>
            </p:nvSpPr>
            <p:spPr>
              <a:xfrm>
                <a:off x="6107637" y="743609"/>
                <a:ext cx="152015" cy="260764"/>
              </a:xfrm>
              <a:custGeom>
                <a:avLst/>
                <a:gdLst/>
                <a:ahLst/>
                <a:cxnLst/>
                <a:rect l="l" t="t" r="r" b="b"/>
                <a:pathLst>
                  <a:path w="5186" h="8896" extrusionOk="0">
                    <a:moveTo>
                      <a:pt x="3686" y="0"/>
                    </a:moveTo>
                    <a:cubicBezTo>
                      <a:pt x="3279" y="407"/>
                      <a:pt x="2746" y="839"/>
                      <a:pt x="2110" y="1170"/>
                    </a:cubicBezTo>
                    <a:cubicBezTo>
                      <a:pt x="1373" y="1576"/>
                      <a:pt x="636" y="1805"/>
                      <a:pt x="1" y="1805"/>
                    </a:cubicBezTo>
                    <a:lnTo>
                      <a:pt x="1780" y="7727"/>
                    </a:lnTo>
                    <a:cubicBezTo>
                      <a:pt x="1974" y="8267"/>
                      <a:pt x="2389" y="8660"/>
                      <a:pt x="2900" y="8829"/>
                    </a:cubicBezTo>
                    <a:lnTo>
                      <a:pt x="2900" y="8829"/>
                    </a:lnTo>
                    <a:cubicBezTo>
                      <a:pt x="2821" y="8787"/>
                      <a:pt x="2745" y="8730"/>
                      <a:pt x="2644" y="8667"/>
                    </a:cubicBezTo>
                    <a:cubicBezTo>
                      <a:pt x="5186" y="5719"/>
                      <a:pt x="4321" y="1907"/>
                      <a:pt x="3686" y="0"/>
                    </a:cubicBezTo>
                    <a:close/>
                    <a:moveTo>
                      <a:pt x="2900" y="8829"/>
                    </a:moveTo>
                    <a:cubicBezTo>
                      <a:pt x="2980" y="8870"/>
                      <a:pt x="3063" y="8896"/>
                      <a:pt x="3178" y="8896"/>
                    </a:cubicBezTo>
                    <a:cubicBezTo>
                      <a:pt x="3083" y="8881"/>
                      <a:pt x="2990" y="8858"/>
                      <a:pt x="2900" y="8829"/>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16" name="Google Shape;827;p26">
                <a:extLst>
                  <a:ext uri="{FF2B5EF4-FFF2-40B4-BE49-F238E27FC236}">
                    <a16:creationId xmlns:a16="http://schemas.microsoft.com/office/drawing/2014/main" id="{87EED083-0D90-B8A8-8C7D-D6D4891B3E9B}"/>
                  </a:ext>
                </a:extLst>
              </p:cNvPr>
              <p:cNvSpPr/>
              <p:nvPr/>
            </p:nvSpPr>
            <p:spPr>
              <a:xfrm>
                <a:off x="6183949" y="736896"/>
                <a:ext cx="149025" cy="267477"/>
              </a:xfrm>
              <a:custGeom>
                <a:avLst/>
                <a:gdLst/>
                <a:ahLst/>
                <a:cxnLst/>
                <a:rect l="l" t="t" r="r" b="b"/>
                <a:pathLst>
                  <a:path w="5084" h="9125" extrusionOk="0">
                    <a:moveTo>
                      <a:pt x="1271" y="1"/>
                    </a:moveTo>
                    <a:lnTo>
                      <a:pt x="1042" y="229"/>
                    </a:lnTo>
                    <a:cubicBezTo>
                      <a:pt x="1677" y="2136"/>
                      <a:pt x="2542" y="5948"/>
                      <a:pt x="0" y="8896"/>
                    </a:cubicBezTo>
                    <a:cubicBezTo>
                      <a:pt x="203" y="9023"/>
                      <a:pt x="305" y="9125"/>
                      <a:pt x="534" y="9125"/>
                    </a:cubicBezTo>
                    <a:lnTo>
                      <a:pt x="737" y="9125"/>
                    </a:lnTo>
                    <a:cubicBezTo>
                      <a:pt x="2008" y="9023"/>
                      <a:pt x="3812" y="8591"/>
                      <a:pt x="4854" y="6787"/>
                    </a:cubicBezTo>
                    <a:cubicBezTo>
                      <a:pt x="4982" y="6583"/>
                      <a:pt x="5083" y="6253"/>
                      <a:pt x="5083" y="6050"/>
                    </a:cubicBezTo>
                    <a:cubicBezTo>
                      <a:pt x="5083" y="5719"/>
                      <a:pt x="4982" y="5414"/>
                      <a:pt x="4753" y="5084"/>
                    </a:cubicBezTo>
                    <a:lnTo>
                      <a:pt x="4016" y="3940"/>
                    </a:lnTo>
                    <a:lnTo>
                      <a:pt x="1271" y="1"/>
                    </a:lnTo>
                    <a:close/>
                  </a:path>
                </a:pathLst>
              </a:custGeom>
              <a:solidFill>
                <a:srgbClr val="4C1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17" name="Google Shape;828;p26">
                <a:extLst>
                  <a:ext uri="{FF2B5EF4-FFF2-40B4-BE49-F238E27FC236}">
                    <a16:creationId xmlns:a16="http://schemas.microsoft.com/office/drawing/2014/main" id="{88231AF7-5887-0C3D-1E8E-1F2A197A9314}"/>
                  </a:ext>
                </a:extLst>
              </p:cNvPr>
              <p:cNvSpPr/>
              <p:nvPr/>
            </p:nvSpPr>
            <p:spPr>
              <a:xfrm>
                <a:off x="6051767" y="665985"/>
                <a:ext cx="186281" cy="134105"/>
              </a:xfrm>
              <a:custGeom>
                <a:avLst/>
                <a:gdLst/>
                <a:ahLst/>
                <a:cxnLst/>
                <a:rect l="l" t="t" r="r" b="b"/>
                <a:pathLst>
                  <a:path w="6355" h="4575" extrusionOk="0">
                    <a:moveTo>
                      <a:pt x="4753" y="0"/>
                    </a:moveTo>
                    <a:cubicBezTo>
                      <a:pt x="4016" y="0"/>
                      <a:pt x="3178" y="229"/>
                      <a:pt x="2313" y="763"/>
                    </a:cubicBezTo>
                    <a:cubicBezTo>
                      <a:pt x="941" y="1500"/>
                      <a:pt x="1" y="2542"/>
                      <a:pt x="1" y="3406"/>
                    </a:cubicBezTo>
                    <a:cubicBezTo>
                      <a:pt x="1" y="3609"/>
                      <a:pt x="102" y="3812"/>
                      <a:pt x="102" y="3940"/>
                    </a:cubicBezTo>
                    <a:cubicBezTo>
                      <a:pt x="407" y="4346"/>
                      <a:pt x="941" y="4575"/>
                      <a:pt x="1576" y="4575"/>
                    </a:cubicBezTo>
                    <a:cubicBezTo>
                      <a:pt x="2313" y="4575"/>
                      <a:pt x="3178" y="4346"/>
                      <a:pt x="4016" y="3940"/>
                    </a:cubicBezTo>
                    <a:cubicBezTo>
                      <a:pt x="5490" y="3177"/>
                      <a:pt x="6355" y="2033"/>
                      <a:pt x="6355" y="1169"/>
                    </a:cubicBezTo>
                    <a:cubicBezTo>
                      <a:pt x="6355" y="1068"/>
                      <a:pt x="6355" y="864"/>
                      <a:pt x="6227" y="763"/>
                    </a:cubicBezTo>
                    <a:cubicBezTo>
                      <a:pt x="6024" y="229"/>
                      <a:pt x="5490" y="0"/>
                      <a:pt x="4753" y="0"/>
                    </a:cubicBezTo>
                    <a:close/>
                  </a:path>
                </a:pathLst>
              </a:custGeom>
              <a:solidFill>
                <a:srgbClr val="4C1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18" name="Google Shape;829;p26">
                <a:extLst>
                  <a:ext uri="{FF2B5EF4-FFF2-40B4-BE49-F238E27FC236}">
                    <a16:creationId xmlns:a16="http://schemas.microsoft.com/office/drawing/2014/main" id="{0191E155-CFB4-A13D-CCBE-686EE0A675E7}"/>
                  </a:ext>
                </a:extLst>
              </p:cNvPr>
              <p:cNvSpPr/>
              <p:nvPr/>
            </p:nvSpPr>
            <p:spPr>
              <a:xfrm>
                <a:off x="6036115" y="654025"/>
                <a:ext cx="204924" cy="133225"/>
              </a:xfrm>
              <a:custGeom>
                <a:avLst/>
                <a:gdLst/>
                <a:ahLst/>
                <a:cxnLst/>
                <a:rect l="l" t="t" r="r" b="b"/>
                <a:pathLst>
                  <a:path w="6991" h="4545" extrusionOk="0">
                    <a:moveTo>
                      <a:pt x="5137" y="1"/>
                    </a:moveTo>
                    <a:cubicBezTo>
                      <a:pt x="4414" y="1"/>
                      <a:pt x="3519" y="242"/>
                      <a:pt x="2644" y="739"/>
                    </a:cubicBezTo>
                    <a:cubicBezTo>
                      <a:pt x="941" y="1577"/>
                      <a:pt x="1" y="3077"/>
                      <a:pt x="408" y="3915"/>
                    </a:cubicBezTo>
                    <a:cubicBezTo>
                      <a:pt x="674" y="4335"/>
                      <a:pt x="1234" y="4545"/>
                      <a:pt x="1939" y="4545"/>
                    </a:cubicBezTo>
                    <a:cubicBezTo>
                      <a:pt x="2644" y="4545"/>
                      <a:pt x="3496" y="4335"/>
                      <a:pt x="4347" y="3915"/>
                    </a:cubicBezTo>
                    <a:cubicBezTo>
                      <a:pt x="6024" y="3077"/>
                      <a:pt x="6990" y="1577"/>
                      <a:pt x="6558" y="637"/>
                    </a:cubicBezTo>
                    <a:cubicBezTo>
                      <a:pt x="6348" y="217"/>
                      <a:pt x="5820" y="1"/>
                      <a:pt x="5137" y="1"/>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sp>
          <p:nvSpPr>
            <p:cNvPr id="244" name="Google Shape;831;p26">
              <a:extLst>
                <a:ext uri="{FF2B5EF4-FFF2-40B4-BE49-F238E27FC236}">
                  <a16:creationId xmlns:a16="http://schemas.microsoft.com/office/drawing/2014/main" id="{96A6E3CE-E177-DDD1-0007-EDAD376251A7}"/>
                </a:ext>
              </a:extLst>
            </p:cNvPr>
            <p:cNvSpPr/>
            <p:nvPr/>
          </p:nvSpPr>
          <p:spPr>
            <a:xfrm>
              <a:off x="6042783" y="2974770"/>
              <a:ext cx="1766401" cy="1766430"/>
            </a:xfrm>
            <a:custGeom>
              <a:avLst/>
              <a:gdLst/>
              <a:ahLst/>
              <a:cxnLst/>
              <a:rect l="l" t="t" r="r" b="b"/>
              <a:pathLst>
                <a:path w="60261" h="60262" extrusionOk="0">
                  <a:moveTo>
                    <a:pt x="51899" y="1"/>
                  </a:moveTo>
                  <a:lnTo>
                    <a:pt x="0" y="8363"/>
                  </a:lnTo>
                  <a:lnTo>
                    <a:pt x="8260" y="60261"/>
                  </a:lnTo>
                  <a:lnTo>
                    <a:pt x="60261" y="51874"/>
                  </a:lnTo>
                  <a:lnTo>
                    <a:pt x="51899" y="1"/>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45" name="Google Shape;832;p26">
              <a:extLst>
                <a:ext uri="{FF2B5EF4-FFF2-40B4-BE49-F238E27FC236}">
                  <a16:creationId xmlns:a16="http://schemas.microsoft.com/office/drawing/2014/main" id="{9BF714A5-DD59-3082-7104-A7FB9A3DE1B7}"/>
                </a:ext>
              </a:extLst>
            </p:cNvPr>
            <p:cNvSpPr/>
            <p:nvPr/>
          </p:nvSpPr>
          <p:spPr>
            <a:xfrm>
              <a:off x="6812336" y="3079826"/>
              <a:ext cx="134134" cy="127421"/>
            </a:xfrm>
            <a:custGeom>
              <a:avLst/>
              <a:gdLst/>
              <a:ahLst/>
              <a:cxnLst/>
              <a:rect l="l" t="t" r="r" b="b"/>
              <a:pathLst>
                <a:path w="4576" h="4347" extrusionOk="0">
                  <a:moveTo>
                    <a:pt x="4576" y="0"/>
                  </a:moveTo>
                  <a:lnTo>
                    <a:pt x="1272" y="534"/>
                  </a:lnTo>
                  <a:cubicBezTo>
                    <a:pt x="763" y="1271"/>
                    <a:pt x="331" y="2135"/>
                    <a:pt x="230" y="2771"/>
                  </a:cubicBezTo>
                  <a:lnTo>
                    <a:pt x="865" y="3940"/>
                  </a:lnTo>
                  <a:lnTo>
                    <a:pt x="433" y="4143"/>
                  </a:lnTo>
                  <a:lnTo>
                    <a:pt x="1" y="3609"/>
                  </a:lnTo>
                  <a:lnTo>
                    <a:pt x="1" y="3609"/>
                  </a:lnTo>
                  <a:cubicBezTo>
                    <a:pt x="1" y="3940"/>
                    <a:pt x="128" y="4143"/>
                    <a:pt x="331" y="4245"/>
                  </a:cubicBezTo>
                  <a:cubicBezTo>
                    <a:pt x="433" y="4346"/>
                    <a:pt x="535" y="4346"/>
                    <a:pt x="636" y="4346"/>
                  </a:cubicBezTo>
                  <a:cubicBezTo>
                    <a:pt x="1272" y="4346"/>
                    <a:pt x="2542" y="3304"/>
                    <a:pt x="3610" y="1703"/>
                  </a:cubicBezTo>
                  <a:cubicBezTo>
                    <a:pt x="4042" y="1068"/>
                    <a:pt x="4347" y="534"/>
                    <a:pt x="457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46" name="Google Shape;833;p26">
              <a:extLst>
                <a:ext uri="{FF2B5EF4-FFF2-40B4-BE49-F238E27FC236}">
                  <a16:creationId xmlns:a16="http://schemas.microsoft.com/office/drawing/2014/main" id="{4A32135F-CAEF-9FBF-2001-A337563AAEA9}"/>
                </a:ext>
              </a:extLst>
            </p:cNvPr>
            <p:cNvSpPr/>
            <p:nvPr/>
          </p:nvSpPr>
          <p:spPr>
            <a:xfrm>
              <a:off x="6676003" y="2977760"/>
              <a:ext cx="161688" cy="223537"/>
            </a:xfrm>
            <a:custGeom>
              <a:avLst/>
              <a:gdLst/>
              <a:ahLst/>
              <a:cxnLst/>
              <a:rect l="l" t="t" r="r" b="b"/>
              <a:pathLst>
                <a:path w="5516" h="7626" extrusionOk="0">
                  <a:moveTo>
                    <a:pt x="738" y="0"/>
                  </a:moveTo>
                  <a:lnTo>
                    <a:pt x="1" y="941"/>
                  </a:lnTo>
                  <a:lnTo>
                    <a:pt x="5084" y="7625"/>
                  </a:lnTo>
                  <a:lnTo>
                    <a:pt x="5516" y="7422"/>
                  </a:lnTo>
                  <a:lnTo>
                    <a:pt x="738" y="0"/>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47" name="Google Shape;834;p26">
              <a:extLst>
                <a:ext uri="{FF2B5EF4-FFF2-40B4-BE49-F238E27FC236}">
                  <a16:creationId xmlns:a16="http://schemas.microsoft.com/office/drawing/2014/main" id="{F651EB50-3C59-5612-7015-B6450B47F371}"/>
                </a:ext>
              </a:extLst>
            </p:cNvPr>
            <p:cNvSpPr/>
            <p:nvPr/>
          </p:nvSpPr>
          <p:spPr>
            <a:xfrm>
              <a:off x="6763179" y="3079826"/>
              <a:ext cx="74512" cy="121471"/>
            </a:xfrm>
            <a:custGeom>
              <a:avLst/>
              <a:gdLst/>
              <a:ahLst/>
              <a:cxnLst/>
              <a:rect l="l" t="t" r="r" b="b"/>
              <a:pathLst>
                <a:path w="2542" h="4144" extrusionOk="0">
                  <a:moveTo>
                    <a:pt x="0" y="0"/>
                  </a:moveTo>
                  <a:cubicBezTo>
                    <a:pt x="839" y="1500"/>
                    <a:pt x="1805" y="3076"/>
                    <a:pt x="2110" y="4143"/>
                  </a:cubicBezTo>
                  <a:lnTo>
                    <a:pt x="2542" y="3940"/>
                  </a:lnTo>
                  <a:lnTo>
                    <a:pt x="0" y="0"/>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248" name="Google Shape;835;p26">
              <a:extLst>
                <a:ext uri="{FF2B5EF4-FFF2-40B4-BE49-F238E27FC236}">
                  <a16:creationId xmlns:a16="http://schemas.microsoft.com/office/drawing/2014/main" id="{4777953D-EFF0-2AD7-2BD4-7A6CFA4617C9}"/>
                </a:ext>
              </a:extLst>
            </p:cNvPr>
            <p:cNvGrpSpPr/>
            <p:nvPr/>
          </p:nvGrpSpPr>
          <p:grpSpPr>
            <a:xfrm rot="21029831">
              <a:off x="6109665" y="3302047"/>
              <a:ext cx="1632637" cy="1111875"/>
              <a:chOff x="13579153" y="3045633"/>
              <a:chExt cx="1632600" cy="1111849"/>
            </a:xfrm>
          </p:grpSpPr>
          <p:sp>
            <p:nvSpPr>
              <p:cNvPr id="311" name="Google Shape;836;p26">
                <a:extLst>
                  <a:ext uri="{FF2B5EF4-FFF2-40B4-BE49-F238E27FC236}">
                    <a16:creationId xmlns:a16="http://schemas.microsoft.com/office/drawing/2014/main" id="{40B0B77F-6850-88E7-FD64-9EC7E8D86CE6}"/>
                  </a:ext>
                </a:extLst>
              </p:cNvPr>
              <p:cNvSpPr txBox="1"/>
              <p:nvPr/>
            </p:nvSpPr>
            <p:spPr>
              <a:xfrm>
                <a:off x="13579153" y="3045633"/>
                <a:ext cx="1632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451E7B"/>
                    </a:solidFill>
                    <a:latin typeface="Fira Sans Extra Condensed Medium"/>
                    <a:ea typeface="Fira Sans Extra Condensed Medium"/>
                    <a:cs typeface="Fira Sans Extra Condensed Medium"/>
                    <a:sym typeface="Fira Sans Extra Condensed Medium"/>
                  </a:rPr>
                  <a:t>Ship Date Before</a:t>
                </a:r>
                <a:endParaRPr sz="1600" dirty="0">
                  <a:solidFill>
                    <a:srgbClr val="451E7B"/>
                  </a:solidFill>
                  <a:latin typeface="Fira Sans Extra Condensed Medium"/>
                  <a:ea typeface="Fira Sans Extra Condensed Medium"/>
                  <a:cs typeface="Fira Sans Extra Condensed Medium"/>
                  <a:sym typeface="Fira Sans Extra Condensed Medium"/>
                </a:endParaRPr>
              </a:p>
            </p:txBody>
          </p:sp>
          <p:sp>
            <p:nvSpPr>
              <p:cNvPr id="312" name="Google Shape;837;p26">
                <a:extLst>
                  <a:ext uri="{FF2B5EF4-FFF2-40B4-BE49-F238E27FC236}">
                    <a16:creationId xmlns:a16="http://schemas.microsoft.com/office/drawing/2014/main" id="{A79BDF05-0F00-11C8-C042-ED1CC47159D1}"/>
                  </a:ext>
                </a:extLst>
              </p:cNvPr>
              <p:cNvSpPr txBox="1"/>
              <p:nvPr/>
            </p:nvSpPr>
            <p:spPr>
              <a:xfrm>
                <a:off x="13579153" y="3392482"/>
                <a:ext cx="16326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700" dirty="0">
                  <a:latin typeface="Fira Sans"/>
                  <a:ea typeface="Fira Sans"/>
                  <a:cs typeface="Fira Sans"/>
                  <a:sym typeface="Fira Sans"/>
                </a:endParaRPr>
              </a:p>
              <a:p>
                <a:pPr marL="0" lvl="0" indent="0" algn="ctr" rtl="0">
                  <a:spcBef>
                    <a:spcPts val="0"/>
                  </a:spcBef>
                  <a:spcAft>
                    <a:spcPts val="0"/>
                  </a:spcAft>
                  <a:buNone/>
                </a:pPr>
                <a:r>
                  <a:rPr lang="en" sz="1100" dirty="0">
                    <a:latin typeface="Fira Sans"/>
                    <a:ea typeface="Fira Sans"/>
                    <a:cs typeface="Fira Sans"/>
                    <a:sym typeface="Fira Sans"/>
                  </a:rPr>
                  <a:t>Requested Ship Date on order must be &lt;= </a:t>
                </a:r>
              </a:p>
              <a:p>
                <a:pPr marL="0" lvl="0" indent="0" algn="ctr" rtl="0">
                  <a:spcBef>
                    <a:spcPts val="0"/>
                  </a:spcBef>
                  <a:spcAft>
                    <a:spcPts val="0"/>
                  </a:spcAft>
                  <a:buNone/>
                </a:pPr>
                <a:r>
                  <a:rPr lang="en-US" sz="1100" dirty="0">
                    <a:latin typeface="Fira Sans"/>
                    <a:ea typeface="Fira Sans"/>
                    <a:cs typeface="Fira Sans"/>
                    <a:sym typeface="Fira Sans"/>
                  </a:rPr>
                  <a:t>t</a:t>
                </a:r>
                <a:r>
                  <a:rPr lang="en" sz="1100" dirty="0">
                    <a:latin typeface="Fira Sans"/>
                    <a:ea typeface="Fira Sans"/>
                    <a:cs typeface="Fira Sans"/>
                    <a:sym typeface="Fira Sans"/>
                  </a:rPr>
                  <a:t>his date</a:t>
                </a:r>
                <a:endParaRPr sz="1100" dirty="0">
                  <a:latin typeface="Fira Sans"/>
                  <a:ea typeface="Fira Sans"/>
                  <a:cs typeface="Fira Sans"/>
                  <a:sym typeface="Fira Sans"/>
                </a:endParaRPr>
              </a:p>
            </p:txBody>
          </p:sp>
        </p:grpSp>
        <p:grpSp>
          <p:nvGrpSpPr>
            <p:cNvPr id="249" name="Google Shape;838;p26">
              <a:extLst>
                <a:ext uri="{FF2B5EF4-FFF2-40B4-BE49-F238E27FC236}">
                  <a16:creationId xmlns:a16="http://schemas.microsoft.com/office/drawing/2014/main" id="{5E16ED9E-55CE-A32A-08A0-DD61892D28DB}"/>
                </a:ext>
              </a:extLst>
            </p:cNvPr>
            <p:cNvGrpSpPr/>
            <p:nvPr/>
          </p:nvGrpSpPr>
          <p:grpSpPr>
            <a:xfrm>
              <a:off x="6455485" y="2709580"/>
              <a:ext cx="388185" cy="418393"/>
              <a:chOff x="5989185" y="2623855"/>
              <a:chExt cx="388185" cy="418393"/>
            </a:xfrm>
          </p:grpSpPr>
          <p:sp>
            <p:nvSpPr>
              <p:cNvPr id="305" name="Google Shape;839;p26">
                <a:extLst>
                  <a:ext uri="{FF2B5EF4-FFF2-40B4-BE49-F238E27FC236}">
                    <a16:creationId xmlns:a16="http://schemas.microsoft.com/office/drawing/2014/main" id="{898A1818-0F92-C39D-098A-A265FB672546}"/>
                  </a:ext>
                </a:extLst>
              </p:cNvPr>
              <p:cNvSpPr/>
              <p:nvPr/>
            </p:nvSpPr>
            <p:spPr>
              <a:xfrm>
                <a:off x="6095583" y="2847026"/>
                <a:ext cx="273427" cy="195221"/>
              </a:xfrm>
              <a:custGeom>
                <a:avLst/>
                <a:gdLst/>
                <a:ahLst/>
                <a:cxnLst/>
                <a:rect l="l" t="t" r="r" b="b"/>
                <a:pathLst>
                  <a:path w="9328" h="6660" extrusionOk="0">
                    <a:moveTo>
                      <a:pt x="8896" y="1"/>
                    </a:moveTo>
                    <a:lnTo>
                      <a:pt x="8896" y="1"/>
                    </a:lnTo>
                    <a:cubicBezTo>
                      <a:pt x="9328" y="1272"/>
                      <a:pt x="7956" y="3381"/>
                      <a:pt x="5719" y="4754"/>
                    </a:cubicBezTo>
                    <a:cubicBezTo>
                      <a:pt x="4346" y="5618"/>
                      <a:pt x="2872" y="6024"/>
                      <a:pt x="1805" y="6024"/>
                    </a:cubicBezTo>
                    <a:cubicBezTo>
                      <a:pt x="966" y="6024"/>
                      <a:pt x="331" y="5821"/>
                      <a:pt x="0" y="5389"/>
                    </a:cubicBezTo>
                    <a:lnTo>
                      <a:pt x="0" y="5389"/>
                    </a:lnTo>
                    <a:cubicBezTo>
                      <a:pt x="0" y="5491"/>
                      <a:pt x="0" y="5618"/>
                      <a:pt x="102" y="5719"/>
                    </a:cubicBezTo>
                    <a:cubicBezTo>
                      <a:pt x="534" y="6355"/>
                      <a:pt x="1170" y="6660"/>
                      <a:pt x="2110" y="6660"/>
                    </a:cubicBezTo>
                    <a:cubicBezTo>
                      <a:pt x="3279" y="6660"/>
                      <a:pt x="4651" y="6253"/>
                      <a:pt x="6049" y="5389"/>
                    </a:cubicBezTo>
                    <a:cubicBezTo>
                      <a:pt x="8057" y="4118"/>
                      <a:pt x="9328" y="2441"/>
                      <a:pt x="9328" y="1170"/>
                    </a:cubicBezTo>
                    <a:cubicBezTo>
                      <a:pt x="9328" y="840"/>
                      <a:pt x="9226" y="535"/>
                      <a:pt x="9099" y="204"/>
                    </a:cubicBezTo>
                    <a:cubicBezTo>
                      <a:pt x="8998" y="103"/>
                      <a:pt x="8998" y="103"/>
                      <a:pt x="8896" y="1"/>
                    </a:cubicBezTo>
                    <a:close/>
                  </a:path>
                </a:pathLst>
              </a:custGeom>
              <a:solidFill>
                <a:srgbClr val="251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06" name="Google Shape;840;p26">
                <a:extLst>
                  <a:ext uri="{FF2B5EF4-FFF2-40B4-BE49-F238E27FC236}">
                    <a16:creationId xmlns:a16="http://schemas.microsoft.com/office/drawing/2014/main" id="{2B018B57-A100-B131-40DF-88C45E218D35}"/>
                  </a:ext>
                </a:extLst>
              </p:cNvPr>
              <p:cNvSpPr/>
              <p:nvPr/>
            </p:nvSpPr>
            <p:spPr>
              <a:xfrm>
                <a:off x="6066658" y="2814620"/>
                <a:ext cx="310713" cy="213219"/>
              </a:xfrm>
              <a:custGeom>
                <a:avLst/>
                <a:gdLst/>
                <a:ahLst/>
                <a:cxnLst/>
                <a:rect l="l" t="t" r="r" b="b"/>
                <a:pathLst>
                  <a:path w="10600" h="7274" extrusionOk="0">
                    <a:moveTo>
                      <a:pt x="7824" y="0"/>
                    </a:moveTo>
                    <a:cubicBezTo>
                      <a:pt x="6685" y="0"/>
                      <a:pt x="5229" y="434"/>
                      <a:pt x="3813" y="1269"/>
                    </a:cubicBezTo>
                    <a:cubicBezTo>
                      <a:pt x="1399" y="2743"/>
                      <a:pt x="1" y="5081"/>
                      <a:pt x="865" y="6352"/>
                    </a:cubicBezTo>
                    <a:cubicBezTo>
                      <a:pt x="1199" y="6975"/>
                      <a:pt x="1926" y="7273"/>
                      <a:pt x="2858" y="7273"/>
                    </a:cubicBezTo>
                    <a:cubicBezTo>
                      <a:pt x="3980" y="7273"/>
                      <a:pt x="5399" y="6841"/>
                      <a:pt x="6787" y="6022"/>
                    </a:cubicBezTo>
                    <a:cubicBezTo>
                      <a:pt x="9227" y="4446"/>
                      <a:pt x="10599" y="2209"/>
                      <a:pt x="9761" y="837"/>
                    </a:cubicBezTo>
                    <a:cubicBezTo>
                      <a:pt x="9434" y="274"/>
                      <a:pt x="8729" y="0"/>
                      <a:pt x="7824"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07" name="Google Shape;841;p26">
                <a:extLst>
                  <a:ext uri="{FF2B5EF4-FFF2-40B4-BE49-F238E27FC236}">
                    <a16:creationId xmlns:a16="http://schemas.microsoft.com/office/drawing/2014/main" id="{9694B629-3534-5E33-86EB-E2D76E434607}"/>
                  </a:ext>
                </a:extLst>
              </p:cNvPr>
              <p:cNvSpPr/>
              <p:nvPr/>
            </p:nvSpPr>
            <p:spPr>
              <a:xfrm>
                <a:off x="6063698" y="2712342"/>
                <a:ext cx="158698" cy="260764"/>
              </a:xfrm>
              <a:custGeom>
                <a:avLst/>
                <a:gdLst/>
                <a:ahLst/>
                <a:cxnLst/>
                <a:rect l="l" t="t" r="r" b="b"/>
                <a:pathLst>
                  <a:path w="5414" h="8896" extrusionOk="0">
                    <a:moveTo>
                      <a:pt x="3609" y="0"/>
                    </a:moveTo>
                    <a:lnTo>
                      <a:pt x="3609" y="0"/>
                    </a:lnTo>
                    <a:cubicBezTo>
                      <a:pt x="3177" y="433"/>
                      <a:pt x="2771" y="865"/>
                      <a:pt x="2135" y="1271"/>
                    </a:cubicBezTo>
                    <a:cubicBezTo>
                      <a:pt x="1373" y="1703"/>
                      <a:pt x="636" y="2034"/>
                      <a:pt x="0" y="2034"/>
                    </a:cubicBezTo>
                    <a:lnTo>
                      <a:pt x="2237" y="7854"/>
                    </a:lnTo>
                    <a:cubicBezTo>
                      <a:pt x="2380" y="8301"/>
                      <a:pt x="2686" y="8634"/>
                      <a:pt x="3076" y="8793"/>
                    </a:cubicBezTo>
                    <a:lnTo>
                      <a:pt x="3076" y="8793"/>
                    </a:lnTo>
                    <a:cubicBezTo>
                      <a:pt x="5414" y="5515"/>
                      <a:pt x="4346" y="1906"/>
                      <a:pt x="3609" y="0"/>
                    </a:cubicBezTo>
                    <a:close/>
                    <a:moveTo>
                      <a:pt x="3076" y="8793"/>
                    </a:moveTo>
                    <a:lnTo>
                      <a:pt x="3076" y="8793"/>
                    </a:lnTo>
                    <a:cubicBezTo>
                      <a:pt x="3076" y="8794"/>
                      <a:pt x="3076" y="8794"/>
                      <a:pt x="3076" y="8794"/>
                    </a:cubicBezTo>
                    <a:cubicBezTo>
                      <a:pt x="3077" y="8794"/>
                      <a:pt x="3078" y="8794"/>
                      <a:pt x="3079" y="8794"/>
                    </a:cubicBezTo>
                    <a:lnTo>
                      <a:pt x="3079" y="8794"/>
                    </a:lnTo>
                    <a:cubicBezTo>
                      <a:pt x="3078" y="8794"/>
                      <a:pt x="3077" y="8794"/>
                      <a:pt x="3076" y="8793"/>
                    </a:cubicBezTo>
                    <a:close/>
                    <a:moveTo>
                      <a:pt x="3079" y="8794"/>
                    </a:moveTo>
                    <a:cubicBezTo>
                      <a:pt x="3243" y="8861"/>
                      <a:pt x="3422" y="8896"/>
                      <a:pt x="3609" y="8896"/>
                    </a:cubicBezTo>
                    <a:cubicBezTo>
                      <a:pt x="3508" y="8896"/>
                      <a:pt x="3282" y="8796"/>
                      <a:pt x="3079" y="8794"/>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08" name="Google Shape;842;p26">
                <a:extLst>
                  <a:ext uri="{FF2B5EF4-FFF2-40B4-BE49-F238E27FC236}">
                    <a16:creationId xmlns:a16="http://schemas.microsoft.com/office/drawing/2014/main" id="{6CD9525B-38FB-8827-5ECA-F4AA4FE4B979}"/>
                  </a:ext>
                </a:extLst>
              </p:cNvPr>
              <p:cNvSpPr/>
              <p:nvPr/>
            </p:nvSpPr>
            <p:spPr>
              <a:xfrm>
                <a:off x="6152643" y="2707582"/>
                <a:ext cx="143074" cy="266714"/>
              </a:xfrm>
              <a:custGeom>
                <a:avLst/>
                <a:gdLst/>
                <a:ahLst/>
                <a:cxnLst/>
                <a:rect l="l" t="t" r="r" b="b"/>
                <a:pathLst>
                  <a:path w="4881" h="9099" extrusionOk="0">
                    <a:moveTo>
                      <a:pt x="636" y="0"/>
                    </a:moveTo>
                    <a:cubicBezTo>
                      <a:pt x="636" y="102"/>
                      <a:pt x="534" y="102"/>
                      <a:pt x="534" y="203"/>
                    </a:cubicBezTo>
                    <a:cubicBezTo>
                      <a:pt x="1271" y="2110"/>
                      <a:pt x="2339" y="5719"/>
                      <a:pt x="1" y="8997"/>
                    </a:cubicBezTo>
                    <a:cubicBezTo>
                      <a:pt x="204" y="8997"/>
                      <a:pt x="433" y="9099"/>
                      <a:pt x="534" y="9099"/>
                    </a:cubicBezTo>
                    <a:lnTo>
                      <a:pt x="839" y="9099"/>
                    </a:lnTo>
                    <a:cubicBezTo>
                      <a:pt x="2008" y="8896"/>
                      <a:pt x="3813" y="8362"/>
                      <a:pt x="4652" y="6557"/>
                    </a:cubicBezTo>
                    <a:cubicBezTo>
                      <a:pt x="4880" y="6354"/>
                      <a:pt x="4880" y="6049"/>
                      <a:pt x="4880" y="5820"/>
                    </a:cubicBezTo>
                    <a:cubicBezTo>
                      <a:pt x="4880" y="5515"/>
                      <a:pt x="4779" y="5083"/>
                      <a:pt x="4550" y="4880"/>
                    </a:cubicBezTo>
                    <a:lnTo>
                      <a:pt x="3711" y="3711"/>
                    </a:lnTo>
                    <a:lnTo>
                      <a:pt x="636" y="0"/>
                    </a:lnTo>
                    <a:close/>
                  </a:path>
                </a:pathLst>
              </a:custGeom>
              <a:solidFill>
                <a:srgbClr val="251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09" name="Google Shape;843;p26">
                <a:extLst>
                  <a:ext uri="{FF2B5EF4-FFF2-40B4-BE49-F238E27FC236}">
                    <a16:creationId xmlns:a16="http://schemas.microsoft.com/office/drawing/2014/main" id="{5AC6D045-91EA-65F5-FCFE-805F6AE9B769}"/>
                  </a:ext>
                </a:extLst>
              </p:cNvPr>
              <p:cNvSpPr/>
              <p:nvPr/>
            </p:nvSpPr>
            <p:spPr>
              <a:xfrm>
                <a:off x="6007828" y="2637250"/>
                <a:ext cx="180301" cy="140084"/>
              </a:xfrm>
              <a:custGeom>
                <a:avLst/>
                <a:gdLst/>
                <a:ahLst/>
                <a:cxnLst/>
                <a:rect l="l" t="t" r="r" b="b"/>
                <a:pathLst>
                  <a:path w="6151" h="4779" extrusionOk="0">
                    <a:moveTo>
                      <a:pt x="4677" y="0"/>
                    </a:moveTo>
                    <a:cubicBezTo>
                      <a:pt x="3914" y="0"/>
                      <a:pt x="2974" y="229"/>
                      <a:pt x="2135" y="864"/>
                    </a:cubicBezTo>
                    <a:cubicBezTo>
                      <a:pt x="864" y="1601"/>
                      <a:pt x="0" y="2771"/>
                      <a:pt x="0" y="3609"/>
                    </a:cubicBezTo>
                    <a:cubicBezTo>
                      <a:pt x="0" y="3813"/>
                      <a:pt x="0" y="4041"/>
                      <a:pt x="102" y="4143"/>
                    </a:cubicBezTo>
                    <a:cubicBezTo>
                      <a:pt x="330" y="4550"/>
                      <a:pt x="864" y="4778"/>
                      <a:pt x="1500" y="4778"/>
                    </a:cubicBezTo>
                    <a:cubicBezTo>
                      <a:pt x="2237" y="4778"/>
                      <a:pt x="3075" y="4448"/>
                      <a:pt x="4041" y="3914"/>
                    </a:cubicBezTo>
                    <a:cubicBezTo>
                      <a:pt x="5312" y="3076"/>
                      <a:pt x="6151" y="2008"/>
                      <a:pt x="6151" y="1068"/>
                    </a:cubicBezTo>
                    <a:cubicBezTo>
                      <a:pt x="6151" y="966"/>
                      <a:pt x="6151" y="737"/>
                      <a:pt x="6049" y="534"/>
                    </a:cubicBezTo>
                    <a:cubicBezTo>
                      <a:pt x="5719" y="102"/>
                      <a:pt x="5312" y="0"/>
                      <a:pt x="4677" y="0"/>
                    </a:cubicBezTo>
                    <a:close/>
                  </a:path>
                </a:pathLst>
              </a:custGeom>
              <a:solidFill>
                <a:srgbClr val="251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10" name="Google Shape;844;p26">
                <a:extLst>
                  <a:ext uri="{FF2B5EF4-FFF2-40B4-BE49-F238E27FC236}">
                    <a16:creationId xmlns:a16="http://schemas.microsoft.com/office/drawing/2014/main" id="{DF7EE094-EF1E-4509-DDCD-5420D6F3C26B}"/>
                  </a:ext>
                </a:extLst>
              </p:cNvPr>
              <p:cNvSpPr/>
              <p:nvPr/>
            </p:nvSpPr>
            <p:spPr>
              <a:xfrm>
                <a:off x="5989185" y="2623855"/>
                <a:ext cx="201934" cy="140436"/>
              </a:xfrm>
              <a:custGeom>
                <a:avLst/>
                <a:gdLst/>
                <a:ahLst/>
                <a:cxnLst/>
                <a:rect l="l" t="t" r="r" b="b"/>
                <a:pathLst>
                  <a:path w="6889" h="4791" extrusionOk="0">
                    <a:moveTo>
                      <a:pt x="5077" y="0"/>
                    </a:moveTo>
                    <a:cubicBezTo>
                      <a:pt x="4349" y="0"/>
                      <a:pt x="3434" y="295"/>
                      <a:pt x="2542" y="889"/>
                    </a:cubicBezTo>
                    <a:cubicBezTo>
                      <a:pt x="865" y="1830"/>
                      <a:pt x="1" y="3329"/>
                      <a:pt x="534" y="4168"/>
                    </a:cubicBezTo>
                    <a:cubicBezTo>
                      <a:pt x="771" y="4597"/>
                      <a:pt x="1239" y="4790"/>
                      <a:pt x="1833" y="4790"/>
                    </a:cubicBezTo>
                    <a:cubicBezTo>
                      <a:pt x="2576" y="4790"/>
                      <a:pt x="3516" y="4487"/>
                      <a:pt x="4448" y="3965"/>
                    </a:cubicBezTo>
                    <a:cubicBezTo>
                      <a:pt x="6050" y="2999"/>
                      <a:pt x="6888" y="1423"/>
                      <a:pt x="6355" y="559"/>
                    </a:cubicBezTo>
                    <a:cubicBezTo>
                      <a:pt x="6118" y="187"/>
                      <a:pt x="5657" y="0"/>
                      <a:pt x="5077"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sp>
          <p:nvSpPr>
            <p:cNvPr id="250" name="Google Shape;846;p26">
              <a:extLst>
                <a:ext uri="{FF2B5EF4-FFF2-40B4-BE49-F238E27FC236}">
                  <a16:creationId xmlns:a16="http://schemas.microsoft.com/office/drawing/2014/main" id="{37605747-E06C-34B5-4E8B-2DEB2E6F8AA4}"/>
                </a:ext>
              </a:extLst>
            </p:cNvPr>
            <p:cNvSpPr/>
            <p:nvPr/>
          </p:nvSpPr>
          <p:spPr>
            <a:xfrm>
              <a:off x="4412186" y="3213930"/>
              <a:ext cx="65572" cy="33533"/>
            </a:xfrm>
            <a:custGeom>
              <a:avLst/>
              <a:gdLst/>
              <a:ahLst/>
              <a:cxnLst/>
              <a:rect l="l" t="t" r="r" b="b"/>
              <a:pathLst>
                <a:path w="2237" h="1144" extrusionOk="0">
                  <a:moveTo>
                    <a:pt x="2110" y="0"/>
                  </a:moveTo>
                  <a:lnTo>
                    <a:pt x="0" y="839"/>
                  </a:lnTo>
                  <a:lnTo>
                    <a:pt x="102" y="1144"/>
                  </a:lnTo>
                  <a:lnTo>
                    <a:pt x="2237" y="204"/>
                  </a:lnTo>
                  <a:lnTo>
                    <a:pt x="2110"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51" name="Google Shape;847;p26">
              <a:extLst>
                <a:ext uri="{FF2B5EF4-FFF2-40B4-BE49-F238E27FC236}">
                  <a16:creationId xmlns:a16="http://schemas.microsoft.com/office/drawing/2014/main" id="{44B7260C-E767-4E06-3720-960A3D7233C7}"/>
                </a:ext>
              </a:extLst>
            </p:cNvPr>
            <p:cNvSpPr/>
            <p:nvPr/>
          </p:nvSpPr>
          <p:spPr>
            <a:xfrm>
              <a:off x="4291506" y="3266077"/>
              <a:ext cx="64839" cy="34296"/>
            </a:xfrm>
            <a:custGeom>
              <a:avLst/>
              <a:gdLst/>
              <a:ahLst/>
              <a:cxnLst/>
              <a:rect l="l" t="t" r="r" b="b"/>
              <a:pathLst>
                <a:path w="2212" h="1170" extrusionOk="0">
                  <a:moveTo>
                    <a:pt x="2110" y="0"/>
                  </a:moveTo>
                  <a:lnTo>
                    <a:pt x="0" y="966"/>
                  </a:lnTo>
                  <a:lnTo>
                    <a:pt x="203" y="1169"/>
                  </a:lnTo>
                  <a:lnTo>
                    <a:pt x="2211" y="229"/>
                  </a:lnTo>
                  <a:lnTo>
                    <a:pt x="2110"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52" name="Google Shape;848;p26">
              <a:extLst>
                <a:ext uri="{FF2B5EF4-FFF2-40B4-BE49-F238E27FC236}">
                  <a16:creationId xmlns:a16="http://schemas.microsoft.com/office/drawing/2014/main" id="{AB41FDA8-9236-3B87-B582-6587CE2D9BD9}"/>
                </a:ext>
              </a:extLst>
            </p:cNvPr>
            <p:cNvSpPr/>
            <p:nvPr/>
          </p:nvSpPr>
          <p:spPr>
            <a:xfrm>
              <a:off x="4173025" y="3321947"/>
              <a:ext cx="65601" cy="37285"/>
            </a:xfrm>
            <a:custGeom>
              <a:avLst/>
              <a:gdLst/>
              <a:ahLst/>
              <a:cxnLst/>
              <a:rect l="l" t="t" r="r" b="b"/>
              <a:pathLst>
                <a:path w="2238" h="1272" extrusionOk="0">
                  <a:moveTo>
                    <a:pt x="2009" y="0"/>
                  </a:moveTo>
                  <a:lnTo>
                    <a:pt x="1" y="966"/>
                  </a:lnTo>
                  <a:lnTo>
                    <a:pt x="230" y="1271"/>
                  </a:lnTo>
                  <a:lnTo>
                    <a:pt x="2238" y="229"/>
                  </a:lnTo>
                  <a:lnTo>
                    <a:pt x="2009" y="0"/>
                  </a:lnTo>
                  <a:close/>
                </a:path>
              </a:pathLst>
            </a:custGeom>
            <a:solidFill>
              <a:srgbClr val="356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53" name="Google Shape;849;p26">
              <a:extLst>
                <a:ext uri="{FF2B5EF4-FFF2-40B4-BE49-F238E27FC236}">
                  <a16:creationId xmlns:a16="http://schemas.microsoft.com/office/drawing/2014/main" id="{961391EF-7A75-A0DD-36BA-DC735D5005ED}"/>
                </a:ext>
              </a:extLst>
            </p:cNvPr>
            <p:cNvSpPr/>
            <p:nvPr/>
          </p:nvSpPr>
          <p:spPr>
            <a:xfrm>
              <a:off x="3596950" y="3204228"/>
              <a:ext cx="1561536" cy="1561565"/>
            </a:xfrm>
            <a:custGeom>
              <a:avLst/>
              <a:gdLst/>
              <a:ahLst/>
              <a:cxnLst/>
              <a:rect l="l" t="t" r="r" b="b"/>
              <a:pathLst>
                <a:path w="53272" h="53273" extrusionOk="0">
                  <a:moveTo>
                    <a:pt x="635" y="1"/>
                  </a:moveTo>
                  <a:lnTo>
                    <a:pt x="0" y="52637"/>
                  </a:lnTo>
                  <a:lnTo>
                    <a:pt x="52534" y="53272"/>
                  </a:lnTo>
                  <a:lnTo>
                    <a:pt x="53272" y="738"/>
                  </a:lnTo>
                  <a:lnTo>
                    <a:pt x="635" y="1"/>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54" name="Google Shape;850;p26">
              <a:extLst>
                <a:ext uri="{FF2B5EF4-FFF2-40B4-BE49-F238E27FC236}">
                  <a16:creationId xmlns:a16="http://schemas.microsoft.com/office/drawing/2014/main" id="{EF2A27BC-EE05-FDFB-7FE8-0CCE6D279F0C}"/>
                </a:ext>
              </a:extLst>
            </p:cNvPr>
            <p:cNvSpPr/>
            <p:nvPr/>
          </p:nvSpPr>
          <p:spPr>
            <a:xfrm>
              <a:off x="4359277" y="3216891"/>
              <a:ext cx="143074" cy="146064"/>
            </a:xfrm>
            <a:custGeom>
              <a:avLst/>
              <a:gdLst/>
              <a:ahLst/>
              <a:cxnLst/>
              <a:rect l="l" t="t" r="r" b="b"/>
              <a:pathLst>
                <a:path w="4881" h="4983" extrusionOk="0">
                  <a:moveTo>
                    <a:pt x="2136" y="1"/>
                  </a:moveTo>
                  <a:cubicBezTo>
                    <a:pt x="1907" y="204"/>
                    <a:pt x="1704" y="535"/>
                    <a:pt x="1500" y="840"/>
                  </a:cubicBezTo>
                  <a:cubicBezTo>
                    <a:pt x="1068" y="1475"/>
                    <a:pt x="738" y="2110"/>
                    <a:pt x="433" y="2746"/>
                  </a:cubicBezTo>
                  <a:lnTo>
                    <a:pt x="1373" y="4118"/>
                  </a:lnTo>
                  <a:lnTo>
                    <a:pt x="967" y="4449"/>
                  </a:lnTo>
                  <a:lnTo>
                    <a:pt x="230" y="3381"/>
                  </a:lnTo>
                  <a:lnTo>
                    <a:pt x="230" y="3381"/>
                  </a:lnTo>
                  <a:cubicBezTo>
                    <a:pt x="1" y="4118"/>
                    <a:pt x="103" y="4652"/>
                    <a:pt x="433" y="4855"/>
                  </a:cubicBezTo>
                  <a:cubicBezTo>
                    <a:pt x="433" y="4982"/>
                    <a:pt x="535" y="4982"/>
                    <a:pt x="636" y="4982"/>
                  </a:cubicBezTo>
                  <a:cubicBezTo>
                    <a:pt x="1373" y="4982"/>
                    <a:pt x="2644" y="3915"/>
                    <a:pt x="3712" y="2314"/>
                  </a:cubicBezTo>
                  <a:cubicBezTo>
                    <a:pt x="4245" y="1475"/>
                    <a:pt x="4677" y="738"/>
                    <a:pt x="4881"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55" name="Google Shape;851;p26">
              <a:extLst>
                <a:ext uri="{FF2B5EF4-FFF2-40B4-BE49-F238E27FC236}">
                  <a16:creationId xmlns:a16="http://schemas.microsoft.com/office/drawing/2014/main" id="{19556C78-4B73-DEEC-7169-15016A37EBCE}"/>
                </a:ext>
              </a:extLst>
            </p:cNvPr>
            <p:cNvSpPr/>
            <p:nvPr/>
          </p:nvSpPr>
          <p:spPr>
            <a:xfrm>
              <a:off x="4241587" y="3120805"/>
              <a:ext cx="157965" cy="226498"/>
            </a:xfrm>
            <a:custGeom>
              <a:avLst/>
              <a:gdLst/>
              <a:ahLst/>
              <a:cxnLst/>
              <a:rect l="l" t="t" r="r" b="b"/>
              <a:pathLst>
                <a:path w="5389" h="7727" extrusionOk="0">
                  <a:moveTo>
                    <a:pt x="636" y="0"/>
                  </a:moveTo>
                  <a:lnTo>
                    <a:pt x="0" y="1042"/>
                  </a:lnTo>
                  <a:lnTo>
                    <a:pt x="4982" y="7727"/>
                  </a:lnTo>
                  <a:lnTo>
                    <a:pt x="5388" y="7396"/>
                  </a:lnTo>
                  <a:lnTo>
                    <a:pt x="636" y="0"/>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56" name="Google Shape;852;p26">
              <a:extLst>
                <a:ext uri="{FF2B5EF4-FFF2-40B4-BE49-F238E27FC236}">
                  <a16:creationId xmlns:a16="http://schemas.microsoft.com/office/drawing/2014/main" id="{1D6BA531-BF18-0194-1405-79E118A072A8}"/>
                </a:ext>
              </a:extLst>
            </p:cNvPr>
            <p:cNvSpPr/>
            <p:nvPr/>
          </p:nvSpPr>
          <p:spPr>
            <a:xfrm>
              <a:off x="4325010" y="3222871"/>
              <a:ext cx="74542" cy="124432"/>
            </a:xfrm>
            <a:custGeom>
              <a:avLst/>
              <a:gdLst/>
              <a:ahLst/>
              <a:cxnLst/>
              <a:rect l="l" t="t" r="r" b="b"/>
              <a:pathLst>
                <a:path w="2543" h="4245" extrusionOk="0">
                  <a:moveTo>
                    <a:pt x="128" y="0"/>
                  </a:moveTo>
                  <a:lnTo>
                    <a:pt x="1" y="102"/>
                  </a:lnTo>
                  <a:cubicBezTo>
                    <a:pt x="967" y="1474"/>
                    <a:pt x="1805" y="3177"/>
                    <a:pt x="2136" y="4245"/>
                  </a:cubicBezTo>
                  <a:lnTo>
                    <a:pt x="2542" y="3914"/>
                  </a:lnTo>
                  <a:lnTo>
                    <a:pt x="128" y="0"/>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57" name="Google Shape;853;p26">
              <a:extLst>
                <a:ext uri="{FF2B5EF4-FFF2-40B4-BE49-F238E27FC236}">
                  <a16:creationId xmlns:a16="http://schemas.microsoft.com/office/drawing/2014/main" id="{2721AA94-6CA8-94FA-9477-C38AD0CC10F2}"/>
                </a:ext>
              </a:extLst>
            </p:cNvPr>
            <p:cNvSpPr/>
            <p:nvPr/>
          </p:nvSpPr>
          <p:spPr>
            <a:xfrm>
              <a:off x="4204331" y="3204228"/>
              <a:ext cx="3019" cy="29"/>
            </a:xfrm>
            <a:custGeom>
              <a:avLst/>
              <a:gdLst/>
              <a:ahLst/>
              <a:cxnLst/>
              <a:rect l="l" t="t" r="r" b="b"/>
              <a:pathLst>
                <a:path w="103" h="1" extrusionOk="0">
                  <a:moveTo>
                    <a:pt x="102" y="1"/>
                  </a:moveTo>
                  <a:lnTo>
                    <a:pt x="0" y="1"/>
                  </a:lnTo>
                  <a:close/>
                </a:path>
              </a:pathLst>
            </a:custGeom>
            <a:solidFill>
              <a:srgbClr val="BD5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258" name="Google Shape;854;p26">
              <a:extLst>
                <a:ext uri="{FF2B5EF4-FFF2-40B4-BE49-F238E27FC236}">
                  <a16:creationId xmlns:a16="http://schemas.microsoft.com/office/drawing/2014/main" id="{952DF834-F700-E72D-C528-9DAC5564AD5F}"/>
                </a:ext>
              </a:extLst>
            </p:cNvPr>
            <p:cNvGrpSpPr/>
            <p:nvPr/>
          </p:nvGrpSpPr>
          <p:grpSpPr>
            <a:xfrm>
              <a:off x="3561417" y="3429086"/>
              <a:ext cx="1632600" cy="1111849"/>
              <a:chOff x="13579153" y="3045633"/>
              <a:chExt cx="1632600" cy="1111849"/>
            </a:xfrm>
          </p:grpSpPr>
          <p:sp>
            <p:nvSpPr>
              <p:cNvPr id="303" name="Google Shape;855;p26">
                <a:extLst>
                  <a:ext uri="{FF2B5EF4-FFF2-40B4-BE49-F238E27FC236}">
                    <a16:creationId xmlns:a16="http://schemas.microsoft.com/office/drawing/2014/main" id="{E1F8FD3B-02D2-2254-075B-BDF38B258A29}"/>
                  </a:ext>
                </a:extLst>
              </p:cNvPr>
              <p:cNvSpPr txBox="1"/>
              <p:nvPr/>
            </p:nvSpPr>
            <p:spPr>
              <a:xfrm>
                <a:off x="13579153" y="3045633"/>
                <a:ext cx="1632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1E547B"/>
                    </a:solidFill>
                    <a:latin typeface="Fira Sans Extra Condensed Medium"/>
                    <a:ea typeface="Fira Sans Extra Condensed Medium"/>
                    <a:cs typeface="Fira Sans Extra Condensed Medium"/>
                    <a:sym typeface="Fira Sans Extra Condensed Medium"/>
                  </a:rPr>
                  <a:t>Order Submitted Before</a:t>
                </a:r>
                <a:endParaRPr sz="1600" dirty="0">
                  <a:solidFill>
                    <a:srgbClr val="1E547B"/>
                  </a:solidFill>
                  <a:latin typeface="Fira Sans Extra Condensed Medium"/>
                  <a:ea typeface="Fira Sans Extra Condensed Medium"/>
                  <a:cs typeface="Fira Sans Extra Condensed Medium"/>
                  <a:sym typeface="Fira Sans Extra Condensed Medium"/>
                </a:endParaRPr>
              </a:p>
            </p:txBody>
          </p:sp>
          <p:sp>
            <p:nvSpPr>
              <p:cNvPr id="304" name="Google Shape;856;p26">
                <a:extLst>
                  <a:ext uri="{FF2B5EF4-FFF2-40B4-BE49-F238E27FC236}">
                    <a16:creationId xmlns:a16="http://schemas.microsoft.com/office/drawing/2014/main" id="{F9FC4A60-39E0-C180-D9D1-A682D686A9B4}"/>
                  </a:ext>
                </a:extLst>
              </p:cNvPr>
              <p:cNvSpPr txBox="1"/>
              <p:nvPr/>
            </p:nvSpPr>
            <p:spPr>
              <a:xfrm>
                <a:off x="13579153" y="3392482"/>
                <a:ext cx="1632600" cy="765000"/>
              </a:xfrm>
              <a:prstGeom prst="rect">
                <a:avLst/>
              </a:prstGeom>
              <a:noFill/>
              <a:ln>
                <a:noFill/>
              </a:ln>
            </p:spPr>
            <p:txBody>
              <a:bodyPr spcFirstLastPara="1" wrap="square" lIns="91425" tIns="91425" rIns="91425" bIns="91425" anchor="t" anchorCtr="0">
                <a:noAutofit/>
              </a:bodyPr>
              <a:lstStyle/>
              <a:p>
                <a:pPr algn="ctr">
                  <a:buClr>
                    <a:schemeClr val="dk1"/>
                  </a:buClr>
                  <a:buSzPts val="1100"/>
                </a:pPr>
                <a:endParaRPr lang="en-US" sz="1100" dirty="0">
                  <a:latin typeface="Fira Sans"/>
                  <a:ea typeface="Fira Sans"/>
                  <a:cs typeface="Fira Sans"/>
                  <a:sym typeface="Fira Sans"/>
                </a:endParaRPr>
              </a:p>
              <a:p>
                <a:pPr algn="ctr">
                  <a:buClr>
                    <a:schemeClr val="dk1"/>
                  </a:buClr>
                  <a:buSzPts val="1100"/>
                </a:pPr>
                <a:r>
                  <a:rPr lang="en-US" sz="1100" dirty="0">
                    <a:latin typeface="Fira Sans"/>
                    <a:ea typeface="Fira Sans"/>
                    <a:cs typeface="Fira Sans"/>
                    <a:sym typeface="Fira Sans"/>
                  </a:rPr>
                  <a:t>Date order submitted in Elastic must be &lt;= </a:t>
                </a:r>
              </a:p>
              <a:p>
                <a:pPr algn="ctr">
                  <a:buClr>
                    <a:schemeClr val="dk1"/>
                  </a:buClr>
                  <a:buSzPts val="1100"/>
                </a:pPr>
                <a:r>
                  <a:rPr lang="en-US" sz="1100" dirty="0">
                    <a:latin typeface="Fira Sans"/>
                    <a:ea typeface="Fira Sans"/>
                    <a:cs typeface="Fira Sans"/>
                    <a:sym typeface="Fira Sans"/>
                  </a:rPr>
                  <a:t>this date</a:t>
                </a:r>
              </a:p>
              <a:p>
                <a:pPr marL="0" lvl="0" indent="0" algn="ctr" rtl="0">
                  <a:spcBef>
                    <a:spcPts val="0"/>
                  </a:spcBef>
                  <a:spcAft>
                    <a:spcPts val="0"/>
                  </a:spcAft>
                  <a:buClr>
                    <a:schemeClr val="dk1"/>
                  </a:buClr>
                  <a:buSzPts val="1100"/>
                  <a:buFont typeface="Arial"/>
                  <a:buNone/>
                </a:pPr>
                <a:endParaRPr lang="en" sz="1100" dirty="0">
                  <a:solidFill>
                    <a:schemeClr val="dk1"/>
                  </a:solidFill>
                  <a:latin typeface="Fira Sans"/>
                  <a:ea typeface="Fira Sans"/>
                  <a:cs typeface="Fira Sans"/>
                  <a:sym typeface="Fira Sans"/>
                </a:endParaRPr>
              </a:p>
            </p:txBody>
          </p:sp>
        </p:grpSp>
        <p:grpSp>
          <p:nvGrpSpPr>
            <p:cNvPr id="259" name="Google Shape;857;p26">
              <a:extLst>
                <a:ext uri="{FF2B5EF4-FFF2-40B4-BE49-F238E27FC236}">
                  <a16:creationId xmlns:a16="http://schemas.microsoft.com/office/drawing/2014/main" id="{EC580ADA-8EFA-343C-2665-B7FC23C3CBEB}"/>
                </a:ext>
              </a:extLst>
            </p:cNvPr>
            <p:cNvGrpSpPr/>
            <p:nvPr/>
          </p:nvGrpSpPr>
          <p:grpSpPr>
            <a:xfrm>
              <a:off x="4018079" y="2855321"/>
              <a:ext cx="388185" cy="419268"/>
              <a:chOff x="4008979" y="2769596"/>
              <a:chExt cx="388185" cy="419268"/>
            </a:xfrm>
          </p:grpSpPr>
          <p:sp>
            <p:nvSpPr>
              <p:cNvPr id="297" name="Google Shape;858;p26">
                <a:extLst>
                  <a:ext uri="{FF2B5EF4-FFF2-40B4-BE49-F238E27FC236}">
                    <a16:creationId xmlns:a16="http://schemas.microsoft.com/office/drawing/2014/main" id="{2D6A53D5-7A10-C0B0-0614-4F7747F06B28}"/>
                  </a:ext>
                </a:extLst>
              </p:cNvPr>
              <p:cNvSpPr/>
              <p:nvPr/>
            </p:nvSpPr>
            <p:spPr>
              <a:xfrm>
                <a:off x="4117758" y="2992910"/>
                <a:ext cx="272694" cy="195954"/>
              </a:xfrm>
              <a:custGeom>
                <a:avLst/>
                <a:gdLst/>
                <a:ahLst/>
                <a:cxnLst/>
                <a:rect l="l" t="t" r="r" b="b"/>
                <a:pathLst>
                  <a:path w="9303" h="6685" extrusionOk="0">
                    <a:moveTo>
                      <a:pt x="8896" y="0"/>
                    </a:moveTo>
                    <a:cubicBezTo>
                      <a:pt x="9302" y="1398"/>
                      <a:pt x="7930" y="3406"/>
                      <a:pt x="5719" y="4779"/>
                    </a:cubicBezTo>
                    <a:cubicBezTo>
                      <a:pt x="4346" y="5617"/>
                      <a:pt x="2948" y="6049"/>
                      <a:pt x="1805" y="6049"/>
                    </a:cubicBezTo>
                    <a:cubicBezTo>
                      <a:pt x="1042" y="6049"/>
                      <a:pt x="407" y="5846"/>
                      <a:pt x="0" y="5516"/>
                    </a:cubicBezTo>
                    <a:lnTo>
                      <a:pt x="0" y="5516"/>
                    </a:lnTo>
                    <a:cubicBezTo>
                      <a:pt x="0" y="5617"/>
                      <a:pt x="102" y="5719"/>
                      <a:pt x="102" y="5846"/>
                    </a:cubicBezTo>
                    <a:cubicBezTo>
                      <a:pt x="534" y="6481"/>
                      <a:pt x="1271" y="6685"/>
                      <a:pt x="2110" y="6685"/>
                    </a:cubicBezTo>
                    <a:cubicBezTo>
                      <a:pt x="3279" y="6685"/>
                      <a:pt x="4651" y="6253"/>
                      <a:pt x="6024" y="5414"/>
                    </a:cubicBezTo>
                    <a:cubicBezTo>
                      <a:pt x="8032" y="4245"/>
                      <a:pt x="9302" y="2542"/>
                      <a:pt x="9302" y="1169"/>
                    </a:cubicBezTo>
                    <a:cubicBezTo>
                      <a:pt x="9302" y="864"/>
                      <a:pt x="9302" y="534"/>
                      <a:pt x="9099" y="331"/>
                    </a:cubicBezTo>
                    <a:cubicBezTo>
                      <a:pt x="8997" y="229"/>
                      <a:pt x="8997" y="127"/>
                      <a:pt x="8896"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98" name="Google Shape;859;p26">
                <a:extLst>
                  <a:ext uri="{FF2B5EF4-FFF2-40B4-BE49-F238E27FC236}">
                    <a16:creationId xmlns:a16="http://schemas.microsoft.com/office/drawing/2014/main" id="{3DAC92FA-E95B-BE90-0428-EA0E75DC8FCD}"/>
                  </a:ext>
                </a:extLst>
              </p:cNvPr>
              <p:cNvSpPr/>
              <p:nvPr/>
            </p:nvSpPr>
            <p:spPr>
              <a:xfrm>
                <a:off x="4086452" y="2959659"/>
                <a:ext cx="310713" cy="212457"/>
              </a:xfrm>
              <a:custGeom>
                <a:avLst/>
                <a:gdLst/>
                <a:ahLst/>
                <a:cxnLst/>
                <a:rect l="l" t="t" r="r" b="b"/>
                <a:pathLst>
                  <a:path w="10600" h="7248" extrusionOk="0">
                    <a:moveTo>
                      <a:pt x="7764" y="0"/>
                    </a:moveTo>
                    <a:cubicBezTo>
                      <a:pt x="6622" y="0"/>
                      <a:pt x="5202" y="427"/>
                      <a:pt x="3813" y="1302"/>
                    </a:cubicBezTo>
                    <a:cubicBezTo>
                      <a:pt x="1373" y="2777"/>
                      <a:pt x="1" y="5115"/>
                      <a:pt x="839" y="6386"/>
                    </a:cubicBezTo>
                    <a:cubicBezTo>
                      <a:pt x="1183" y="6959"/>
                      <a:pt x="1909" y="7247"/>
                      <a:pt x="2836" y="7247"/>
                    </a:cubicBezTo>
                    <a:cubicBezTo>
                      <a:pt x="3965" y="7247"/>
                      <a:pt x="5391" y="6819"/>
                      <a:pt x="6787" y="5954"/>
                    </a:cubicBezTo>
                    <a:cubicBezTo>
                      <a:pt x="9227" y="4479"/>
                      <a:pt x="10599" y="2141"/>
                      <a:pt x="9862" y="870"/>
                    </a:cubicBezTo>
                    <a:cubicBezTo>
                      <a:pt x="9470" y="294"/>
                      <a:pt x="8713" y="0"/>
                      <a:pt x="7764" y="0"/>
                    </a:cubicBezTo>
                    <a:close/>
                  </a:path>
                </a:pathLst>
              </a:custGeom>
              <a:solidFill>
                <a:srgbClr val="1E5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99" name="Google Shape;860;p26">
                <a:extLst>
                  <a:ext uri="{FF2B5EF4-FFF2-40B4-BE49-F238E27FC236}">
                    <a16:creationId xmlns:a16="http://schemas.microsoft.com/office/drawing/2014/main" id="{69C075CD-3B13-472D-ACDD-8F8DAFC273AA}"/>
                  </a:ext>
                </a:extLst>
              </p:cNvPr>
              <p:cNvSpPr/>
              <p:nvPr/>
            </p:nvSpPr>
            <p:spPr>
              <a:xfrm>
                <a:off x="4083492" y="2858348"/>
                <a:ext cx="157936" cy="257803"/>
              </a:xfrm>
              <a:custGeom>
                <a:avLst/>
                <a:gdLst/>
                <a:ahLst/>
                <a:cxnLst/>
                <a:rect l="l" t="t" r="r" b="b"/>
                <a:pathLst>
                  <a:path w="5388" h="8795" extrusionOk="0">
                    <a:moveTo>
                      <a:pt x="3609" y="1"/>
                    </a:moveTo>
                    <a:lnTo>
                      <a:pt x="3609" y="1"/>
                    </a:lnTo>
                    <a:cubicBezTo>
                      <a:pt x="3279" y="433"/>
                      <a:pt x="2745" y="865"/>
                      <a:pt x="2110" y="1170"/>
                    </a:cubicBezTo>
                    <a:cubicBezTo>
                      <a:pt x="1372" y="1704"/>
                      <a:pt x="635" y="1907"/>
                      <a:pt x="0" y="2009"/>
                    </a:cubicBezTo>
                    <a:lnTo>
                      <a:pt x="2211" y="7854"/>
                    </a:lnTo>
                    <a:cubicBezTo>
                      <a:pt x="2362" y="8274"/>
                      <a:pt x="2690" y="8549"/>
                      <a:pt x="3079" y="8688"/>
                    </a:cubicBezTo>
                    <a:lnTo>
                      <a:pt x="3079" y="8688"/>
                    </a:lnTo>
                    <a:cubicBezTo>
                      <a:pt x="5387" y="5512"/>
                      <a:pt x="4447" y="1805"/>
                      <a:pt x="3609" y="1"/>
                    </a:cubicBezTo>
                    <a:close/>
                    <a:moveTo>
                      <a:pt x="3079" y="8688"/>
                    </a:moveTo>
                    <a:cubicBezTo>
                      <a:pt x="3078" y="8690"/>
                      <a:pt x="3077" y="8691"/>
                      <a:pt x="3075" y="8693"/>
                    </a:cubicBezTo>
                    <a:cubicBezTo>
                      <a:pt x="3279" y="8795"/>
                      <a:pt x="3482" y="8795"/>
                      <a:pt x="3711" y="8795"/>
                    </a:cubicBezTo>
                    <a:cubicBezTo>
                      <a:pt x="3495" y="8795"/>
                      <a:pt x="3279" y="8760"/>
                      <a:pt x="3079" y="8688"/>
                    </a:cubicBezTo>
                    <a:close/>
                  </a:path>
                </a:pathLst>
              </a:custGeom>
              <a:solidFill>
                <a:srgbClr val="1E5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00" name="Google Shape;861;p26">
                <a:extLst>
                  <a:ext uri="{FF2B5EF4-FFF2-40B4-BE49-F238E27FC236}">
                    <a16:creationId xmlns:a16="http://schemas.microsoft.com/office/drawing/2014/main" id="{A2A43410-ECB9-19DF-0FB6-DD6CBFCD3C5B}"/>
                  </a:ext>
                </a:extLst>
              </p:cNvPr>
              <p:cNvSpPr/>
              <p:nvPr/>
            </p:nvSpPr>
            <p:spPr>
              <a:xfrm>
                <a:off x="4172437" y="2848217"/>
                <a:ext cx="142312" cy="266744"/>
              </a:xfrm>
              <a:custGeom>
                <a:avLst/>
                <a:gdLst/>
                <a:ahLst/>
                <a:cxnLst/>
                <a:rect l="l" t="t" r="r" b="b"/>
                <a:pathLst>
                  <a:path w="4855" h="9100" extrusionOk="0">
                    <a:moveTo>
                      <a:pt x="737" y="1"/>
                    </a:moveTo>
                    <a:cubicBezTo>
                      <a:pt x="636" y="103"/>
                      <a:pt x="636" y="204"/>
                      <a:pt x="534" y="306"/>
                    </a:cubicBezTo>
                    <a:cubicBezTo>
                      <a:pt x="1373" y="2110"/>
                      <a:pt x="2313" y="5821"/>
                      <a:pt x="0" y="8998"/>
                    </a:cubicBezTo>
                    <a:cubicBezTo>
                      <a:pt x="204" y="9100"/>
                      <a:pt x="407" y="9100"/>
                      <a:pt x="636" y="9100"/>
                    </a:cubicBezTo>
                    <a:lnTo>
                      <a:pt x="839" y="9100"/>
                    </a:lnTo>
                    <a:cubicBezTo>
                      <a:pt x="2008" y="8998"/>
                      <a:pt x="3813" y="8363"/>
                      <a:pt x="4753" y="6660"/>
                    </a:cubicBezTo>
                    <a:cubicBezTo>
                      <a:pt x="4855" y="6355"/>
                      <a:pt x="4855" y="6126"/>
                      <a:pt x="4855" y="5923"/>
                    </a:cubicBezTo>
                    <a:cubicBezTo>
                      <a:pt x="4855" y="5491"/>
                      <a:pt x="4753" y="5186"/>
                      <a:pt x="4550" y="4855"/>
                    </a:cubicBezTo>
                    <a:lnTo>
                      <a:pt x="3711" y="3813"/>
                    </a:lnTo>
                    <a:lnTo>
                      <a:pt x="73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01" name="Google Shape;862;p26">
                <a:extLst>
                  <a:ext uri="{FF2B5EF4-FFF2-40B4-BE49-F238E27FC236}">
                    <a16:creationId xmlns:a16="http://schemas.microsoft.com/office/drawing/2014/main" id="{0D5804BD-D158-CD36-331A-C5D9DDEC6EA5}"/>
                  </a:ext>
                </a:extLst>
              </p:cNvPr>
              <p:cNvSpPr/>
              <p:nvPr/>
            </p:nvSpPr>
            <p:spPr>
              <a:xfrm>
                <a:off x="4027593" y="2780295"/>
                <a:ext cx="183320" cy="139322"/>
              </a:xfrm>
              <a:custGeom>
                <a:avLst/>
                <a:gdLst/>
                <a:ahLst/>
                <a:cxnLst/>
                <a:rect l="l" t="t" r="r" b="b"/>
                <a:pathLst>
                  <a:path w="6254" h="4753" extrusionOk="0">
                    <a:moveTo>
                      <a:pt x="4754" y="0"/>
                    </a:moveTo>
                    <a:cubicBezTo>
                      <a:pt x="4017" y="0"/>
                      <a:pt x="3076" y="305"/>
                      <a:pt x="2110" y="839"/>
                    </a:cubicBezTo>
                    <a:cubicBezTo>
                      <a:pt x="840" y="1703"/>
                      <a:pt x="1" y="2745"/>
                      <a:pt x="1" y="3609"/>
                    </a:cubicBezTo>
                    <a:cubicBezTo>
                      <a:pt x="1" y="3812"/>
                      <a:pt x="1" y="4016"/>
                      <a:pt x="102" y="4244"/>
                    </a:cubicBezTo>
                    <a:cubicBezTo>
                      <a:pt x="433" y="4549"/>
                      <a:pt x="840" y="4753"/>
                      <a:pt x="1475" y="4753"/>
                    </a:cubicBezTo>
                    <a:cubicBezTo>
                      <a:pt x="2212" y="4753"/>
                      <a:pt x="3178" y="4549"/>
                      <a:pt x="4017" y="3914"/>
                    </a:cubicBezTo>
                    <a:cubicBezTo>
                      <a:pt x="5389" y="3177"/>
                      <a:pt x="6253" y="2008"/>
                      <a:pt x="6253" y="1169"/>
                    </a:cubicBezTo>
                    <a:cubicBezTo>
                      <a:pt x="6253" y="940"/>
                      <a:pt x="6151" y="737"/>
                      <a:pt x="6024" y="635"/>
                    </a:cubicBezTo>
                    <a:cubicBezTo>
                      <a:pt x="5821" y="203"/>
                      <a:pt x="5287" y="0"/>
                      <a:pt x="4754"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302" name="Google Shape;863;p26">
                <a:extLst>
                  <a:ext uri="{FF2B5EF4-FFF2-40B4-BE49-F238E27FC236}">
                    <a16:creationId xmlns:a16="http://schemas.microsoft.com/office/drawing/2014/main" id="{996DE1E4-6509-C40F-5723-5E2FEF8D3670}"/>
                  </a:ext>
                </a:extLst>
              </p:cNvPr>
              <p:cNvSpPr/>
              <p:nvPr/>
            </p:nvSpPr>
            <p:spPr>
              <a:xfrm>
                <a:off x="4008979" y="2769596"/>
                <a:ext cx="204894" cy="138853"/>
              </a:xfrm>
              <a:custGeom>
                <a:avLst/>
                <a:gdLst/>
                <a:ahLst/>
                <a:cxnLst/>
                <a:rect l="l" t="t" r="r" b="b"/>
                <a:pathLst>
                  <a:path w="6990" h="4737" extrusionOk="0">
                    <a:moveTo>
                      <a:pt x="5082" y="0"/>
                    </a:moveTo>
                    <a:cubicBezTo>
                      <a:pt x="4330" y="0"/>
                      <a:pt x="3402" y="270"/>
                      <a:pt x="2542" y="797"/>
                    </a:cubicBezTo>
                    <a:cubicBezTo>
                      <a:pt x="941" y="1839"/>
                      <a:pt x="0" y="3339"/>
                      <a:pt x="534" y="4177"/>
                    </a:cubicBezTo>
                    <a:cubicBezTo>
                      <a:pt x="771" y="4549"/>
                      <a:pt x="1252" y="4736"/>
                      <a:pt x="1854" y="4736"/>
                    </a:cubicBezTo>
                    <a:cubicBezTo>
                      <a:pt x="2610" y="4736"/>
                      <a:pt x="3557" y="4441"/>
                      <a:pt x="4448" y="3847"/>
                    </a:cubicBezTo>
                    <a:cubicBezTo>
                      <a:pt x="6024" y="2907"/>
                      <a:pt x="6990" y="1432"/>
                      <a:pt x="6456" y="568"/>
                    </a:cubicBezTo>
                    <a:cubicBezTo>
                      <a:pt x="6214" y="187"/>
                      <a:pt x="5709" y="0"/>
                      <a:pt x="5082" y="0"/>
                    </a:cubicBezTo>
                    <a:close/>
                  </a:path>
                </a:pathLst>
              </a:custGeom>
              <a:solidFill>
                <a:srgbClr val="1E5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sp>
          <p:nvSpPr>
            <p:cNvPr id="260" name="Google Shape;865;p26">
              <a:extLst>
                <a:ext uri="{FF2B5EF4-FFF2-40B4-BE49-F238E27FC236}">
                  <a16:creationId xmlns:a16="http://schemas.microsoft.com/office/drawing/2014/main" id="{F39BCC38-FDA9-E899-6C57-A2A1E20042DB}"/>
                </a:ext>
              </a:extLst>
            </p:cNvPr>
            <p:cNvSpPr/>
            <p:nvPr/>
          </p:nvSpPr>
          <p:spPr>
            <a:xfrm>
              <a:off x="678175" y="2963380"/>
              <a:ext cx="1902762" cy="1902762"/>
            </a:xfrm>
            <a:custGeom>
              <a:avLst/>
              <a:gdLst/>
              <a:ahLst/>
              <a:cxnLst/>
              <a:rect l="l" t="t" r="r" b="b"/>
              <a:pathLst>
                <a:path w="64913" h="64913" extrusionOk="0">
                  <a:moveTo>
                    <a:pt x="14386" y="1"/>
                  </a:moveTo>
                  <a:lnTo>
                    <a:pt x="0" y="50527"/>
                  </a:lnTo>
                  <a:lnTo>
                    <a:pt x="50603" y="64913"/>
                  </a:lnTo>
                  <a:lnTo>
                    <a:pt x="64912" y="14310"/>
                  </a:lnTo>
                  <a:lnTo>
                    <a:pt x="14386" y="1"/>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61" name="Google Shape;866;p26">
              <a:extLst>
                <a:ext uri="{FF2B5EF4-FFF2-40B4-BE49-F238E27FC236}">
                  <a16:creationId xmlns:a16="http://schemas.microsoft.com/office/drawing/2014/main" id="{F53E9D99-CC3C-7FC3-F14D-224A0E998E0E}"/>
                </a:ext>
              </a:extLst>
            </p:cNvPr>
            <p:cNvSpPr/>
            <p:nvPr/>
          </p:nvSpPr>
          <p:spPr>
            <a:xfrm>
              <a:off x="1912198" y="3189877"/>
              <a:ext cx="3752" cy="3752"/>
            </a:xfrm>
            <a:custGeom>
              <a:avLst/>
              <a:gdLst/>
              <a:ahLst/>
              <a:cxnLst/>
              <a:rect l="l" t="t" r="r" b="b"/>
              <a:pathLst>
                <a:path w="128" h="128" extrusionOk="0">
                  <a:moveTo>
                    <a:pt x="0" y="0"/>
                  </a:moveTo>
                  <a:lnTo>
                    <a:pt x="0" y="0"/>
                  </a:lnTo>
                  <a:lnTo>
                    <a:pt x="127" y="127"/>
                  </a:lnTo>
                  <a:close/>
                </a:path>
              </a:pathLst>
            </a:custGeom>
            <a:solidFill>
              <a:srgbClr val="7BC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62" name="Google Shape;867;p26">
              <a:extLst>
                <a:ext uri="{FF2B5EF4-FFF2-40B4-BE49-F238E27FC236}">
                  <a16:creationId xmlns:a16="http://schemas.microsoft.com/office/drawing/2014/main" id="{3D5097B2-39E2-088D-8B01-DC86A48A61D0}"/>
                </a:ext>
              </a:extLst>
            </p:cNvPr>
            <p:cNvSpPr/>
            <p:nvPr/>
          </p:nvSpPr>
          <p:spPr>
            <a:xfrm>
              <a:off x="1804152" y="3189877"/>
              <a:ext cx="179598" cy="121471"/>
            </a:xfrm>
            <a:custGeom>
              <a:avLst/>
              <a:gdLst/>
              <a:ahLst/>
              <a:cxnLst/>
              <a:rect l="l" t="t" r="r" b="b"/>
              <a:pathLst>
                <a:path w="6127" h="4144" extrusionOk="0">
                  <a:moveTo>
                    <a:pt x="3686" y="0"/>
                  </a:moveTo>
                  <a:cubicBezTo>
                    <a:pt x="3381" y="229"/>
                    <a:pt x="2949" y="331"/>
                    <a:pt x="2644" y="534"/>
                  </a:cubicBezTo>
                  <a:cubicBezTo>
                    <a:pt x="1780" y="1169"/>
                    <a:pt x="1043" y="1805"/>
                    <a:pt x="636" y="2440"/>
                  </a:cubicBezTo>
                  <a:lnTo>
                    <a:pt x="1043" y="3609"/>
                  </a:lnTo>
                  <a:lnTo>
                    <a:pt x="509" y="3813"/>
                  </a:lnTo>
                  <a:lnTo>
                    <a:pt x="204" y="3076"/>
                  </a:lnTo>
                  <a:cubicBezTo>
                    <a:pt x="103" y="3406"/>
                    <a:pt x="1" y="3711"/>
                    <a:pt x="204" y="3940"/>
                  </a:cubicBezTo>
                  <a:cubicBezTo>
                    <a:pt x="306" y="4143"/>
                    <a:pt x="509" y="4143"/>
                    <a:pt x="840" y="4143"/>
                  </a:cubicBezTo>
                  <a:cubicBezTo>
                    <a:pt x="1577" y="4143"/>
                    <a:pt x="2848" y="3609"/>
                    <a:pt x="4220" y="2771"/>
                  </a:cubicBezTo>
                  <a:cubicBezTo>
                    <a:pt x="4957" y="2135"/>
                    <a:pt x="5720" y="1500"/>
                    <a:pt x="6126" y="966"/>
                  </a:cubicBezTo>
                  <a:lnTo>
                    <a:pt x="3813" y="127"/>
                  </a:lnTo>
                  <a:lnTo>
                    <a:pt x="3686"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63" name="Google Shape;868;p26">
              <a:extLst>
                <a:ext uri="{FF2B5EF4-FFF2-40B4-BE49-F238E27FC236}">
                  <a16:creationId xmlns:a16="http://schemas.microsoft.com/office/drawing/2014/main" id="{0DDFBB8C-EFB8-C060-627E-DFC0E0F5D9F0}"/>
                </a:ext>
              </a:extLst>
            </p:cNvPr>
            <p:cNvSpPr/>
            <p:nvPr/>
          </p:nvSpPr>
          <p:spPr>
            <a:xfrm>
              <a:off x="1725946" y="3050555"/>
              <a:ext cx="108779" cy="251091"/>
            </a:xfrm>
            <a:custGeom>
              <a:avLst/>
              <a:gdLst/>
              <a:ahLst/>
              <a:cxnLst/>
              <a:rect l="l" t="t" r="r" b="b"/>
              <a:pathLst>
                <a:path w="3711" h="8566" extrusionOk="0">
                  <a:moveTo>
                    <a:pt x="966" y="1"/>
                  </a:moveTo>
                  <a:lnTo>
                    <a:pt x="0" y="839"/>
                  </a:lnTo>
                  <a:lnTo>
                    <a:pt x="3177" y="8566"/>
                  </a:lnTo>
                  <a:lnTo>
                    <a:pt x="3711" y="8362"/>
                  </a:lnTo>
                  <a:lnTo>
                    <a:pt x="966" y="1"/>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64" name="Google Shape;869;p26">
              <a:extLst>
                <a:ext uri="{FF2B5EF4-FFF2-40B4-BE49-F238E27FC236}">
                  <a16:creationId xmlns:a16="http://schemas.microsoft.com/office/drawing/2014/main" id="{91352C86-CEEA-4E78-AF9D-2BEF960F93DC}"/>
                </a:ext>
              </a:extLst>
            </p:cNvPr>
            <p:cNvSpPr/>
            <p:nvPr/>
          </p:nvSpPr>
          <p:spPr>
            <a:xfrm>
              <a:off x="1791489" y="3168274"/>
              <a:ext cx="31335" cy="93155"/>
            </a:xfrm>
            <a:custGeom>
              <a:avLst/>
              <a:gdLst/>
              <a:ahLst/>
              <a:cxnLst/>
              <a:rect l="l" t="t" r="r" b="b"/>
              <a:pathLst>
                <a:path w="1069" h="3178" extrusionOk="0">
                  <a:moveTo>
                    <a:pt x="1" y="0"/>
                  </a:moveTo>
                  <a:lnTo>
                    <a:pt x="1" y="0"/>
                  </a:lnTo>
                  <a:lnTo>
                    <a:pt x="1068" y="3177"/>
                  </a:lnTo>
                  <a:lnTo>
                    <a:pt x="1068" y="3177"/>
                  </a:lnTo>
                  <a:close/>
                </a:path>
              </a:pathLst>
            </a:custGeom>
            <a:solidFill>
              <a:srgbClr val="4D7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65" name="Google Shape;870;p26">
              <a:extLst>
                <a:ext uri="{FF2B5EF4-FFF2-40B4-BE49-F238E27FC236}">
                  <a16:creationId xmlns:a16="http://schemas.microsoft.com/office/drawing/2014/main" id="{3453EDC0-B4CE-FEFF-759E-D98756DD39FD}"/>
                </a:ext>
              </a:extLst>
            </p:cNvPr>
            <p:cNvSpPr/>
            <p:nvPr/>
          </p:nvSpPr>
          <p:spPr>
            <a:xfrm>
              <a:off x="1791489" y="3168274"/>
              <a:ext cx="43236" cy="133372"/>
            </a:xfrm>
            <a:custGeom>
              <a:avLst/>
              <a:gdLst/>
              <a:ahLst/>
              <a:cxnLst/>
              <a:rect l="l" t="t" r="r" b="b"/>
              <a:pathLst>
                <a:path w="1475" h="4550" extrusionOk="0">
                  <a:moveTo>
                    <a:pt x="1" y="0"/>
                  </a:moveTo>
                  <a:cubicBezTo>
                    <a:pt x="433" y="1601"/>
                    <a:pt x="840" y="3406"/>
                    <a:pt x="941" y="4550"/>
                  </a:cubicBezTo>
                  <a:lnTo>
                    <a:pt x="1475" y="4346"/>
                  </a:lnTo>
                  <a:lnTo>
                    <a:pt x="1068" y="3177"/>
                  </a:lnTo>
                  <a:lnTo>
                    <a:pt x="1" y="0"/>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66" name="Google Shape;871;p26">
              <a:extLst>
                <a:ext uri="{FF2B5EF4-FFF2-40B4-BE49-F238E27FC236}">
                  <a16:creationId xmlns:a16="http://schemas.microsoft.com/office/drawing/2014/main" id="{DCF84409-7ADF-9462-FFB6-9FB2B15BAF33}"/>
                </a:ext>
              </a:extLst>
            </p:cNvPr>
            <p:cNvSpPr/>
            <p:nvPr/>
          </p:nvSpPr>
          <p:spPr>
            <a:xfrm>
              <a:off x="1679750" y="3115365"/>
              <a:ext cx="29" cy="29"/>
            </a:xfrm>
            <a:custGeom>
              <a:avLst/>
              <a:gdLst/>
              <a:ahLst/>
              <a:cxnLst/>
              <a:rect l="l" t="t" r="r" b="b"/>
              <a:pathLst>
                <a:path w="1" h="1" extrusionOk="0">
                  <a:moveTo>
                    <a:pt x="1" y="1"/>
                  </a:moveTo>
                  <a:lnTo>
                    <a:pt x="1" y="1"/>
                  </a:lnTo>
                  <a:lnTo>
                    <a:pt x="1" y="1"/>
                  </a:lnTo>
                  <a:close/>
                  <a:moveTo>
                    <a:pt x="1" y="1"/>
                  </a:moveTo>
                  <a:lnTo>
                    <a:pt x="1" y="1"/>
                  </a:lnTo>
                  <a:close/>
                </a:path>
              </a:pathLst>
            </a:custGeom>
            <a:solidFill>
              <a:srgbClr val="DDB2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267" name="Google Shape;872;p26">
              <a:extLst>
                <a:ext uri="{FF2B5EF4-FFF2-40B4-BE49-F238E27FC236}">
                  <a16:creationId xmlns:a16="http://schemas.microsoft.com/office/drawing/2014/main" id="{2CDBA3CA-FF88-6EA9-F5FA-B59A429E9653}"/>
                </a:ext>
              </a:extLst>
            </p:cNvPr>
            <p:cNvGrpSpPr/>
            <p:nvPr/>
          </p:nvGrpSpPr>
          <p:grpSpPr>
            <a:xfrm rot="941329">
              <a:off x="813294" y="3358862"/>
              <a:ext cx="1632524" cy="1111798"/>
              <a:chOff x="13579153" y="3045633"/>
              <a:chExt cx="1632600" cy="1111849"/>
            </a:xfrm>
          </p:grpSpPr>
          <p:sp>
            <p:nvSpPr>
              <p:cNvPr id="295" name="Google Shape;873;p26">
                <a:extLst>
                  <a:ext uri="{FF2B5EF4-FFF2-40B4-BE49-F238E27FC236}">
                    <a16:creationId xmlns:a16="http://schemas.microsoft.com/office/drawing/2014/main" id="{C7C35710-B1EA-B6BC-1DEA-4DD4D15DF7FC}"/>
                  </a:ext>
                </a:extLst>
              </p:cNvPr>
              <p:cNvSpPr txBox="1"/>
              <p:nvPr/>
            </p:nvSpPr>
            <p:spPr>
              <a:xfrm>
                <a:off x="13579153" y="3045633"/>
                <a:ext cx="1632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B8569"/>
                    </a:solidFill>
                    <a:latin typeface="Fira Sans Extra Condensed Medium"/>
                    <a:ea typeface="Fira Sans Extra Condensed Medium"/>
                    <a:cs typeface="Fira Sans Extra Condensed Medium"/>
                    <a:sym typeface="Fira Sans Extra Condensed Medium"/>
                  </a:rPr>
                  <a:t>Effective To</a:t>
                </a:r>
                <a:endParaRPr sz="1600" dirty="0">
                  <a:solidFill>
                    <a:srgbClr val="FB8569"/>
                  </a:solidFill>
                  <a:latin typeface="Fira Sans Extra Condensed Medium"/>
                  <a:ea typeface="Fira Sans Extra Condensed Medium"/>
                  <a:cs typeface="Fira Sans Extra Condensed Medium"/>
                  <a:sym typeface="Fira Sans Extra Condensed Medium"/>
                </a:endParaRPr>
              </a:p>
            </p:txBody>
          </p:sp>
          <p:sp>
            <p:nvSpPr>
              <p:cNvPr id="296" name="Google Shape;874;p26">
                <a:extLst>
                  <a:ext uri="{FF2B5EF4-FFF2-40B4-BE49-F238E27FC236}">
                    <a16:creationId xmlns:a16="http://schemas.microsoft.com/office/drawing/2014/main" id="{125B435B-1DE3-05B6-F6FB-34CED6933AB2}"/>
                  </a:ext>
                </a:extLst>
              </p:cNvPr>
              <p:cNvSpPr txBox="1"/>
              <p:nvPr/>
            </p:nvSpPr>
            <p:spPr>
              <a:xfrm>
                <a:off x="13579153" y="3392482"/>
                <a:ext cx="16326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 sz="500" dirty="0">
                  <a:solidFill>
                    <a:schemeClr val="dk1"/>
                  </a:solidFill>
                  <a:latin typeface="Fira Sans"/>
                  <a:ea typeface="Fira Sans"/>
                  <a:cs typeface="Fira Sans"/>
                  <a:sym typeface="Fira Sans"/>
                </a:endParaRPr>
              </a:p>
              <a:p>
                <a:pPr marL="0" lvl="0" indent="0" algn="ctr" rtl="0">
                  <a:spcBef>
                    <a:spcPts val="0"/>
                  </a:spcBef>
                  <a:spcAft>
                    <a:spcPts val="0"/>
                  </a:spcAft>
                  <a:buNone/>
                </a:pPr>
                <a:r>
                  <a:rPr lang="en" sz="1100" dirty="0">
                    <a:solidFill>
                      <a:schemeClr val="dk1"/>
                    </a:solidFill>
                    <a:latin typeface="Fira Sans"/>
                    <a:ea typeface="Fira Sans"/>
                    <a:cs typeface="Fira Sans"/>
                    <a:sym typeface="Fira Sans"/>
                  </a:rPr>
                  <a:t>Expiration date of the sales program (last date program available)</a:t>
                </a:r>
                <a:endParaRPr sz="1100" dirty="0">
                  <a:latin typeface="Roboto"/>
                  <a:ea typeface="Roboto"/>
                  <a:cs typeface="Roboto"/>
                  <a:sym typeface="Roboto"/>
                </a:endParaRPr>
              </a:p>
            </p:txBody>
          </p:sp>
        </p:grpSp>
        <p:grpSp>
          <p:nvGrpSpPr>
            <p:cNvPr id="268" name="Google Shape;875;p26">
              <a:extLst>
                <a:ext uri="{FF2B5EF4-FFF2-40B4-BE49-F238E27FC236}">
                  <a16:creationId xmlns:a16="http://schemas.microsoft.com/office/drawing/2014/main" id="{20CE4E4B-3DE3-4C5D-8983-253539606E04}"/>
                </a:ext>
              </a:extLst>
            </p:cNvPr>
            <p:cNvGrpSpPr/>
            <p:nvPr/>
          </p:nvGrpSpPr>
          <p:grpSpPr>
            <a:xfrm>
              <a:off x="1565020" y="2764377"/>
              <a:ext cx="332286" cy="417777"/>
              <a:chOff x="2013120" y="2754852"/>
              <a:chExt cx="332286" cy="417777"/>
            </a:xfrm>
          </p:grpSpPr>
          <p:sp>
            <p:nvSpPr>
              <p:cNvPr id="289" name="Google Shape;876;p26">
                <a:extLst>
                  <a:ext uri="{FF2B5EF4-FFF2-40B4-BE49-F238E27FC236}">
                    <a16:creationId xmlns:a16="http://schemas.microsoft.com/office/drawing/2014/main" id="{BD18CE91-5BFC-4D57-38D8-51B71981D6F2}"/>
                  </a:ext>
                </a:extLst>
              </p:cNvPr>
              <p:cNvSpPr/>
              <p:nvPr/>
            </p:nvSpPr>
            <p:spPr>
              <a:xfrm>
                <a:off x="2038293" y="3030317"/>
                <a:ext cx="301010" cy="142312"/>
              </a:xfrm>
              <a:custGeom>
                <a:avLst/>
                <a:gdLst/>
                <a:ahLst/>
                <a:cxnLst/>
                <a:rect l="l" t="t" r="r" b="b"/>
                <a:pathLst>
                  <a:path w="10269" h="4855" extrusionOk="0">
                    <a:moveTo>
                      <a:pt x="10066" y="0"/>
                    </a:moveTo>
                    <a:cubicBezTo>
                      <a:pt x="10066" y="1373"/>
                      <a:pt x="8261" y="3050"/>
                      <a:pt x="5719" y="3813"/>
                    </a:cubicBezTo>
                    <a:cubicBezTo>
                      <a:pt x="4881" y="4016"/>
                      <a:pt x="3915" y="4118"/>
                      <a:pt x="3178" y="4118"/>
                    </a:cubicBezTo>
                    <a:cubicBezTo>
                      <a:pt x="1704" y="4118"/>
                      <a:pt x="535" y="3686"/>
                      <a:pt x="1" y="2948"/>
                    </a:cubicBezTo>
                    <a:lnTo>
                      <a:pt x="1" y="2948"/>
                    </a:lnTo>
                    <a:cubicBezTo>
                      <a:pt x="1" y="3050"/>
                      <a:pt x="103" y="3177"/>
                      <a:pt x="103" y="3279"/>
                    </a:cubicBezTo>
                    <a:cubicBezTo>
                      <a:pt x="433" y="4321"/>
                      <a:pt x="1704" y="4855"/>
                      <a:pt x="3407" y="4855"/>
                    </a:cubicBezTo>
                    <a:cubicBezTo>
                      <a:pt x="4144" y="4855"/>
                      <a:pt x="5084" y="4753"/>
                      <a:pt x="5948" y="4448"/>
                    </a:cubicBezTo>
                    <a:cubicBezTo>
                      <a:pt x="8490" y="3686"/>
                      <a:pt x="10269" y="2110"/>
                      <a:pt x="10269" y="737"/>
                    </a:cubicBezTo>
                    <a:cubicBezTo>
                      <a:pt x="10269" y="636"/>
                      <a:pt x="10269" y="509"/>
                      <a:pt x="10167" y="305"/>
                    </a:cubicBezTo>
                    <a:cubicBezTo>
                      <a:pt x="10167" y="204"/>
                      <a:pt x="10167" y="102"/>
                      <a:pt x="10066"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90" name="Google Shape;877;p26">
                <a:extLst>
                  <a:ext uri="{FF2B5EF4-FFF2-40B4-BE49-F238E27FC236}">
                    <a16:creationId xmlns:a16="http://schemas.microsoft.com/office/drawing/2014/main" id="{3C26452D-CFD1-32E7-718F-1B2407CB10F7}"/>
                  </a:ext>
                </a:extLst>
              </p:cNvPr>
              <p:cNvSpPr/>
              <p:nvPr/>
            </p:nvSpPr>
            <p:spPr>
              <a:xfrm>
                <a:off x="2025051" y="2978477"/>
                <a:ext cx="320356" cy="178103"/>
              </a:xfrm>
              <a:custGeom>
                <a:avLst/>
                <a:gdLst/>
                <a:ahLst/>
                <a:cxnLst/>
                <a:rect l="l" t="t" r="r" b="b"/>
                <a:pathLst>
                  <a:path w="10929" h="6076" extrusionOk="0">
                    <a:moveTo>
                      <a:pt x="7121" y="1"/>
                    </a:moveTo>
                    <a:cubicBezTo>
                      <a:pt x="6367" y="1"/>
                      <a:pt x="5536" y="108"/>
                      <a:pt x="4677" y="330"/>
                    </a:cubicBezTo>
                    <a:cubicBezTo>
                      <a:pt x="1906" y="1169"/>
                      <a:pt x="0" y="3075"/>
                      <a:pt x="432" y="4574"/>
                    </a:cubicBezTo>
                    <a:cubicBezTo>
                      <a:pt x="732" y="5527"/>
                      <a:pt x="2097" y="6076"/>
                      <a:pt x="3822" y="6076"/>
                    </a:cubicBezTo>
                    <a:cubicBezTo>
                      <a:pt x="4583" y="6076"/>
                      <a:pt x="5413" y="5969"/>
                      <a:pt x="6252" y="5744"/>
                    </a:cubicBezTo>
                    <a:cubicBezTo>
                      <a:pt x="9023" y="4879"/>
                      <a:pt x="10929" y="2973"/>
                      <a:pt x="10497" y="1601"/>
                    </a:cubicBezTo>
                    <a:cubicBezTo>
                      <a:pt x="10195" y="572"/>
                      <a:pt x="8865" y="1"/>
                      <a:pt x="7121" y="1"/>
                    </a:cubicBezTo>
                    <a:close/>
                  </a:path>
                </a:pathLst>
              </a:custGeom>
              <a:solidFill>
                <a:srgbClr val="FB8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91" name="Google Shape;878;p26">
                <a:extLst>
                  <a:ext uri="{FF2B5EF4-FFF2-40B4-BE49-F238E27FC236}">
                    <a16:creationId xmlns:a16="http://schemas.microsoft.com/office/drawing/2014/main" id="{234ABFD8-E73D-8158-F563-396DE83DAD94}"/>
                  </a:ext>
                </a:extLst>
              </p:cNvPr>
              <p:cNvSpPr/>
              <p:nvPr/>
            </p:nvSpPr>
            <p:spPr>
              <a:xfrm>
                <a:off x="2071980" y="2850016"/>
                <a:ext cx="124432" cy="251091"/>
              </a:xfrm>
              <a:custGeom>
                <a:avLst/>
                <a:gdLst/>
                <a:ahLst/>
                <a:cxnLst/>
                <a:rect l="l" t="t" r="r" b="b"/>
                <a:pathLst>
                  <a:path w="4245" h="8566" extrusionOk="0">
                    <a:moveTo>
                      <a:pt x="4016" y="1"/>
                    </a:moveTo>
                    <a:cubicBezTo>
                      <a:pt x="3482" y="306"/>
                      <a:pt x="2974" y="636"/>
                      <a:pt x="2211" y="839"/>
                    </a:cubicBezTo>
                    <a:cubicBezTo>
                      <a:pt x="1703" y="941"/>
                      <a:pt x="1068" y="1068"/>
                      <a:pt x="534" y="1068"/>
                    </a:cubicBezTo>
                    <a:lnTo>
                      <a:pt x="0" y="1068"/>
                    </a:lnTo>
                    <a:lnTo>
                      <a:pt x="534" y="7193"/>
                    </a:lnTo>
                    <a:cubicBezTo>
                      <a:pt x="599" y="7663"/>
                      <a:pt x="839" y="8092"/>
                      <a:pt x="1196" y="8341"/>
                    </a:cubicBezTo>
                    <a:lnTo>
                      <a:pt x="1196" y="8341"/>
                    </a:lnTo>
                    <a:cubicBezTo>
                      <a:pt x="4245" y="5799"/>
                      <a:pt x="4244" y="2003"/>
                      <a:pt x="4016" y="1"/>
                    </a:cubicBezTo>
                    <a:close/>
                    <a:moveTo>
                      <a:pt x="1196" y="8341"/>
                    </a:moveTo>
                    <a:cubicBezTo>
                      <a:pt x="1187" y="8348"/>
                      <a:pt x="1178" y="8355"/>
                      <a:pt x="1169" y="8362"/>
                    </a:cubicBezTo>
                    <a:cubicBezTo>
                      <a:pt x="1239" y="8397"/>
                      <a:pt x="1324" y="8432"/>
                      <a:pt x="1413" y="8463"/>
                    </a:cubicBezTo>
                    <a:lnTo>
                      <a:pt x="1413" y="8463"/>
                    </a:lnTo>
                    <a:cubicBezTo>
                      <a:pt x="1337" y="8429"/>
                      <a:pt x="1264" y="8388"/>
                      <a:pt x="1196" y="8341"/>
                    </a:cubicBezTo>
                    <a:close/>
                    <a:moveTo>
                      <a:pt x="1413" y="8463"/>
                    </a:moveTo>
                    <a:cubicBezTo>
                      <a:pt x="1564" y="8529"/>
                      <a:pt x="1729" y="8566"/>
                      <a:pt x="1907" y="8566"/>
                    </a:cubicBezTo>
                    <a:cubicBezTo>
                      <a:pt x="1773" y="8566"/>
                      <a:pt x="1584" y="8522"/>
                      <a:pt x="1413" y="8463"/>
                    </a:cubicBezTo>
                    <a:close/>
                  </a:path>
                </a:pathLst>
              </a:custGeom>
              <a:solidFill>
                <a:srgbClr val="FB8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92" name="Google Shape;879;p26">
                <a:extLst>
                  <a:ext uri="{FF2B5EF4-FFF2-40B4-BE49-F238E27FC236}">
                    <a16:creationId xmlns:a16="http://schemas.microsoft.com/office/drawing/2014/main" id="{89711F01-CA5A-DA2E-15FA-0E62372D3DD0}"/>
                  </a:ext>
                </a:extLst>
              </p:cNvPr>
              <p:cNvSpPr/>
              <p:nvPr/>
            </p:nvSpPr>
            <p:spPr>
              <a:xfrm>
                <a:off x="2101484" y="2844066"/>
                <a:ext cx="164678" cy="260764"/>
              </a:xfrm>
              <a:custGeom>
                <a:avLst/>
                <a:gdLst/>
                <a:ahLst/>
                <a:cxnLst/>
                <a:rect l="l" t="t" r="r" b="b"/>
                <a:pathLst>
                  <a:path w="5618" h="8896" extrusionOk="0">
                    <a:moveTo>
                      <a:pt x="3076" y="0"/>
                    </a:moveTo>
                    <a:lnTo>
                      <a:pt x="2847" y="204"/>
                    </a:lnTo>
                    <a:cubicBezTo>
                      <a:pt x="3076" y="2211"/>
                      <a:pt x="3076" y="6024"/>
                      <a:pt x="0" y="8565"/>
                    </a:cubicBezTo>
                    <a:cubicBezTo>
                      <a:pt x="204" y="8667"/>
                      <a:pt x="534" y="8769"/>
                      <a:pt x="738" y="8769"/>
                    </a:cubicBezTo>
                    <a:cubicBezTo>
                      <a:pt x="1042" y="8896"/>
                      <a:pt x="1373" y="8896"/>
                      <a:pt x="1576" y="8896"/>
                    </a:cubicBezTo>
                    <a:cubicBezTo>
                      <a:pt x="2745" y="8896"/>
                      <a:pt x="4118" y="8565"/>
                      <a:pt x="5185" y="7396"/>
                    </a:cubicBezTo>
                    <a:cubicBezTo>
                      <a:pt x="5490" y="7091"/>
                      <a:pt x="5617" y="6761"/>
                      <a:pt x="5617" y="6354"/>
                    </a:cubicBezTo>
                    <a:cubicBezTo>
                      <a:pt x="5617" y="6125"/>
                      <a:pt x="5617" y="5922"/>
                      <a:pt x="5490" y="5719"/>
                    </a:cubicBezTo>
                    <a:lnTo>
                      <a:pt x="3076" y="0"/>
                    </a:ln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93" name="Google Shape;880;p26">
                <a:extLst>
                  <a:ext uri="{FF2B5EF4-FFF2-40B4-BE49-F238E27FC236}">
                    <a16:creationId xmlns:a16="http://schemas.microsoft.com/office/drawing/2014/main" id="{90893745-59CE-33DD-FFB0-91D0D05C62CE}"/>
                  </a:ext>
                </a:extLst>
              </p:cNvPr>
              <p:cNvSpPr/>
              <p:nvPr/>
            </p:nvSpPr>
            <p:spPr>
              <a:xfrm>
                <a:off x="2025051" y="2767603"/>
                <a:ext cx="195954" cy="118510"/>
              </a:xfrm>
              <a:custGeom>
                <a:avLst/>
                <a:gdLst/>
                <a:ahLst/>
                <a:cxnLst/>
                <a:rect l="l" t="t" r="r" b="b"/>
                <a:pathLst>
                  <a:path w="6685" h="4043" extrusionOk="0">
                    <a:moveTo>
                      <a:pt x="4448" y="1"/>
                    </a:moveTo>
                    <a:cubicBezTo>
                      <a:pt x="3940" y="1"/>
                      <a:pt x="3406" y="103"/>
                      <a:pt x="2770" y="331"/>
                    </a:cubicBezTo>
                    <a:cubicBezTo>
                      <a:pt x="1169" y="738"/>
                      <a:pt x="0" y="1805"/>
                      <a:pt x="0" y="2771"/>
                    </a:cubicBezTo>
                    <a:lnTo>
                      <a:pt x="0" y="3076"/>
                    </a:lnTo>
                    <a:cubicBezTo>
                      <a:pt x="229" y="3712"/>
                      <a:pt x="1068" y="4042"/>
                      <a:pt x="2135" y="4042"/>
                    </a:cubicBezTo>
                    <a:cubicBezTo>
                      <a:pt x="2669" y="4042"/>
                      <a:pt x="3304" y="3915"/>
                      <a:pt x="3812" y="3813"/>
                    </a:cubicBezTo>
                    <a:cubicBezTo>
                      <a:pt x="5515" y="3280"/>
                      <a:pt x="6684" y="2238"/>
                      <a:pt x="6684" y="1373"/>
                    </a:cubicBezTo>
                    <a:lnTo>
                      <a:pt x="6684" y="1068"/>
                    </a:lnTo>
                    <a:cubicBezTo>
                      <a:pt x="6481" y="433"/>
                      <a:pt x="5617" y="1"/>
                      <a:pt x="4448" y="1"/>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94" name="Google Shape;881;p26">
                <a:extLst>
                  <a:ext uri="{FF2B5EF4-FFF2-40B4-BE49-F238E27FC236}">
                    <a16:creationId xmlns:a16="http://schemas.microsoft.com/office/drawing/2014/main" id="{4CBDFC84-5639-19AA-FA60-FC472254BCD1}"/>
                  </a:ext>
                </a:extLst>
              </p:cNvPr>
              <p:cNvSpPr/>
              <p:nvPr/>
            </p:nvSpPr>
            <p:spPr>
              <a:xfrm>
                <a:off x="2013120" y="2754852"/>
                <a:ext cx="210874" cy="116547"/>
              </a:xfrm>
              <a:custGeom>
                <a:avLst/>
                <a:gdLst/>
                <a:ahLst/>
                <a:cxnLst/>
                <a:rect l="l" t="t" r="r" b="b"/>
                <a:pathLst>
                  <a:path w="7194" h="3976" extrusionOk="0">
                    <a:moveTo>
                      <a:pt x="4683" y="1"/>
                    </a:moveTo>
                    <a:cubicBezTo>
                      <a:pt x="4189" y="1"/>
                      <a:pt x="3642" y="74"/>
                      <a:pt x="3076" y="233"/>
                    </a:cubicBezTo>
                    <a:cubicBezTo>
                      <a:pt x="1271" y="766"/>
                      <a:pt x="0" y="2037"/>
                      <a:pt x="305" y="2978"/>
                    </a:cubicBezTo>
                    <a:cubicBezTo>
                      <a:pt x="459" y="3625"/>
                      <a:pt x="1309" y="3975"/>
                      <a:pt x="2396" y="3975"/>
                    </a:cubicBezTo>
                    <a:cubicBezTo>
                      <a:pt x="2931" y="3975"/>
                      <a:pt x="3523" y="3891"/>
                      <a:pt x="4118" y="3715"/>
                    </a:cubicBezTo>
                    <a:cubicBezTo>
                      <a:pt x="5922" y="3206"/>
                      <a:pt x="7193" y="2037"/>
                      <a:pt x="6888" y="1071"/>
                    </a:cubicBezTo>
                    <a:cubicBezTo>
                      <a:pt x="6727" y="410"/>
                      <a:pt x="5851" y="1"/>
                      <a:pt x="4683" y="1"/>
                    </a:cubicBezTo>
                    <a:close/>
                  </a:path>
                </a:pathLst>
              </a:custGeom>
              <a:solidFill>
                <a:srgbClr val="FB8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sp>
          <p:nvSpPr>
            <p:cNvPr id="269" name="Google Shape;919;p26">
              <a:extLst>
                <a:ext uri="{FF2B5EF4-FFF2-40B4-BE49-F238E27FC236}">
                  <a16:creationId xmlns:a16="http://schemas.microsoft.com/office/drawing/2014/main" id="{FF422437-7C68-EBF1-CB75-70DB997C055C}"/>
                </a:ext>
              </a:extLst>
            </p:cNvPr>
            <p:cNvSpPr/>
            <p:nvPr/>
          </p:nvSpPr>
          <p:spPr>
            <a:xfrm>
              <a:off x="974605" y="880700"/>
              <a:ext cx="1766430" cy="1765668"/>
            </a:xfrm>
            <a:custGeom>
              <a:avLst/>
              <a:gdLst/>
              <a:ahLst/>
              <a:cxnLst/>
              <a:rect l="l" t="t" r="r" b="b"/>
              <a:pathLst>
                <a:path w="57949" h="57924" extrusionOk="0">
                  <a:moveTo>
                    <a:pt x="5719" y="1"/>
                  </a:moveTo>
                  <a:lnTo>
                    <a:pt x="0" y="52205"/>
                  </a:lnTo>
                  <a:lnTo>
                    <a:pt x="52230" y="57923"/>
                  </a:lnTo>
                  <a:lnTo>
                    <a:pt x="57948" y="5719"/>
                  </a:lnTo>
                  <a:lnTo>
                    <a:pt x="5719" y="1"/>
                  </a:lnTo>
                  <a:close/>
                </a:path>
              </a:pathLst>
            </a:cu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70" name="Google Shape;920;p26">
              <a:extLst>
                <a:ext uri="{FF2B5EF4-FFF2-40B4-BE49-F238E27FC236}">
                  <a16:creationId xmlns:a16="http://schemas.microsoft.com/office/drawing/2014/main" id="{A2EF80A6-F819-312E-B633-DF3C54ECE0C0}"/>
                </a:ext>
              </a:extLst>
            </p:cNvPr>
            <p:cNvSpPr/>
            <p:nvPr/>
          </p:nvSpPr>
          <p:spPr>
            <a:xfrm>
              <a:off x="1799156" y="858357"/>
              <a:ext cx="140084" cy="236171"/>
            </a:xfrm>
            <a:custGeom>
              <a:avLst/>
              <a:gdLst/>
              <a:ahLst/>
              <a:cxnLst/>
              <a:rect l="l" t="t" r="r" b="b"/>
              <a:pathLst>
                <a:path w="4779" h="8057" extrusionOk="0">
                  <a:moveTo>
                    <a:pt x="738" y="0"/>
                  </a:moveTo>
                  <a:lnTo>
                    <a:pt x="1" y="966"/>
                  </a:lnTo>
                  <a:lnTo>
                    <a:pt x="4347" y="8057"/>
                  </a:lnTo>
                  <a:lnTo>
                    <a:pt x="4779" y="7854"/>
                  </a:lnTo>
                  <a:lnTo>
                    <a:pt x="738" y="0"/>
                  </a:lnTo>
                  <a:close/>
                </a:path>
              </a:pathLst>
            </a:custGeom>
            <a:solidFill>
              <a:srgbClr val="A09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71" name="Google Shape;921;p26">
              <a:extLst>
                <a:ext uri="{FF2B5EF4-FFF2-40B4-BE49-F238E27FC236}">
                  <a16:creationId xmlns:a16="http://schemas.microsoft.com/office/drawing/2014/main" id="{4927758C-CCE8-E707-6602-84FF7CBFDD58}"/>
                </a:ext>
              </a:extLst>
            </p:cNvPr>
            <p:cNvSpPr/>
            <p:nvPr/>
          </p:nvSpPr>
          <p:spPr>
            <a:xfrm>
              <a:off x="1876629" y="967106"/>
              <a:ext cx="46988" cy="99868"/>
            </a:xfrm>
            <a:custGeom>
              <a:avLst/>
              <a:gdLst/>
              <a:ahLst/>
              <a:cxnLst/>
              <a:rect l="l" t="t" r="r" b="b"/>
              <a:pathLst>
                <a:path w="1603" h="3407" extrusionOk="0">
                  <a:moveTo>
                    <a:pt x="1" y="1"/>
                  </a:moveTo>
                  <a:lnTo>
                    <a:pt x="1" y="1"/>
                  </a:lnTo>
                  <a:cubicBezTo>
                    <a:pt x="535" y="1170"/>
                    <a:pt x="1068" y="2441"/>
                    <a:pt x="1500" y="3407"/>
                  </a:cubicBezTo>
                  <a:cubicBezTo>
                    <a:pt x="1500" y="3280"/>
                    <a:pt x="1602" y="3178"/>
                    <a:pt x="1602" y="3076"/>
                  </a:cubicBezTo>
                  <a:lnTo>
                    <a:pt x="1" y="1"/>
                  </a:lnTo>
                  <a:close/>
                </a:path>
              </a:pathLst>
            </a:custGeom>
            <a:solidFill>
              <a:srgbClr val="646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72" name="Google Shape;922;p26">
              <a:extLst>
                <a:ext uri="{FF2B5EF4-FFF2-40B4-BE49-F238E27FC236}">
                  <a16:creationId xmlns:a16="http://schemas.microsoft.com/office/drawing/2014/main" id="{5D65D7B8-B9C0-355D-A17B-53B03A521CF0}"/>
                </a:ext>
              </a:extLst>
            </p:cNvPr>
            <p:cNvSpPr/>
            <p:nvPr/>
          </p:nvSpPr>
          <p:spPr>
            <a:xfrm>
              <a:off x="1659834" y="807588"/>
              <a:ext cx="316663" cy="198387"/>
            </a:xfrm>
            <a:custGeom>
              <a:avLst/>
              <a:gdLst/>
              <a:ahLst/>
              <a:cxnLst/>
              <a:rect l="l" t="t" r="r" b="b"/>
              <a:pathLst>
                <a:path w="10803" h="6768" extrusionOk="0">
                  <a:moveTo>
                    <a:pt x="7718" y="1"/>
                  </a:moveTo>
                  <a:cubicBezTo>
                    <a:pt x="6666" y="1"/>
                    <a:pt x="5417" y="295"/>
                    <a:pt x="4220" y="893"/>
                  </a:cubicBezTo>
                  <a:cubicBezTo>
                    <a:pt x="1577" y="2164"/>
                    <a:pt x="1" y="4274"/>
                    <a:pt x="636" y="5672"/>
                  </a:cubicBezTo>
                  <a:cubicBezTo>
                    <a:pt x="1026" y="6397"/>
                    <a:pt x="1949" y="6768"/>
                    <a:pt x="3123" y="6768"/>
                  </a:cubicBezTo>
                  <a:cubicBezTo>
                    <a:pt x="4169" y="6768"/>
                    <a:pt x="5414" y="6474"/>
                    <a:pt x="6660" y="5875"/>
                  </a:cubicBezTo>
                  <a:cubicBezTo>
                    <a:pt x="9201" y="4604"/>
                    <a:pt x="10803" y="2495"/>
                    <a:pt x="10167" y="1097"/>
                  </a:cubicBezTo>
                  <a:cubicBezTo>
                    <a:pt x="9831" y="371"/>
                    <a:pt x="8898" y="1"/>
                    <a:pt x="7718" y="1"/>
                  </a:cubicBezTo>
                  <a:close/>
                </a:path>
              </a:pathLst>
            </a:custGeom>
            <a:solidFill>
              <a:srgbClr val="CF6E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73" name="Google Shape;923;p26">
              <a:extLst>
                <a:ext uri="{FF2B5EF4-FFF2-40B4-BE49-F238E27FC236}">
                  <a16:creationId xmlns:a16="http://schemas.microsoft.com/office/drawing/2014/main" id="{3BDFB9C0-12DB-A253-9597-BE5C17DB8556}"/>
                </a:ext>
              </a:extLst>
            </p:cNvPr>
            <p:cNvSpPr/>
            <p:nvPr/>
          </p:nvSpPr>
          <p:spPr>
            <a:xfrm>
              <a:off x="1675487" y="830774"/>
              <a:ext cx="285357" cy="176608"/>
            </a:xfrm>
            <a:custGeom>
              <a:avLst/>
              <a:gdLst/>
              <a:ahLst/>
              <a:cxnLst/>
              <a:rect l="l" t="t" r="r" b="b"/>
              <a:pathLst>
                <a:path w="9735" h="6025" extrusionOk="0">
                  <a:moveTo>
                    <a:pt x="1" y="4550"/>
                  </a:moveTo>
                  <a:lnTo>
                    <a:pt x="1" y="4550"/>
                  </a:lnTo>
                  <a:cubicBezTo>
                    <a:pt x="16" y="4571"/>
                    <a:pt x="33" y="4591"/>
                    <a:pt x="50" y="4610"/>
                  </a:cubicBezTo>
                  <a:lnTo>
                    <a:pt x="50" y="4610"/>
                  </a:lnTo>
                  <a:cubicBezTo>
                    <a:pt x="37" y="4590"/>
                    <a:pt x="21" y="4570"/>
                    <a:pt x="1" y="4550"/>
                  </a:cubicBezTo>
                  <a:close/>
                  <a:moveTo>
                    <a:pt x="9404" y="1"/>
                  </a:moveTo>
                  <a:lnTo>
                    <a:pt x="9404" y="1"/>
                  </a:lnTo>
                  <a:cubicBezTo>
                    <a:pt x="9735" y="1373"/>
                    <a:pt x="8134" y="3279"/>
                    <a:pt x="5821" y="4449"/>
                  </a:cubicBezTo>
                  <a:cubicBezTo>
                    <a:pt x="4550" y="4982"/>
                    <a:pt x="3279" y="5287"/>
                    <a:pt x="2212" y="5287"/>
                  </a:cubicBezTo>
                  <a:cubicBezTo>
                    <a:pt x="1308" y="5287"/>
                    <a:pt x="474" y="5099"/>
                    <a:pt x="50" y="4610"/>
                  </a:cubicBezTo>
                  <a:lnTo>
                    <a:pt x="50" y="4610"/>
                  </a:lnTo>
                  <a:cubicBezTo>
                    <a:pt x="102" y="4693"/>
                    <a:pt x="102" y="4779"/>
                    <a:pt x="102" y="4881"/>
                  </a:cubicBezTo>
                  <a:cubicBezTo>
                    <a:pt x="509" y="5618"/>
                    <a:pt x="1373" y="6024"/>
                    <a:pt x="2542" y="6024"/>
                  </a:cubicBezTo>
                  <a:cubicBezTo>
                    <a:pt x="3584" y="6024"/>
                    <a:pt x="4855" y="5719"/>
                    <a:pt x="6126" y="5084"/>
                  </a:cubicBezTo>
                  <a:cubicBezTo>
                    <a:pt x="8261" y="4017"/>
                    <a:pt x="9735" y="2339"/>
                    <a:pt x="9735" y="941"/>
                  </a:cubicBezTo>
                  <a:cubicBezTo>
                    <a:pt x="9735" y="738"/>
                    <a:pt x="9735" y="535"/>
                    <a:pt x="9633" y="306"/>
                  </a:cubicBezTo>
                  <a:cubicBezTo>
                    <a:pt x="9532" y="204"/>
                    <a:pt x="9532" y="102"/>
                    <a:pt x="9404" y="1"/>
                  </a:cubicBezTo>
                  <a:close/>
                </a:path>
              </a:pathLst>
            </a:custGeom>
            <a:solidFill>
              <a:srgbClr val="C54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74" name="Google Shape;924;p26">
              <a:extLst>
                <a:ext uri="{FF2B5EF4-FFF2-40B4-BE49-F238E27FC236}">
                  <a16:creationId xmlns:a16="http://schemas.microsoft.com/office/drawing/2014/main" id="{58205565-29F2-F63D-30AA-DF1BBBEB54A2}"/>
                </a:ext>
              </a:extLst>
            </p:cNvPr>
            <p:cNvSpPr/>
            <p:nvPr/>
          </p:nvSpPr>
          <p:spPr>
            <a:xfrm>
              <a:off x="1650161" y="787567"/>
              <a:ext cx="316663" cy="199794"/>
            </a:xfrm>
            <a:custGeom>
              <a:avLst/>
              <a:gdLst/>
              <a:ahLst/>
              <a:cxnLst/>
              <a:rect l="l" t="t" r="r" b="b"/>
              <a:pathLst>
                <a:path w="10803" h="6816" extrusionOk="0">
                  <a:moveTo>
                    <a:pt x="7858" y="0"/>
                  </a:moveTo>
                  <a:cubicBezTo>
                    <a:pt x="6786" y="0"/>
                    <a:pt x="5491" y="318"/>
                    <a:pt x="4245" y="941"/>
                  </a:cubicBezTo>
                  <a:cubicBezTo>
                    <a:pt x="1602" y="2212"/>
                    <a:pt x="0" y="4321"/>
                    <a:pt x="738" y="5719"/>
                  </a:cubicBezTo>
                  <a:cubicBezTo>
                    <a:pt x="1074" y="6445"/>
                    <a:pt x="1978" y="6815"/>
                    <a:pt x="3147" y="6815"/>
                  </a:cubicBezTo>
                  <a:cubicBezTo>
                    <a:pt x="4188" y="6815"/>
                    <a:pt x="5439" y="6521"/>
                    <a:pt x="6685" y="5923"/>
                  </a:cubicBezTo>
                  <a:cubicBezTo>
                    <a:pt x="9226" y="4652"/>
                    <a:pt x="10802" y="2415"/>
                    <a:pt x="10167" y="1043"/>
                  </a:cubicBezTo>
                  <a:cubicBezTo>
                    <a:pt x="9843" y="343"/>
                    <a:pt x="8971" y="0"/>
                    <a:pt x="7858"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75" name="Google Shape;925;p26">
              <a:extLst>
                <a:ext uri="{FF2B5EF4-FFF2-40B4-BE49-F238E27FC236}">
                  <a16:creationId xmlns:a16="http://schemas.microsoft.com/office/drawing/2014/main" id="{8D8AD09F-165D-FE26-F773-43E1F6CAC2D5}"/>
                </a:ext>
              </a:extLst>
            </p:cNvPr>
            <p:cNvSpPr/>
            <p:nvPr/>
          </p:nvSpPr>
          <p:spPr>
            <a:xfrm>
              <a:off x="1662824" y="638572"/>
              <a:ext cx="229488" cy="298020"/>
            </a:xfrm>
            <a:custGeom>
              <a:avLst/>
              <a:gdLst/>
              <a:ahLst/>
              <a:cxnLst/>
              <a:rect l="l" t="t" r="r" b="b"/>
              <a:pathLst>
                <a:path w="7829" h="10167" extrusionOk="0">
                  <a:moveTo>
                    <a:pt x="3381" y="1"/>
                  </a:moveTo>
                  <a:lnTo>
                    <a:pt x="738" y="1271"/>
                  </a:lnTo>
                  <a:lnTo>
                    <a:pt x="1" y="2415"/>
                  </a:lnTo>
                  <a:lnTo>
                    <a:pt x="1703" y="8998"/>
                  </a:lnTo>
                  <a:cubicBezTo>
                    <a:pt x="1907" y="9735"/>
                    <a:pt x="2542" y="10167"/>
                    <a:pt x="3279" y="10167"/>
                  </a:cubicBezTo>
                  <a:cubicBezTo>
                    <a:pt x="4550" y="10040"/>
                    <a:pt x="6354" y="9735"/>
                    <a:pt x="7422" y="8032"/>
                  </a:cubicBezTo>
                  <a:cubicBezTo>
                    <a:pt x="7727" y="7498"/>
                    <a:pt x="7829" y="6863"/>
                    <a:pt x="7422" y="6354"/>
                  </a:cubicBezTo>
                  <a:lnTo>
                    <a:pt x="3381" y="1"/>
                  </a:lnTo>
                  <a:close/>
                </a:path>
              </a:pathLst>
            </a:custGeom>
            <a:solidFill>
              <a:srgbClr val="CF6E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76" name="Google Shape;926;p26">
              <a:extLst>
                <a:ext uri="{FF2B5EF4-FFF2-40B4-BE49-F238E27FC236}">
                  <a16:creationId xmlns:a16="http://schemas.microsoft.com/office/drawing/2014/main" id="{F9691ED1-9A5E-9D75-C626-B71A40BA1174}"/>
                </a:ext>
              </a:extLst>
            </p:cNvPr>
            <p:cNvSpPr/>
            <p:nvPr/>
          </p:nvSpPr>
          <p:spPr>
            <a:xfrm>
              <a:off x="1665814" y="675828"/>
              <a:ext cx="149025" cy="260764"/>
            </a:xfrm>
            <a:custGeom>
              <a:avLst/>
              <a:gdLst/>
              <a:ahLst/>
              <a:cxnLst/>
              <a:rect l="l" t="t" r="r" b="b"/>
              <a:pathLst>
                <a:path w="5084" h="8896" extrusionOk="0">
                  <a:moveTo>
                    <a:pt x="3813" y="0"/>
                  </a:moveTo>
                  <a:cubicBezTo>
                    <a:pt x="3380" y="407"/>
                    <a:pt x="2872" y="839"/>
                    <a:pt x="2237" y="1144"/>
                  </a:cubicBezTo>
                  <a:cubicBezTo>
                    <a:pt x="1474" y="1474"/>
                    <a:pt x="636" y="1678"/>
                    <a:pt x="0" y="1678"/>
                  </a:cubicBezTo>
                  <a:lnTo>
                    <a:pt x="1601" y="7727"/>
                  </a:lnTo>
                  <a:cubicBezTo>
                    <a:pt x="1805" y="8362"/>
                    <a:pt x="2440" y="8896"/>
                    <a:pt x="3076" y="8896"/>
                  </a:cubicBezTo>
                  <a:cubicBezTo>
                    <a:pt x="2872" y="8896"/>
                    <a:pt x="2643" y="8769"/>
                    <a:pt x="2440" y="8667"/>
                  </a:cubicBezTo>
                  <a:cubicBezTo>
                    <a:pt x="5083" y="5719"/>
                    <a:pt x="4346" y="2008"/>
                    <a:pt x="3813"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77" name="Google Shape;927;p26">
              <a:extLst>
                <a:ext uri="{FF2B5EF4-FFF2-40B4-BE49-F238E27FC236}">
                  <a16:creationId xmlns:a16="http://schemas.microsoft.com/office/drawing/2014/main" id="{05D137D2-5F37-A244-A5B6-21492E644664}"/>
                </a:ext>
              </a:extLst>
            </p:cNvPr>
            <p:cNvSpPr/>
            <p:nvPr/>
          </p:nvSpPr>
          <p:spPr>
            <a:xfrm>
              <a:off x="1755950" y="936563"/>
              <a:ext cx="3019" cy="29"/>
            </a:xfrm>
            <a:custGeom>
              <a:avLst/>
              <a:gdLst/>
              <a:ahLst/>
              <a:cxnLst/>
              <a:rect l="l" t="t" r="r" b="b"/>
              <a:pathLst>
                <a:path w="103" h="1" extrusionOk="0">
                  <a:moveTo>
                    <a:pt x="102" y="1"/>
                  </a:moveTo>
                  <a:lnTo>
                    <a:pt x="102" y="1"/>
                  </a:lnTo>
                  <a:lnTo>
                    <a:pt x="102" y="1"/>
                  </a:lnTo>
                  <a:close/>
                  <a:moveTo>
                    <a:pt x="1" y="1"/>
                  </a:moveTo>
                  <a:lnTo>
                    <a:pt x="102" y="1"/>
                  </a:lnTo>
                  <a:lnTo>
                    <a:pt x="1" y="1"/>
                  </a:lnTo>
                  <a:close/>
                  <a:moveTo>
                    <a:pt x="102" y="1"/>
                  </a:moveTo>
                  <a:lnTo>
                    <a:pt x="102" y="1"/>
                  </a:lnTo>
                  <a:close/>
                </a:path>
              </a:pathLst>
            </a:custGeom>
            <a:solidFill>
              <a:srgbClr val="BD5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78" name="Google Shape;928;p26">
              <a:extLst>
                <a:ext uri="{FF2B5EF4-FFF2-40B4-BE49-F238E27FC236}">
                  <a16:creationId xmlns:a16="http://schemas.microsoft.com/office/drawing/2014/main" id="{4897244F-BEA6-3949-8D9D-7C97C4FEA2A0}"/>
                </a:ext>
              </a:extLst>
            </p:cNvPr>
            <p:cNvSpPr/>
            <p:nvPr/>
          </p:nvSpPr>
          <p:spPr>
            <a:xfrm>
              <a:off x="1737336" y="669115"/>
              <a:ext cx="151985" cy="267477"/>
            </a:xfrm>
            <a:custGeom>
              <a:avLst/>
              <a:gdLst/>
              <a:ahLst/>
              <a:cxnLst/>
              <a:rect l="l" t="t" r="r" b="b"/>
              <a:pathLst>
                <a:path w="5185" h="9125" extrusionOk="0">
                  <a:moveTo>
                    <a:pt x="1576" y="1"/>
                  </a:moveTo>
                  <a:cubicBezTo>
                    <a:pt x="1474" y="102"/>
                    <a:pt x="1373" y="229"/>
                    <a:pt x="1373" y="229"/>
                  </a:cubicBezTo>
                  <a:cubicBezTo>
                    <a:pt x="1906" y="2237"/>
                    <a:pt x="2643" y="5948"/>
                    <a:pt x="0" y="8896"/>
                  </a:cubicBezTo>
                  <a:cubicBezTo>
                    <a:pt x="203" y="8998"/>
                    <a:pt x="432" y="9125"/>
                    <a:pt x="636" y="9125"/>
                  </a:cubicBezTo>
                  <a:lnTo>
                    <a:pt x="737" y="9125"/>
                  </a:lnTo>
                  <a:cubicBezTo>
                    <a:pt x="2008" y="8998"/>
                    <a:pt x="3812" y="8693"/>
                    <a:pt x="4880" y="6990"/>
                  </a:cubicBezTo>
                  <a:cubicBezTo>
                    <a:pt x="5083" y="6787"/>
                    <a:pt x="5185" y="6456"/>
                    <a:pt x="5185" y="6151"/>
                  </a:cubicBezTo>
                  <a:cubicBezTo>
                    <a:pt x="5185" y="5821"/>
                    <a:pt x="5083" y="5516"/>
                    <a:pt x="4880" y="5312"/>
                  </a:cubicBezTo>
                  <a:lnTo>
                    <a:pt x="4117" y="4042"/>
                  </a:lnTo>
                  <a:lnTo>
                    <a:pt x="1576" y="1"/>
                  </a:lnTo>
                  <a:close/>
                </a:path>
              </a:pathLst>
            </a:custGeom>
            <a:solidFill>
              <a:srgbClr val="C54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79" name="Google Shape;929;p26">
              <a:extLst>
                <a:ext uri="{FF2B5EF4-FFF2-40B4-BE49-F238E27FC236}">
                  <a16:creationId xmlns:a16="http://schemas.microsoft.com/office/drawing/2014/main" id="{B4FDB379-67D4-18F6-C365-835BF3D4E3AB}"/>
                </a:ext>
              </a:extLst>
            </p:cNvPr>
            <p:cNvSpPr/>
            <p:nvPr/>
          </p:nvSpPr>
          <p:spPr>
            <a:xfrm>
              <a:off x="1603964" y="596215"/>
              <a:ext cx="207884" cy="130734"/>
            </a:xfrm>
            <a:custGeom>
              <a:avLst/>
              <a:gdLst/>
              <a:ahLst/>
              <a:cxnLst/>
              <a:rect l="l" t="t" r="r" b="b"/>
              <a:pathLst>
                <a:path w="7092" h="4460" extrusionOk="0">
                  <a:moveTo>
                    <a:pt x="5013" y="1"/>
                  </a:moveTo>
                  <a:cubicBezTo>
                    <a:pt x="4340" y="1"/>
                    <a:pt x="3546" y="187"/>
                    <a:pt x="2746" y="581"/>
                  </a:cubicBezTo>
                  <a:cubicBezTo>
                    <a:pt x="941" y="1446"/>
                    <a:pt x="1" y="2818"/>
                    <a:pt x="407" y="3758"/>
                  </a:cubicBezTo>
                  <a:cubicBezTo>
                    <a:pt x="636" y="4216"/>
                    <a:pt x="1249" y="4460"/>
                    <a:pt x="2028" y="4460"/>
                  </a:cubicBezTo>
                  <a:cubicBezTo>
                    <a:pt x="2721" y="4460"/>
                    <a:pt x="3545" y="4267"/>
                    <a:pt x="4347" y="3860"/>
                  </a:cubicBezTo>
                  <a:cubicBezTo>
                    <a:pt x="6024" y="3021"/>
                    <a:pt x="7092" y="1649"/>
                    <a:pt x="6660" y="683"/>
                  </a:cubicBezTo>
                  <a:cubicBezTo>
                    <a:pt x="6377" y="238"/>
                    <a:pt x="5772" y="1"/>
                    <a:pt x="5013" y="1"/>
                  </a:cubicBezTo>
                  <a:close/>
                </a:path>
              </a:pathLst>
            </a:custGeom>
            <a:solidFill>
              <a:srgbClr val="CF6E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80" name="Google Shape;930;p26">
              <a:extLst>
                <a:ext uri="{FF2B5EF4-FFF2-40B4-BE49-F238E27FC236}">
                  <a16:creationId xmlns:a16="http://schemas.microsoft.com/office/drawing/2014/main" id="{AD4DFD51-1880-844B-40C3-148A14332260}"/>
                </a:ext>
              </a:extLst>
            </p:cNvPr>
            <p:cNvSpPr/>
            <p:nvPr/>
          </p:nvSpPr>
          <p:spPr>
            <a:xfrm>
              <a:off x="1612905" y="594632"/>
              <a:ext cx="189271" cy="130382"/>
            </a:xfrm>
            <a:custGeom>
              <a:avLst/>
              <a:gdLst/>
              <a:ahLst/>
              <a:cxnLst/>
              <a:rect l="l" t="t" r="r" b="b"/>
              <a:pathLst>
                <a:path w="6457" h="4448" extrusionOk="0">
                  <a:moveTo>
                    <a:pt x="4779" y="0"/>
                  </a:moveTo>
                  <a:cubicBezTo>
                    <a:pt x="4042" y="0"/>
                    <a:pt x="3178" y="229"/>
                    <a:pt x="2441" y="635"/>
                  </a:cubicBezTo>
                  <a:cubicBezTo>
                    <a:pt x="966" y="1372"/>
                    <a:pt x="1" y="2440"/>
                    <a:pt x="1" y="3279"/>
                  </a:cubicBezTo>
                  <a:cubicBezTo>
                    <a:pt x="1" y="3507"/>
                    <a:pt x="1" y="3609"/>
                    <a:pt x="102" y="3812"/>
                  </a:cubicBezTo>
                  <a:cubicBezTo>
                    <a:pt x="331" y="4244"/>
                    <a:pt x="966" y="4448"/>
                    <a:pt x="1704" y="4448"/>
                  </a:cubicBezTo>
                  <a:cubicBezTo>
                    <a:pt x="2339" y="4448"/>
                    <a:pt x="3178" y="4346"/>
                    <a:pt x="4042" y="3914"/>
                  </a:cubicBezTo>
                  <a:cubicBezTo>
                    <a:pt x="5414" y="3177"/>
                    <a:pt x="6355" y="2135"/>
                    <a:pt x="6456" y="1169"/>
                  </a:cubicBezTo>
                  <a:cubicBezTo>
                    <a:pt x="6456" y="1067"/>
                    <a:pt x="6355" y="864"/>
                    <a:pt x="6355" y="737"/>
                  </a:cubicBezTo>
                  <a:cubicBezTo>
                    <a:pt x="6050" y="330"/>
                    <a:pt x="5516" y="0"/>
                    <a:pt x="4779" y="0"/>
                  </a:cubicBezTo>
                  <a:close/>
                </a:path>
              </a:pathLst>
            </a:custGeom>
            <a:solidFill>
              <a:srgbClr val="C54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81" name="Google Shape;931;p26">
              <a:extLst>
                <a:ext uri="{FF2B5EF4-FFF2-40B4-BE49-F238E27FC236}">
                  <a16:creationId xmlns:a16="http://schemas.microsoft.com/office/drawing/2014/main" id="{88ED7FA7-83A7-A221-3A9C-4A5916464AAA}"/>
                </a:ext>
              </a:extLst>
            </p:cNvPr>
            <p:cNvSpPr/>
            <p:nvPr/>
          </p:nvSpPr>
          <p:spPr>
            <a:xfrm>
              <a:off x="1597252" y="582673"/>
              <a:ext cx="208646" cy="131789"/>
            </a:xfrm>
            <a:custGeom>
              <a:avLst/>
              <a:gdLst/>
              <a:ahLst/>
              <a:cxnLst/>
              <a:rect l="l" t="t" r="r" b="b"/>
              <a:pathLst>
                <a:path w="7118" h="4496" extrusionOk="0">
                  <a:moveTo>
                    <a:pt x="5098" y="1"/>
                  </a:moveTo>
                  <a:cubicBezTo>
                    <a:pt x="4408" y="1"/>
                    <a:pt x="3587" y="217"/>
                    <a:pt x="2771" y="637"/>
                  </a:cubicBezTo>
                  <a:cubicBezTo>
                    <a:pt x="967" y="1475"/>
                    <a:pt x="1" y="2848"/>
                    <a:pt x="433" y="3814"/>
                  </a:cubicBezTo>
                  <a:cubicBezTo>
                    <a:pt x="662" y="4258"/>
                    <a:pt x="1277" y="4496"/>
                    <a:pt x="2054" y="4496"/>
                  </a:cubicBezTo>
                  <a:cubicBezTo>
                    <a:pt x="2743" y="4496"/>
                    <a:pt x="3559" y="4309"/>
                    <a:pt x="4347" y="3915"/>
                  </a:cubicBezTo>
                  <a:cubicBezTo>
                    <a:pt x="6050" y="3051"/>
                    <a:pt x="7117" y="1679"/>
                    <a:pt x="6685" y="738"/>
                  </a:cubicBezTo>
                  <a:cubicBezTo>
                    <a:pt x="6411" y="242"/>
                    <a:pt x="5828" y="1"/>
                    <a:pt x="5098" y="1"/>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82" name="Google Shape;932;p26">
              <a:extLst>
                <a:ext uri="{FF2B5EF4-FFF2-40B4-BE49-F238E27FC236}">
                  <a16:creationId xmlns:a16="http://schemas.microsoft.com/office/drawing/2014/main" id="{6C95C720-078B-E54A-7B05-4B350E20778D}"/>
                </a:ext>
              </a:extLst>
            </p:cNvPr>
            <p:cNvSpPr/>
            <p:nvPr/>
          </p:nvSpPr>
          <p:spPr>
            <a:xfrm>
              <a:off x="2019674" y="970096"/>
              <a:ext cx="90195" cy="12692"/>
            </a:xfrm>
            <a:custGeom>
              <a:avLst/>
              <a:gdLst/>
              <a:ahLst/>
              <a:cxnLst/>
              <a:rect l="l" t="t" r="r" b="b"/>
              <a:pathLst>
                <a:path w="3077" h="433" extrusionOk="0">
                  <a:moveTo>
                    <a:pt x="102" y="1"/>
                  </a:moveTo>
                  <a:cubicBezTo>
                    <a:pt x="102" y="128"/>
                    <a:pt x="1" y="128"/>
                    <a:pt x="1" y="128"/>
                  </a:cubicBezTo>
                  <a:lnTo>
                    <a:pt x="2974" y="433"/>
                  </a:lnTo>
                  <a:cubicBezTo>
                    <a:pt x="2974" y="331"/>
                    <a:pt x="3076" y="229"/>
                    <a:pt x="3076" y="128"/>
                  </a:cubicBezTo>
                  <a:lnTo>
                    <a:pt x="102" y="1"/>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83" name="Google Shape;933;p26">
              <a:extLst>
                <a:ext uri="{FF2B5EF4-FFF2-40B4-BE49-F238E27FC236}">
                  <a16:creationId xmlns:a16="http://schemas.microsoft.com/office/drawing/2014/main" id="{EC86321B-D2CC-465D-848A-AF13EDEBBEF6}"/>
                </a:ext>
              </a:extLst>
            </p:cNvPr>
            <p:cNvSpPr/>
            <p:nvPr/>
          </p:nvSpPr>
          <p:spPr>
            <a:xfrm>
              <a:off x="1913885" y="973819"/>
              <a:ext cx="192994" cy="123699"/>
            </a:xfrm>
            <a:custGeom>
              <a:avLst/>
              <a:gdLst/>
              <a:ahLst/>
              <a:cxnLst/>
              <a:rect l="l" t="t" r="r" b="b"/>
              <a:pathLst>
                <a:path w="6584" h="4220" extrusionOk="0">
                  <a:moveTo>
                    <a:pt x="3610" y="1"/>
                  </a:moveTo>
                  <a:lnTo>
                    <a:pt x="2669" y="636"/>
                  </a:lnTo>
                  <a:cubicBezTo>
                    <a:pt x="1602" y="1373"/>
                    <a:pt x="763" y="2212"/>
                    <a:pt x="331" y="2847"/>
                  </a:cubicBezTo>
                  <a:lnTo>
                    <a:pt x="865" y="3915"/>
                  </a:lnTo>
                  <a:lnTo>
                    <a:pt x="433" y="4118"/>
                  </a:lnTo>
                  <a:lnTo>
                    <a:pt x="128" y="3483"/>
                  </a:lnTo>
                  <a:cubicBezTo>
                    <a:pt x="1" y="3686"/>
                    <a:pt x="1" y="3915"/>
                    <a:pt x="128" y="4016"/>
                  </a:cubicBezTo>
                  <a:cubicBezTo>
                    <a:pt x="229" y="4220"/>
                    <a:pt x="433" y="4220"/>
                    <a:pt x="763" y="4220"/>
                  </a:cubicBezTo>
                  <a:cubicBezTo>
                    <a:pt x="1602" y="4220"/>
                    <a:pt x="2873" y="3686"/>
                    <a:pt x="4143" y="2746"/>
                  </a:cubicBezTo>
                  <a:cubicBezTo>
                    <a:pt x="5313" y="1907"/>
                    <a:pt x="6253" y="1043"/>
                    <a:pt x="6583" y="306"/>
                  </a:cubicBezTo>
                  <a:lnTo>
                    <a:pt x="3610" y="1"/>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84" name="Google Shape;934;p26">
              <a:extLst>
                <a:ext uri="{FF2B5EF4-FFF2-40B4-BE49-F238E27FC236}">
                  <a16:creationId xmlns:a16="http://schemas.microsoft.com/office/drawing/2014/main" id="{9DD66DA1-D1C9-CB8A-056E-B130D776305F}"/>
                </a:ext>
              </a:extLst>
            </p:cNvPr>
            <p:cNvSpPr/>
            <p:nvPr/>
          </p:nvSpPr>
          <p:spPr>
            <a:xfrm>
              <a:off x="1917608" y="1066945"/>
              <a:ext cx="8970" cy="27583"/>
            </a:xfrm>
            <a:custGeom>
              <a:avLst/>
              <a:gdLst/>
              <a:ahLst/>
              <a:cxnLst/>
              <a:rect l="l" t="t" r="r" b="b"/>
              <a:pathLst>
                <a:path w="306" h="941" extrusionOk="0">
                  <a:moveTo>
                    <a:pt x="102" y="1"/>
                  </a:moveTo>
                  <a:cubicBezTo>
                    <a:pt x="1" y="102"/>
                    <a:pt x="1" y="204"/>
                    <a:pt x="1" y="306"/>
                  </a:cubicBezTo>
                  <a:lnTo>
                    <a:pt x="306" y="941"/>
                  </a:lnTo>
                  <a:cubicBezTo>
                    <a:pt x="306" y="636"/>
                    <a:pt x="204" y="306"/>
                    <a:pt x="102"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85" name="Google Shape;935;p26">
              <a:extLst>
                <a:ext uri="{FF2B5EF4-FFF2-40B4-BE49-F238E27FC236}">
                  <a16:creationId xmlns:a16="http://schemas.microsoft.com/office/drawing/2014/main" id="{A87CE3E0-750B-1458-2099-F3E395B2C7E0}"/>
                </a:ext>
              </a:extLst>
            </p:cNvPr>
            <p:cNvSpPr/>
            <p:nvPr/>
          </p:nvSpPr>
          <p:spPr>
            <a:xfrm>
              <a:off x="1920598" y="1057271"/>
              <a:ext cx="18643" cy="37256"/>
            </a:xfrm>
            <a:custGeom>
              <a:avLst/>
              <a:gdLst/>
              <a:ahLst/>
              <a:cxnLst/>
              <a:rect l="l" t="t" r="r" b="b"/>
              <a:pathLst>
                <a:path w="636" h="1271" extrusionOk="0">
                  <a:moveTo>
                    <a:pt x="102" y="0"/>
                  </a:moveTo>
                  <a:cubicBezTo>
                    <a:pt x="102" y="102"/>
                    <a:pt x="0" y="204"/>
                    <a:pt x="0" y="331"/>
                  </a:cubicBezTo>
                  <a:cubicBezTo>
                    <a:pt x="102" y="636"/>
                    <a:pt x="204" y="966"/>
                    <a:pt x="204" y="1271"/>
                  </a:cubicBezTo>
                  <a:lnTo>
                    <a:pt x="636" y="1068"/>
                  </a:lnTo>
                  <a:lnTo>
                    <a:pt x="1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nvGrpSpPr>
            <p:cNvPr id="286" name="Google Shape;936;p26">
              <a:extLst>
                <a:ext uri="{FF2B5EF4-FFF2-40B4-BE49-F238E27FC236}">
                  <a16:creationId xmlns:a16="http://schemas.microsoft.com/office/drawing/2014/main" id="{21882DC1-A5BB-923A-A424-8C7FF4BB2235}"/>
                </a:ext>
              </a:extLst>
            </p:cNvPr>
            <p:cNvGrpSpPr/>
            <p:nvPr/>
          </p:nvGrpSpPr>
          <p:grpSpPr>
            <a:xfrm rot="371642">
              <a:off x="1041489" y="1173696"/>
              <a:ext cx="1632662" cy="1111892"/>
              <a:chOff x="7480838" y="2827640"/>
              <a:chExt cx="1632600" cy="1111850"/>
            </a:xfrm>
          </p:grpSpPr>
          <p:sp>
            <p:nvSpPr>
              <p:cNvPr id="287" name="Google Shape;937;p26">
                <a:extLst>
                  <a:ext uri="{FF2B5EF4-FFF2-40B4-BE49-F238E27FC236}">
                    <a16:creationId xmlns:a16="http://schemas.microsoft.com/office/drawing/2014/main" id="{C632A660-3628-766F-7500-D2CE3A82707D}"/>
                  </a:ext>
                </a:extLst>
              </p:cNvPr>
              <p:cNvSpPr txBox="1"/>
              <p:nvPr/>
            </p:nvSpPr>
            <p:spPr>
              <a:xfrm>
                <a:off x="7480838" y="2827640"/>
                <a:ext cx="16326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9564F"/>
                    </a:solidFill>
                    <a:latin typeface="Fira Sans Extra Condensed Medium"/>
                    <a:ea typeface="Fira Sans Extra Condensed Medium"/>
                    <a:cs typeface="Fira Sans Extra Condensed Medium"/>
                    <a:sym typeface="Fira Sans Extra Condensed Medium"/>
                  </a:rPr>
                  <a:t>Effective From</a:t>
                </a:r>
                <a:endParaRPr sz="1600" dirty="0">
                  <a:solidFill>
                    <a:srgbClr val="F9564F"/>
                  </a:solidFill>
                  <a:latin typeface="Fira Sans Extra Condensed Medium"/>
                  <a:ea typeface="Fira Sans Extra Condensed Medium"/>
                  <a:cs typeface="Fira Sans Extra Condensed Medium"/>
                  <a:sym typeface="Fira Sans Extra Condensed Medium"/>
                </a:endParaRPr>
              </a:p>
            </p:txBody>
          </p:sp>
          <p:sp>
            <p:nvSpPr>
              <p:cNvPr id="288" name="Google Shape;938;p26">
                <a:extLst>
                  <a:ext uri="{FF2B5EF4-FFF2-40B4-BE49-F238E27FC236}">
                    <a16:creationId xmlns:a16="http://schemas.microsoft.com/office/drawing/2014/main" id="{7308C712-10D1-E666-BAFC-A97F0B839AD4}"/>
                  </a:ext>
                </a:extLst>
              </p:cNvPr>
              <p:cNvSpPr txBox="1"/>
              <p:nvPr/>
            </p:nvSpPr>
            <p:spPr>
              <a:xfrm>
                <a:off x="7480838" y="3174489"/>
                <a:ext cx="16326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500" dirty="0">
                  <a:solidFill>
                    <a:schemeClr val="dk1"/>
                  </a:solidFill>
                  <a:latin typeface="Fira Sans"/>
                  <a:ea typeface="Fira Sans"/>
                  <a:cs typeface="Fira Sans"/>
                  <a:sym typeface="Fira Sans"/>
                </a:endParaRPr>
              </a:p>
              <a:p>
                <a:pPr marL="0" lvl="0" indent="0" algn="ctr" rtl="0">
                  <a:spcBef>
                    <a:spcPts val="0"/>
                  </a:spcBef>
                  <a:spcAft>
                    <a:spcPts val="0"/>
                  </a:spcAft>
                  <a:buNone/>
                </a:pPr>
                <a:r>
                  <a:rPr lang="en-US" sz="1100" dirty="0">
                    <a:solidFill>
                      <a:schemeClr val="dk1"/>
                    </a:solidFill>
                    <a:latin typeface="Fira Sans"/>
                    <a:ea typeface="Fira Sans"/>
                    <a:cs typeface="Fira Sans"/>
                    <a:sym typeface="Fira Sans"/>
                  </a:rPr>
                  <a:t>Effective date of the sales program (first date program available)</a:t>
                </a:r>
                <a:endParaRPr lang="en-US" sz="1100" dirty="0">
                  <a:latin typeface="Roboto"/>
                  <a:ea typeface="Roboto"/>
                  <a:cs typeface="Roboto"/>
                  <a:sym typeface="Roboto"/>
                </a:endParaRPr>
              </a:p>
            </p:txBody>
          </p:sp>
        </p:grpSp>
      </p:grpSp>
    </p:spTree>
    <p:extLst>
      <p:ext uri="{BB962C8B-B14F-4D97-AF65-F5344CB8AC3E}">
        <p14:creationId xmlns:p14="http://schemas.microsoft.com/office/powerpoint/2010/main" val="8766555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255787" y="331600"/>
            <a:ext cx="9998078"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       Sales Program Customer &amp; User Rules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3" name="Graphic 12" descr="Users">
            <a:extLst>
              <a:ext uri="{FF2B5EF4-FFF2-40B4-BE49-F238E27FC236}">
                <a16:creationId xmlns:a16="http://schemas.microsoft.com/office/drawing/2014/main" id="{E2B6A868-59E0-FE9D-4D4A-DAF34E57E6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251" y="263504"/>
            <a:ext cx="689609" cy="689609"/>
          </a:xfrm>
          <a:prstGeom prst="rect">
            <a:avLst/>
          </a:prstGeom>
        </p:spPr>
      </p:pic>
      <p:grpSp>
        <p:nvGrpSpPr>
          <p:cNvPr id="8" name="Group 7">
            <a:extLst>
              <a:ext uri="{FF2B5EF4-FFF2-40B4-BE49-F238E27FC236}">
                <a16:creationId xmlns:a16="http://schemas.microsoft.com/office/drawing/2014/main" id="{B995E571-89D2-E09F-957A-1D4839DBF538}"/>
              </a:ext>
            </a:extLst>
          </p:cNvPr>
          <p:cNvGrpSpPr/>
          <p:nvPr/>
        </p:nvGrpSpPr>
        <p:grpSpPr>
          <a:xfrm>
            <a:off x="967836" y="2048850"/>
            <a:ext cx="2273933" cy="3170850"/>
            <a:chOff x="967836" y="2048850"/>
            <a:chExt cx="2273933" cy="3170850"/>
          </a:xfrm>
        </p:grpSpPr>
        <p:grpSp>
          <p:nvGrpSpPr>
            <p:cNvPr id="47" name="Google Shape;621;p24">
              <a:extLst>
                <a:ext uri="{FF2B5EF4-FFF2-40B4-BE49-F238E27FC236}">
                  <a16:creationId xmlns:a16="http://schemas.microsoft.com/office/drawing/2014/main" id="{471A902D-465A-50D5-D7CE-BB494E6ABE16}"/>
                </a:ext>
              </a:extLst>
            </p:cNvPr>
            <p:cNvGrpSpPr/>
            <p:nvPr/>
          </p:nvGrpSpPr>
          <p:grpSpPr>
            <a:xfrm>
              <a:off x="967836" y="2048850"/>
              <a:ext cx="2273933" cy="3170850"/>
              <a:chOff x="438350" y="1517575"/>
              <a:chExt cx="1876325" cy="3047409"/>
            </a:xfrm>
          </p:grpSpPr>
          <p:sp>
            <p:nvSpPr>
              <p:cNvPr id="48" name="Google Shape;622;p24">
                <a:extLst>
                  <a:ext uri="{FF2B5EF4-FFF2-40B4-BE49-F238E27FC236}">
                    <a16:creationId xmlns:a16="http://schemas.microsoft.com/office/drawing/2014/main" id="{6880A5D7-2458-B819-7346-98992B021D2A}"/>
                  </a:ext>
                </a:extLst>
              </p:cNvPr>
              <p:cNvSpPr/>
              <p:nvPr/>
            </p:nvSpPr>
            <p:spPr>
              <a:xfrm>
                <a:off x="696508" y="2349988"/>
                <a:ext cx="1301647" cy="1639035"/>
              </a:xfrm>
              <a:custGeom>
                <a:avLst/>
                <a:gdLst/>
                <a:ahLst/>
                <a:cxnLst/>
                <a:rect l="l" t="t" r="r" b="b"/>
                <a:pathLst>
                  <a:path w="45540" h="57344" extrusionOk="0">
                    <a:moveTo>
                      <a:pt x="0" y="0"/>
                    </a:moveTo>
                    <a:lnTo>
                      <a:pt x="0" y="46166"/>
                    </a:lnTo>
                    <a:cubicBezTo>
                      <a:pt x="0" y="52331"/>
                      <a:pt x="5013" y="57344"/>
                      <a:pt x="11178" y="57344"/>
                    </a:cubicBezTo>
                    <a:lnTo>
                      <a:pt x="45539" y="57344"/>
                    </a:lnTo>
                    <a:lnTo>
                      <a:pt x="45539" y="11178"/>
                    </a:lnTo>
                    <a:cubicBezTo>
                      <a:pt x="45539" y="5013"/>
                      <a:pt x="40527" y="0"/>
                      <a:pt x="34361" y="0"/>
                    </a:cubicBezTo>
                    <a:close/>
                  </a:path>
                </a:pathLst>
              </a:custGeom>
              <a:solidFill>
                <a:srgbClr val="33A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nvGrpSpPr>
              <p:cNvPr id="49" name="Google Shape;623;p24">
                <a:extLst>
                  <a:ext uri="{FF2B5EF4-FFF2-40B4-BE49-F238E27FC236}">
                    <a16:creationId xmlns:a16="http://schemas.microsoft.com/office/drawing/2014/main" id="{6BA82616-73D3-731F-1F29-74FC2BFD5D09}"/>
                  </a:ext>
                </a:extLst>
              </p:cNvPr>
              <p:cNvGrpSpPr/>
              <p:nvPr/>
            </p:nvGrpSpPr>
            <p:grpSpPr>
              <a:xfrm>
                <a:off x="533520" y="1517575"/>
                <a:ext cx="1781155" cy="3047409"/>
                <a:chOff x="533520" y="1517575"/>
                <a:chExt cx="1781155" cy="3047409"/>
              </a:xfrm>
            </p:grpSpPr>
            <p:grpSp>
              <p:nvGrpSpPr>
                <p:cNvPr id="53" name="Google Shape;624;p24">
                  <a:extLst>
                    <a:ext uri="{FF2B5EF4-FFF2-40B4-BE49-F238E27FC236}">
                      <a16:creationId xmlns:a16="http://schemas.microsoft.com/office/drawing/2014/main" id="{09F629DD-9B16-2C98-7C65-41FE253CBBDE}"/>
                    </a:ext>
                  </a:extLst>
                </p:cNvPr>
                <p:cNvGrpSpPr/>
                <p:nvPr/>
              </p:nvGrpSpPr>
              <p:grpSpPr>
                <a:xfrm>
                  <a:off x="533520" y="1517575"/>
                  <a:ext cx="1781155" cy="3047409"/>
                  <a:chOff x="533520" y="1517575"/>
                  <a:chExt cx="1781155" cy="3047409"/>
                </a:xfrm>
              </p:grpSpPr>
              <p:sp>
                <p:nvSpPr>
                  <p:cNvPr id="55" name="Google Shape;625;p24">
                    <a:extLst>
                      <a:ext uri="{FF2B5EF4-FFF2-40B4-BE49-F238E27FC236}">
                        <a16:creationId xmlns:a16="http://schemas.microsoft.com/office/drawing/2014/main" id="{0B517146-61B3-81F0-ACE0-20471ACECCEF}"/>
                      </a:ext>
                    </a:extLst>
                  </p:cNvPr>
                  <p:cNvSpPr/>
                  <p:nvPr/>
                </p:nvSpPr>
                <p:spPr>
                  <a:xfrm>
                    <a:off x="2027790" y="4220124"/>
                    <a:ext cx="280823" cy="271534"/>
                  </a:xfrm>
                  <a:custGeom>
                    <a:avLst/>
                    <a:gdLst/>
                    <a:ahLst/>
                    <a:cxnLst/>
                    <a:rect l="l" t="t" r="r" b="b"/>
                    <a:pathLst>
                      <a:path w="9825" h="9500" extrusionOk="0">
                        <a:moveTo>
                          <a:pt x="9825" y="0"/>
                        </a:moveTo>
                        <a:lnTo>
                          <a:pt x="0" y="2933"/>
                        </a:lnTo>
                        <a:lnTo>
                          <a:pt x="0" y="9499"/>
                        </a:lnTo>
                        <a:lnTo>
                          <a:pt x="9825" y="6592"/>
                        </a:lnTo>
                        <a:lnTo>
                          <a:pt x="982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56" name="Google Shape;626;p24">
                    <a:extLst>
                      <a:ext uri="{FF2B5EF4-FFF2-40B4-BE49-F238E27FC236}">
                        <a16:creationId xmlns:a16="http://schemas.microsoft.com/office/drawing/2014/main" id="{F2579824-6769-849A-E2A0-B59B2CBCDF05}"/>
                      </a:ext>
                    </a:extLst>
                  </p:cNvPr>
                  <p:cNvSpPr/>
                  <p:nvPr/>
                </p:nvSpPr>
                <p:spPr>
                  <a:xfrm>
                    <a:off x="534107" y="1809833"/>
                    <a:ext cx="355338" cy="495763"/>
                  </a:xfrm>
                  <a:custGeom>
                    <a:avLst/>
                    <a:gdLst/>
                    <a:ahLst/>
                    <a:cxnLst/>
                    <a:rect l="l" t="t" r="r" b="b"/>
                    <a:pathLst>
                      <a:path w="12432" h="17345" extrusionOk="0">
                        <a:moveTo>
                          <a:pt x="0" y="1"/>
                        </a:moveTo>
                        <a:lnTo>
                          <a:pt x="0" y="13159"/>
                        </a:lnTo>
                        <a:lnTo>
                          <a:pt x="12432" y="17344"/>
                        </a:lnTo>
                        <a:lnTo>
                          <a:pt x="12432" y="4186"/>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57" name="Google Shape;627;p24">
                    <a:extLst>
                      <a:ext uri="{FF2B5EF4-FFF2-40B4-BE49-F238E27FC236}">
                        <a16:creationId xmlns:a16="http://schemas.microsoft.com/office/drawing/2014/main" id="{6209DC03-92D8-1CC1-3FD9-5A6DB8738467}"/>
                      </a:ext>
                    </a:extLst>
                  </p:cNvPr>
                  <p:cNvSpPr/>
                  <p:nvPr/>
                </p:nvSpPr>
                <p:spPr>
                  <a:xfrm>
                    <a:off x="967631" y="1809833"/>
                    <a:ext cx="355338" cy="495763"/>
                  </a:xfrm>
                  <a:custGeom>
                    <a:avLst/>
                    <a:gdLst/>
                    <a:ahLst/>
                    <a:cxnLst/>
                    <a:rect l="l" t="t" r="r" b="b"/>
                    <a:pathLst>
                      <a:path w="12432" h="17345" extrusionOk="0">
                        <a:moveTo>
                          <a:pt x="0" y="1"/>
                        </a:moveTo>
                        <a:lnTo>
                          <a:pt x="0" y="13159"/>
                        </a:lnTo>
                        <a:lnTo>
                          <a:pt x="12431" y="17344"/>
                        </a:lnTo>
                        <a:lnTo>
                          <a:pt x="12431" y="4186"/>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58" name="Google Shape;628;p24">
                    <a:extLst>
                      <a:ext uri="{FF2B5EF4-FFF2-40B4-BE49-F238E27FC236}">
                        <a16:creationId xmlns:a16="http://schemas.microsoft.com/office/drawing/2014/main" id="{9CD310D1-5CFC-C3B5-7922-061F41454CAC}"/>
                      </a:ext>
                    </a:extLst>
                  </p:cNvPr>
                  <p:cNvSpPr/>
                  <p:nvPr/>
                </p:nvSpPr>
                <p:spPr>
                  <a:xfrm>
                    <a:off x="609816" y="1517575"/>
                    <a:ext cx="1474285" cy="3047409"/>
                  </a:xfrm>
                  <a:custGeom>
                    <a:avLst/>
                    <a:gdLst/>
                    <a:ahLst/>
                    <a:cxnLst/>
                    <a:rect l="l" t="t" r="r" b="b"/>
                    <a:pathLst>
                      <a:path w="51580" h="106618" extrusionOk="0">
                        <a:moveTo>
                          <a:pt x="1" y="0"/>
                        </a:moveTo>
                        <a:lnTo>
                          <a:pt x="1" y="86667"/>
                        </a:lnTo>
                        <a:cubicBezTo>
                          <a:pt x="1" y="97745"/>
                          <a:pt x="8973" y="106617"/>
                          <a:pt x="19951" y="106617"/>
                        </a:cubicBezTo>
                        <a:lnTo>
                          <a:pt x="51580" y="106617"/>
                        </a:lnTo>
                        <a:lnTo>
                          <a:pt x="51580" y="19950"/>
                        </a:lnTo>
                        <a:cubicBezTo>
                          <a:pt x="51580" y="8973"/>
                          <a:pt x="42607" y="0"/>
                          <a:pt x="31655" y="0"/>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59" name="Google Shape;629;p24">
                    <a:extLst>
                      <a:ext uri="{FF2B5EF4-FFF2-40B4-BE49-F238E27FC236}">
                        <a16:creationId xmlns:a16="http://schemas.microsoft.com/office/drawing/2014/main" id="{089B7F5E-FC30-6F60-DD37-119E27A2BB3E}"/>
                      </a:ext>
                    </a:extLst>
                  </p:cNvPr>
                  <p:cNvSpPr/>
                  <p:nvPr/>
                </p:nvSpPr>
                <p:spPr>
                  <a:xfrm>
                    <a:off x="533520" y="1809833"/>
                    <a:ext cx="1223560" cy="376117"/>
                  </a:xfrm>
                  <a:custGeom>
                    <a:avLst/>
                    <a:gdLst/>
                    <a:ahLst/>
                    <a:cxnLst/>
                    <a:rect l="l" t="t" r="r" b="b"/>
                    <a:pathLst>
                      <a:path w="42808" h="13159" extrusionOk="0">
                        <a:moveTo>
                          <a:pt x="0" y="1"/>
                        </a:moveTo>
                        <a:lnTo>
                          <a:pt x="0" y="13159"/>
                        </a:lnTo>
                        <a:lnTo>
                          <a:pt x="36241" y="13159"/>
                        </a:lnTo>
                        <a:cubicBezTo>
                          <a:pt x="39875" y="13159"/>
                          <a:pt x="42808" y="10226"/>
                          <a:pt x="42808" y="6592"/>
                        </a:cubicBezTo>
                        <a:cubicBezTo>
                          <a:pt x="42808" y="3033"/>
                          <a:pt x="39875" y="1"/>
                          <a:pt x="3624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60" name="Google Shape;630;p24">
                    <a:extLst>
                      <a:ext uri="{FF2B5EF4-FFF2-40B4-BE49-F238E27FC236}">
                        <a16:creationId xmlns:a16="http://schemas.microsoft.com/office/drawing/2014/main" id="{9AA9E73C-390C-6120-8C67-86D64948628C}"/>
                      </a:ext>
                    </a:extLst>
                  </p:cNvPr>
                  <p:cNvSpPr/>
                  <p:nvPr/>
                </p:nvSpPr>
                <p:spPr>
                  <a:xfrm rot="-5400000">
                    <a:off x="1710775" y="3804750"/>
                    <a:ext cx="288600" cy="919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61" name="Google Shape;631;p24">
                    <a:extLst>
                      <a:ext uri="{FF2B5EF4-FFF2-40B4-BE49-F238E27FC236}">
                        <a16:creationId xmlns:a16="http://schemas.microsoft.com/office/drawing/2014/main" id="{89CCB370-01FC-22E6-F0C9-A83A01BB7F54}"/>
                      </a:ext>
                    </a:extLst>
                  </p:cNvPr>
                  <p:cNvSpPr/>
                  <p:nvPr/>
                </p:nvSpPr>
                <p:spPr>
                  <a:xfrm>
                    <a:off x="1447875" y="4157250"/>
                    <a:ext cx="214200" cy="214200"/>
                  </a:xfrm>
                  <a:prstGeom prst="ellipse">
                    <a:avLst/>
                  </a:prstGeom>
                  <a:solidFill>
                    <a:srgbClr val="451E7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sp>
              <p:nvSpPr>
                <p:cNvPr id="54" name="Google Shape;633;p24">
                  <a:extLst>
                    <a:ext uri="{FF2B5EF4-FFF2-40B4-BE49-F238E27FC236}">
                      <a16:creationId xmlns:a16="http://schemas.microsoft.com/office/drawing/2014/main" id="{A2BE23AC-BDBF-5538-9E53-F2EDE2A1040E}"/>
                    </a:ext>
                  </a:extLst>
                </p:cNvPr>
                <p:cNvSpPr/>
                <p:nvPr/>
              </p:nvSpPr>
              <p:spPr>
                <a:xfrm>
                  <a:off x="696508" y="2349988"/>
                  <a:ext cx="1301647" cy="1639035"/>
                </a:xfrm>
                <a:custGeom>
                  <a:avLst/>
                  <a:gdLst/>
                  <a:ahLst/>
                  <a:cxnLst/>
                  <a:rect l="l" t="t" r="r" b="b"/>
                  <a:pathLst>
                    <a:path w="45540" h="57344" extrusionOk="0">
                      <a:moveTo>
                        <a:pt x="0" y="0"/>
                      </a:moveTo>
                      <a:lnTo>
                        <a:pt x="0" y="46166"/>
                      </a:lnTo>
                      <a:cubicBezTo>
                        <a:pt x="0" y="52331"/>
                        <a:pt x="5013" y="57344"/>
                        <a:pt x="11178" y="57344"/>
                      </a:cubicBezTo>
                      <a:lnTo>
                        <a:pt x="45539" y="57344"/>
                      </a:lnTo>
                      <a:lnTo>
                        <a:pt x="45539" y="11178"/>
                      </a:lnTo>
                      <a:cubicBezTo>
                        <a:pt x="45539" y="5013"/>
                        <a:pt x="40527" y="0"/>
                        <a:pt x="34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grpSp>
            <p:nvGrpSpPr>
              <p:cNvPr id="50" name="Google Shape;634;p24">
                <a:extLst>
                  <a:ext uri="{FF2B5EF4-FFF2-40B4-BE49-F238E27FC236}">
                    <a16:creationId xmlns:a16="http://schemas.microsoft.com/office/drawing/2014/main" id="{C539F47C-5887-B36D-FD62-6BCCC34B6013}"/>
                  </a:ext>
                </a:extLst>
              </p:cNvPr>
              <p:cNvGrpSpPr/>
              <p:nvPr/>
            </p:nvGrpSpPr>
            <p:grpSpPr>
              <a:xfrm>
                <a:off x="438350" y="1809825"/>
                <a:ext cx="1564100" cy="1762730"/>
                <a:chOff x="438350" y="1809825"/>
                <a:chExt cx="1564100" cy="1762730"/>
              </a:xfrm>
            </p:grpSpPr>
            <p:sp>
              <p:nvSpPr>
                <p:cNvPr id="51" name="Google Shape;635;p24">
                  <a:extLst>
                    <a:ext uri="{FF2B5EF4-FFF2-40B4-BE49-F238E27FC236}">
                      <a16:creationId xmlns:a16="http://schemas.microsoft.com/office/drawing/2014/main" id="{F56C7304-643E-748C-869E-009B841BA99A}"/>
                    </a:ext>
                  </a:extLst>
                </p:cNvPr>
                <p:cNvSpPr/>
                <p:nvPr/>
              </p:nvSpPr>
              <p:spPr>
                <a:xfrm>
                  <a:off x="438350" y="1809825"/>
                  <a:ext cx="1413900" cy="3762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dirty="0">
                      <a:solidFill>
                        <a:schemeClr val="dk1"/>
                      </a:solidFill>
                      <a:latin typeface="Fira Sans Extra Condensed Medium"/>
                      <a:ea typeface="Fira Sans Extra Condensed Medium"/>
                      <a:cs typeface="Fira Sans Extra Condensed Medium"/>
                      <a:sym typeface="Fira Sans Extra Condensed Medium"/>
                    </a:rPr>
                    <a:t>Region Is</a:t>
                  </a:r>
                  <a:endParaRPr sz="16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52" name="Google Shape;636;p24">
                  <a:extLst>
                    <a:ext uri="{FF2B5EF4-FFF2-40B4-BE49-F238E27FC236}">
                      <a16:creationId xmlns:a16="http://schemas.microsoft.com/office/drawing/2014/main" id="{FA169F59-66B4-C0DF-8AC6-F89F5C84D99D}"/>
                    </a:ext>
                  </a:extLst>
                </p:cNvPr>
                <p:cNvSpPr txBox="1"/>
                <p:nvPr/>
              </p:nvSpPr>
              <p:spPr>
                <a:xfrm>
                  <a:off x="700750" y="2766455"/>
                  <a:ext cx="1301700" cy="80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dirty="0">
                      <a:solidFill>
                        <a:schemeClr val="dk1"/>
                      </a:solidFill>
                      <a:latin typeface="Fira Sans"/>
                      <a:ea typeface="Fira Sans"/>
                      <a:cs typeface="Fira Sans"/>
                      <a:sym typeface="Fira Sans"/>
                    </a:rPr>
                    <a:t>Customer Sol</a:t>
                  </a:r>
                  <a:r>
                    <a:rPr lang="en-US" sz="1100" dirty="0">
                      <a:solidFill>
                        <a:schemeClr val="dk1"/>
                      </a:solidFill>
                      <a:latin typeface="Fira Sans"/>
                      <a:ea typeface="Fira Sans"/>
                      <a:cs typeface="Fira Sans"/>
                      <a:sym typeface="Fira Sans"/>
                    </a:rPr>
                    <a:t>d T</a:t>
                  </a:r>
                  <a:r>
                    <a:rPr lang="en" sz="1100" dirty="0">
                      <a:solidFill>
                        <a:schemeClr val="dk1"/>
                      </a:solidFill>
                      <a:latin typeface="Fira Sans"/>
                      <a:ea typeface="Fira Sans"/>
                      <a:cs typeface="Fira Sans"/>
                      <a:sym typeface="Fira Sans"/>
                    </a:rPr>
                    <a:t>o Account is associated with a region listed in the rule</a:t>
                  </a:r>
                </a:p>
                <a:p>
                  <a:pPr marL="0" lvl="0" indent="0" algn="ctr" rtl="0">
                    <a:spcBef>
                      <a:spcPts val="0"/>
                    </a:spcBef>
                    <a:spcAft>
                      <a:spcPts val="0"/>
                    </a:spcAft>
                    <a:buClr>
                      <a:schemeClr val="dk1"/>
                    </a:buClr>
                    <a:buSzPts val="1100"/>
                    <a:buFont typeface="Arial"/>
                    <a:buNone/>
                  </a:pPr>
                  <a:endParaRPr lang="en" sz="1100" dirty="0">
                    <a:solidFill>
                      <a:schemeClr val="dk1"/>
                    </a:solidFill>
                    <a:latin typeface="Fira Sans"/>
                    <a:ea typeface="Fira Sans"/>
                    <a:cs typeface="Fira Sans"/>
                    <a:sym typeface="Fira Sans"/>
                  </a:endParaRPr>
                </a:p>
                <a:p>
                  <a:pPr marL="0" lvl="0" indent="0" algn="ctr" rtl="0">
                    <a:spcBef>
                      <a:spcPts val="0"/>
                    </a:spcBef>
                    <a:spcAft>
                      <a:spcPts val="0"/>
                    </a:spcAft>
                    <a:buClr>
                      <a:schemeClr val="dk1"/>
                    </a:buClr>
                    <a:buSzPts val="1100"/>
                    <a:buFont typeface="Arial"/>
                    <a:buNone/>
                  </a:pPr>
                  <a:r>
                    <a:rPr lang="en" sz="1100" i="1" dirty="0">
                      <a:solidFill>
                        <a:schemeClr val="bg1">
                          <a:lumMod val="50000"/>
                        </a:schemeClr>
                      </a:solidFill>
                      <a:latin typeface="Fira Sans Extra Condensed Medium"/>
                      <a:sym typeface="Fira Sans"/>
                    </a:rPr>
                    <a:t>Example: Region is“EMEA”</a:t>
                  </a:r>
                  <a:endParaRPr sz="1100" i="1" dirty="0">
                    <a:solidFill>
                      <a:schemeClr val="bg1">
                        <a:lumMod val="50000"/>
                      </a:schemeClr>
                    </a:solidFill>
                    <a:latin typeface="Fira Sans Extra Condensed Medium"/>
                    <a:sym typeface="Fira Sans"/>
                  </a:endParaRPr>
                </a:p>
              </p:txBody>
            </p:sp>
          </p:grpSp>
        </p:grpSp>
        <p:pic>
          <p:nvPicPr>
            <p:cNvPr id="76" name="Graphic 75" descr="Earth globe: Americas with solid fill">
              <a:extLst>
                <a:ext uri="{FF2B5EF4-FFF2-40B4-BE49-F238E27FC236}">
                  <a16:creationId xmlns:a16="http://schemas.microsoft.com/office/drawing/2014/main" id="{4056A987-7E40-EAD5-295C-242045C08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92222" y="4787207"/>
              <a:ext cx="253940" cy="253940"/>
            </a:xfrm>
            <a:prstGeom prst="rect">
              <a:avLst/>
            </a:prstGeom>
          </p:spPr>
        </p:pic>
      </p:grpSp>
      <p:grpSp>
        <p:nvGrpSpPr>
          <p:cNvPr id="5" name="Group 4">
            <a:extLst>
              <a:ext uri="{FF2B5EF4-FFF2-40B4-BE49-F238E27FC236}">
                <a16:creationId xmlns:a16="http://schemas.microsoft.com/office/drawing/2014/main" id="{C8A4BF75-444C-5BFE-507F-1AE55A56CF0D}"/>
              </a:ext>
            </a:extLst>
          </p:cNvPr>
          <p:cNvGrpSpPr/>
          <p:nvPr/>
        </p:nvGrpSpPr>
        <p:grpSpPr>
          <a:xfrm>
            <a:off x="3337703" y="2048850"/>
            <a:ext cx="2284346" cy="3170850"/>
            <a:chOff x="3239233" y="2048850"/>
            <a:chExt cx="2284346" cy="3170850"/>
          </a:xfrm>
        </p:grpSpPr>
        <p:grpSp>
          <p:nvGrpSpPr>
            <p:cNvPr id="62" name="Google Shape;637;p24">
              <a:extLst>
                <a:ext uri="{FF2B5EF4-FFF2-40B4-BE49-F238E27FC236}">
                  <a16:creationId xmlns:a16="http://schemas.microsoft.com/office/drawing/2014/main" id="{A41BC9D3-887A-CCB7-4A7F-A35DFDC7491D}"/>
                </a:ext>
              </a:extLst>
            </p:cNvPr>
            <p:cNvGrpSpPr/>
            <p:nvPr/>
          </p:nvGrpSpPr>
          <p:grpSpPr>
            <a:xfrm>
              <a:off x="3239233" y="2048850"/>
              <a:ext cx="2284346" cy="3170850"/>
              <a:chOff x="2458583" y="1517575"/>
              <a:chExt cx="1884917" cy="3047409"/>
            </a:xfrm>
          </p:grpSpPr>
          <p:sp>
            <p:nvSpPr>
              <p:cNvPr id="63" name="Google Shape;638;p24">
                <a:extLst>
                  <a:ext uri="{FF2B5EF4-FFF2-40B4-BE49-F238E27FC236}">
                    <a16:creationId xmlns:a16="http://schemas.microsoft.com/office/drawing/2014/main" id="{D24B2873-19F7-3D67-09E5-B54828582BE8}"/>
                  </a:ext>
                </a:extLst>
              </p:cNvPr>
              <p:cNvSpPr/>
              <p:nvPr/>
            </p:nvSpPr>
            <p:spPr>
              <a:xfrm>
                <a:off x="2735364" y="2349988"/>
                <a:ext cx="1301647" cy="1639035"/>
              </a:xfrm>
              <a:custGeom>
                <a:avLst/>
                <a:gdLst/>
                <a:ahLst/>
                <a:cxnLst/>
                <a:rect l="l" t="t" r="r" b="b"/>
                <a:pathLst>
                  <a:path w="45540" h="57344" extrusionOk="0">
                    <a:moveTo>
                      <a:pt x="0" y="0"/>
                    </a:moveTo>
                    <a:lnTo>
                      <a:pt x="0" y="46166"/>
                    </a:lnTo>
                    <a:cubicBezTo>
                      <a:pt x="0" y="52331"/>
                      <a:pt x="5013" y="57344"/>
                      <a:pt x="11178" y="57344"/>
                    </a:cubicBezTo>
                    <a:lnTo>
                      <a:pt x="45540" y="57344"/>
                    </a:lnTo>
                    <a:lnTo>
                      <a:pt x="45540" y="11178"/>
                    </a:lnTo>
                    <a:cubicBezTo>
                      <a:pt x="45540" y="5013"/>
                      <a:pt x="40527" y="0"/>
                      <a:pt x="34362" y="0"/>
                    </a:cubicBezTo>
                    <a:close/>
                  </a:path>
                </a:pathLst>
              </a:custGeom>
              <a:solidFill>
                <a:srgbClr val="C5CE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nvGrpSpPr>
              <p:cNvPr id="64" name="Google Shape;639;p24">
                <a:extLst>
                  <a:ext uri="{FF2B5EF4-FFF2-40B4-BE49-F238E27FC236}">
                    <a16:creationId xmlns:a16="http://schemas.microsoft.com/office/drawing/2014/main" id="{A987CB2D-8C42-790A-4FEE-4790DDE9C6E4}"/>
                  </a:ext>
                </a:extLst>
              </p:cNvPr>
              <p:cNvGrpSpPr/>
              <p:nvPr/>
            </p:nvGrpSpPr>
            <p:grpSpPr>
              <a:xfrm>
                <a:off x="2553396" y="1517575"/>
                <a:ext cx="1790104" cy="3047409"/>
                <a:chOff x="2553396" y="1517575"/>
                <a:chExt cx="1790104" cy="3047409"/>
              </a:xfrm>
            </p:grpSpPr>
            <p:grpSp>
              <p:nvGrpSpPr>
                <p:cNvPr id="68" name="Google Shape;640;p24">
                  <a:extLst>
                    <a:ext uri="{FF2B5EF4-FFF2-40B4-BE49-F238E27FC236}">
                      <a16:creationId xmlns:a16="http://schemas.microsoft.com/office/drawing/2014/main" id="{79D41CB6-1E2A-8405-DB80-946CCB725CD8}"/>
                    </a:ext>
                  </a:extLst>
                </p:cNvPr>
                <p:cNvGrpSpPr/>
                <p:nvPr/>
              </p:nvGrpSpPr>
              <p:grpSpPr>
                <a:xfrm>
                  <a:off x="2553396" y="1517575"/>
                  <a:ext cx="1790104" cy="3047409"/>
                  <a:chOff x="2553396" y="1517575"/>
                  <a:chExt cx="1790104" cy="3047409"/>
                </a:xfrm>
              </p:grpSpPr>
              <p:sp>
                <p:nvSpPr>
                  <p:cNvPr id="70" name="Google Shape;641;p24">
                    <a:extLst>
                      <a:ext uri="{FF2B5EF4-FFF2-40B4-BE49-F238E27FC236}">
                        <a16:creationId xmlns:a16="http://schemas.microsoft.com/office/drawing/2014/main" id="{5211DBE8-90C0-46A3-F5A0-167F20C52313}"/>
                      </a:ext>
                    </a:extLst>
                  </p:cNvPr>
                  <p:cNvSpPr/>
                  <p:nvPr/>
                </p:nvSpPr>
                <p:spPr>
                  <a:xfrm>
                    <a:off x="4056615" y="4220124"/>
                    <a:ext cx="280823" cy="271534"/>
                  </a:xfrm>
                  <a:custGeom>
                    <a:avLst/>
                    <a:gdLst/>
                    <a:ahLst/>
                    <a:cxnLst/>
                    <a:rect l="l" t="t" r="r" b="b"/>
                    <a:pathLst>
                      <a:path w="9825" h="9500" extrusionOk="0">
                        <a:moveTo>
                          <a:pt x="9825" y="0"/>
                        </a:moveTo>
                        <a:lnTo>
                          <a:pt x="0" y="2933"/>
                        </a:lnTo>
                        <a:lnTo>
                          <a:pt x="0" y="9499"/>
                        </a:lnTo>
                        <a:lnTo>
                          <a:pt x="9825" y="6592"/>
                        </a:lnTo>
                        <a:lnTo>
                          <a:pt x="982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71" name="Google Shape;642;p24">
                    <a:extLst>
                      <a:ext uri="{FF2B5EF4-FFF2-40B4-BE49-F238E27FC236}">
                        <a16:creationId xmlns:a16="http://schemas.microsoft.com/office/drawing/2014/main" id="{32BE93AA-4EAE-EB4C-641A-4A24FA7E79A2}"/>
                      </a:ext>
                    </a:extLst>
                  </p:cNvPr>
                  <p:cNvSpPr/>
                  <p:nvPr/>
                </p:nvSpPr>
                <p:spPr>
                  <a:xfrm>
                    <a:off x="2553407" y="1809833"/>
                    <a:ext cx="355338" cy="495763"/>
                  </a:xfrm>
                  <a:custGeom>
                    <a:avLst/>
                    <a:gdLst/>
                    <a:ahLst/>
                    <a:cxnLst/>
                    <a:rect l="l" t="t" r="r" b="b"/>
                    <a:pathLst>
                      <a:path w="12432" h="17345" extrusionOk="0">
                        <a:moveTo>
                          <a:pt x="0" y="1"/>
                        </a:moveTo>
                        <a:lnTo>
                          <a:pt x="0" y="13159"/>
                        </a:lnTo>
                        <a:lnTo>
                          <a:pt x="12432" y="17344"/>
                        </a:lnTo>
                        <a:lnTo>
                          <a:pt x="12432" y="4186"/>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72" name="Google Shape;643;p24">
                    <a:extLst>
                      <a:ext uri="{FF2B5EF4-FFF2-40B4-BE49-F238E27FC236}">
                        <a16:creationId xmlns:a16="http://schemas.microsoft.com/office/drawing/2014/main" id="{8B3B110C-87BD-FD1E-20B8-B33054159D75}"/>
                      </a:ext>
                    </a:extLst>
                  </p:cNvPr>
                  <p:cNvSpPr/>
                  <p:nvPr/>
                </p:nvSpPr>
                <p:spPr>
                  <a:xfrm>
                    <a:off x="2644625" y="1517575"/>
                    <a:ext cx="1474314" cy="3047409"/>
                  </a:xfrm>
                  <a:custGeom>
                    <a:avLst/>
                    <a:gdLst/>
                    <a:ahLst/>
                    <a:cxnLst/>
                    <a:rect l="l" t="t" r="r" b="b"/>
                    <a:pathLst>
                      <a:path w="51581" h="106618" extrusionOk="0">
                        <a:moveTo>
                          <a:pt x="1" y="0"/>
                        </a:moveTo>
                        <a:lnTo>
                          <a:pt x="1" y="86667"/>
                        </a:lnTo>
                        <a:cubicBezTo>
                          <a:pt x="1" y="97745"/>
                          <a:pt x="8873" y="106617"/>
                          <a:pt x="19926" y="106617"/>
                        </a:cubicBezTo>
                        <a:lnTo>
                          <a:pt x="51580" y="106617"/>
                        </a:lnTo>
                        <a:lnTo>
                          <a:pt x="51580" y="19950"/>
                        </a:lnTo>
                        <a:cubicBezTo>
                          <a:pt x="51580" y="8973"/>
                          <a:pt x="42608" y="0"/>
                          <a:pt x="31530" y="0"/>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73" name="Google Shape;644;p24">
                    <a:extLst>
                      <a:ext uri="{FF2B5EF4-FFF2-40B4-BE49-F238E27FC236}">
                        <a16:creationId xmlns:a16="http://schemas.microsoft.com/office/drawing/2014/main" id="{AC117D94-FE04-2238-0D45-26A53C537398}"/>
                      </a:ext>
                    </a:extLst>
                  </p:cNvPr>
                  <p:cNvSpPr/>
                  <p:nvPr/>
                </p:nvSpPr>
                <p:spPr>
                  <a:xfrm>
                    <a:off x="2553396" y="1809833"/>
                    <a:ext cx="1224274" cy="376117"/>
                  </a:xfrm>
                  <a:custGeom>
                    <a:avLst/>
                    <a:gdLst/>
                    <a:ahLst/>
                    <a:cxnLst/>
                    <a:rect l="l" t="t" r="r" b="b"/>
                    <a:pathLst>
                      <a:path w="42833" h="13159" extrusionOk="0">
                        <a:moveTo>
                          <a:pt x="0" y="1"/>
                        </a:moveTo>
                        <a:lnTo>
                          <a:pt x="0" y="13159"/>
                        </a:lnTo>
                        <a:lnTo>
                          <a:pt x="36241" y="13159"/>
                        </a:lnTo>
                        <a:cubicBezTo>
                          <a:pt x="39800" y="13159"/>
                          <a:pt x="42833" y="10226"/>
                          <a:pt x="42833" y="6592"/>
                        </a:cubicBezTo>
                        <a:cubicBezTo>
                          <a:pt x="42833" y="3033"/>
                          <a:pt x="39800" y="1"/>
                          <a:pt x="3624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74" name="Google Shape;645;p24">
                    <a:extLst>
                      <a:ext uri="{FF2B5EF4-FFF2-40B4-BE49-F238E27FC236}">
                        <a16:creationId xmlns:a16="http://schemas.microsoft.com/office/drawing/2014/main" id="{6C20E05C-6604-A787-CD43-12A3EEBCC8DC}"/>
                      </a:ext>
                    </a:extLst>
                  </p:cNvPr>
                  <p:cNvSpPr/>
                  <p:nvPr/>
                </p:nvSpPr>
                <p:spPr>
                  <a:xfrm rot="-5400000">
                    <a:off x="3739600" y="3804750"/>
                    <a:ext cx="288600" cy="919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75" name="Google Shape;646;p24">
                    <a:extLst>
                      <a:ext uri="{FF2B5EF4-FFF2-40B4-BE49-F238E27FC236}">
                        <a16:creationId xmlns:a16="http://schemas.microsoft.com/office/drawing/2014/main" id="{CAFE3C45-6E46-4469-55ED-EDEEB6563746}"/>
                      </a:ext>
                    </a:extLst>
                  </p:cNvPr>
                  <p:cNvSpPr/>
                  <p:nvPr/>
                </p:nvSpPr>
                <p:spPr>
                  <a:xfrm>
                    <a:off x="3476700" y="4157250"/>
                    <a:ext cx="214200" cy="214200"/>
                  </a:xfrm>
                  <a:prstGeom prst="ellipse">
                    <a:avLst/>
                  </a:prstGeom>
                  <a:solidFill>
                    <a:srgbClr val="7B1E7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sp>
              <p:nvSpPr>
                <p:cNvPr id="69" name="Google Shape;648;p24">
                  <a:extLst>
                    <a:ext uri="{FF2B5EF4-FFF2-40B4-BE49-F238E27FC236}">
                      <a16:creationId xmlns:a16="http://schemas.microsoft.com/office/drawing/2014/main" id="{AAA5D57A-76B4-A63E-3EF9-12B7AA6C5ED9}"/>
                    </a:ext>
                  </a:extLst>
                </p:cNvPr>
                <p:cNvSpPr/>
                <p:nvPr/>
              </p:nvSpPr>
              <p:spPr>
                <a:xfrm>
                  <a:off x="2735364" y="2349988"/>
                  <a:ext cx="1301647" cy="1639035"/>
                </a:xfrm>
                <a:custGeom>
                  <a:avLst/>
                  <a:gdLst/>
                  <a:ahLst/>
                  <a:cxnLst/>
                  <a:rect l="l" t="t" r="r" b="b"/>
                  <a:pathLst>
                    <a:path w="45540" h="57344" extrusionOk="0">
                      <a:moveTo>
                        <a:pt x="0" y="0"/>
                      </a:moveTo>
                      <a:lnTo>
                        <a:pt x="0" y="46166"/>
                      </a:lnTo>
                      <a:cubicBezTo>
                        <a:pt x="0" y="52331"/>
                        <a:pt x="5013" y="57344"/>
                        <a:pt x="11178" y="57344"/>
                      </a:cubicBezTo>
                      <a:lnTo>
                        <a:pt x="45540" y="57344"/>
                      </a:lnTo>
                      <a:lnTo>
                        <a:pt x="45540" y="11178"/>
                      </a:lnTo>
                      <a:cubicBezTo>
                        <a:pt x="45540" y="5013"/>
                        <a:pt x="40527" y="0"/>
                        <a:pt x="34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grpSp>
            <p:nvGrpSpPr>
              <p:cNvPr id="65" name="Google Shape;649;p24">
                <a:extLst>
                  <a:ext uri="{FF2B5EF4-FFF2-40B4-BE49-F238E27FC236}">
                    <a16:creationId xmlns:a16="http://schemas.microsoft.com/office/drawing/2014/main" id="{C1C1FC38-3E3C-5E68-B81B-0A757EC021B1}"/>
                  </a:ext>
                </a:extLst>
              </p:cNvPr>
              <p:cNvGrpSpPr/>
              <p:nvPr/>
            </p:nvGrpSpPr>
            <p:grpSpPr>
              <a:xfrm>
                <a:off x="2458583" y="1809825"/>
                <a:ext cx="1580769" cy="1762730"/>
                <a:chOff x="2458583" y="1809825"/>
                <a:chExt cx="1580769" cy="1762730"/>
              </a:xfrm>
            </p:grpSpPr>
            <p:sp>
              <p:nvSpPr>
                <p:cNvPr id="66" name="Google Shape;650;p24">
                  <a:extLst>
                    <a:ext uri="{FF2B5EF4-FFF2-40B4-BE49-F238E27FC236}">
                      <a16:creationId xmlns:a16="http://schemas.microsoft.com/office/drawing/2014/main" id="{487068C1-F526-4A76-A41C-6DB526EDBF77}"/>
                    </a:ext>
                  </a:extLst>
                </p:cNvPr>
                <p:cNvSpPr/>
                <p:nvPr/>
              </p:nvSpPr>
              <p:spPr>
                <a:xfrm>
                  <a:off x="2458583" y="1809825"/>
                  <a:ext cx="1413900" cy="3762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dirty="0">
                      <a:solidFill>
                        <a:schemeClr val="dk1"/>
                      </a:solidFill>
                      <a:latin typeface="Fira Sans Extra Condensed Medium"/>
                      <a:ea typeface="Fira Sans Extra Condensed Medium"/>
                      <a:cs typeface="Fira Sans Extra Condensed Medium"/>
                      <a:sym typeface="Fira Sans Extra Condensed Medium"/>
                    </a:rPr>
                    <a:t>Region Is Not</a:t>
                  </a:r>
                  <a:endParaRPr sz="16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67" name="Google Shape;651;p24">
                  <a:extLst>
                    <a:ext uri="{FF2B5EF4-FFF2-40B4-BE49-F238E27FC236}">
                      <a16:creationId xmlns:a16="http://schemas.microsoft.com/office/drawing/2014/main" id="{22615761-CB1B-A7BE-2819-8A10622EB1AB}"/>
                    </a:ext>
                  </a:extLst>
                </p:cNvPr>
                <p:cNvSpPr txBox="1"/>
                <p:nvPr/>
              </p:nvSpPr>
              <p:spPr>
                <a:xfrm>
                  <a:off x="2737652" y="2766455"/>
                  <a:ext cx="1301700" cy="80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100" dirty="0">
                      <a:solidFill>
                        <a:schemeClr val="dk1"/>
                      </a:solidFill>
                      <a:latin typeface="Fira Sans"/>
                      <a:ea typeface="Fira Sans"/>
                      <a:cs typeface="Fira Sans"/>
                      <a:sym typeface="Fira Sans"/>
                    </a:rPr>
                    <a:t>Customer Sold To Account is </a:t>
                  </a:r>
                  <a:r>
                    <a:rPr lang="en-US" sz="1100" b="1" dirty="0">
                      <a:solidFill>
                        <a:schemeClr val="dk1"/>
                      </a:solidFill>
                      <a:latin typeface="Fira Sans"/>
                      <a:ea typeface="Fira Sans"/>
                      <a:cs typeface="Fira Sans"/>
                      <a:sym typeface="Fira Sans"/>
                    </a:rPr>
                    <a:t>NOT</a:t>
                  </a:r>
                  <a:r>
                    <a:rPr lang="en-US" sz="1100" dirty="0">
                      <a:solidFill>
                        <a:schemeClr val="dk1"/>
                      </a:solidFill>
                      <a:latin typeface="Fira Sans"/>
                      <a:ea typeface="Fira Sans"/>
                      <a:cs typeface="Fira Sans"/>
                      <a:sym typeface="Fira Sans"/>
                    </a:rPr>
                    <a:t> listed as excluded from the sales program</a:t>
                  </a:r>
                </a:p>
                <a:p>
                  <a:pPr marL="0" lvl="0" indent="0" algn="ctr" rtl="0">
                    <a:spcBef>
                      <a:spcPts val="0"/>
                    </a:spcBef>
                    <a:spcAft>
                      <a:spcPts val="0"/>
                    </a:spcAft>
                    <a:buClr>
                      <a:schemeClr val="dk1"/>
                    </a:buClr>
                    <a:buSzPts val="1100"/>
                    <a:buFont typeface="Arial"/>
                    <a:buNone/>
                  </a:pPr>
                  <a:endParaRPr lang="en-US" sz="1100" dirty="0">
                    <a:solidFill>
                      <a:schemeClr val="dk1"/>
                    </a:solidFill>
                    <a:latin typeface="Fira Sans"/>
                    <a:ea typeface="Fira Sans"/>
                    <a:cs typeface="Fira Sans"/>
                    <a:sym typeface="Fira Sans"/>
                  </a:endParaRPr>
                </a:p>
                <a:p>
                  <a:pPr algn="ctr">
                    <a:buClr>
                      <a:schemeClr val="dk1"/>
                    </a:buClr>
                    <a:buSzPts val="1100"/>
                  </a:pPr>
                  <a:r>
                    <a:rPr lang="en-US" sz="1100" i="1" dirty="0">
                      <a:solidFill>
                        <a:schemeClr val="bg1">
                          <a:lumMod val="50000"/>
                        </a:schemeClr>
                      </a:solidFill>
                      <a:latin typeface="Fira Sans Extra Condensed Medium"/>
                      <a:sym typeface="Fira Sans"/>
                    </a:rPr>
                    <a:t>Example: Region is not “EMEA”</a:t>
                  </a:r>
                </a:p>
                <a:p>
                  <a:pPr marL="0" lvl="0" indent="0" algn="ctr" rtl="0">
                    <a:spcBef>
                      <a:spcPts val="0"/>
                    </a:spcBef>
                    <a:spcAft>
                      <a:spcPts val="0"/>
                    </a:spcAft>
                    <a:buClr>
                      <a:schemeClr val="dk1"/>
                    </a:buClr>
                    <a:buSzPts val="1100"/>
                    <a:buFont typeface="Arial"/>
                    <a:buNone/>
                  </a:pPr>
                  <a:endParaRPr lang="en-US" sz="1100" dirty="0">
                    <a:solidFill>
                      <a:srgbClr val="000000"/>
                    </a:solidFill>
                    <a:latin typeface="Fira Sans"/>
                    <a:ea typeface="Fira Sans"/>
                    <a:cs typeface="Fira Sans"/>
                    <a:sym typeface="Fira Sans"/>
                  </a:endParaRPr>
                </a:p>
              </p:txBody>
            </p:sp>
          </p:grpSp>
        </p:grpSp>
        <p:pic>
          <p:nvPicPr>
            <p:cNvPr id="77" name="Graphic 76" descr="Earth globe: Americas with solid fill">
              <a:extLst>
                <a:ext uri="{FF2B5EF4-FFF2-40B4-BE49-F238E27FC236}">
                  <a16:creationId xmlns:a16="http://schemas.microsoft.com/office/drawing/2014/main" id="{CC519E5D-4ACC-FF3D-7ABA-E08D04E132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77149" y="4788419"/>
              <a:ext cx="253940" cy="253940"/>
            </a:xfrm>
            <a:prstGeom prst="rect">
              <a:avLst/>
            </a:prstGeom>
          </p:spPr>
        </p:pic>
      </p:grpSp>
      <p:grpSp>
        <p:nvGrpSpPr>
          <p:cNvPr id="4" name="Group 3">
            <a:extLst>
              <a:ext uri="{FF2B5EF4-FFF2-40B4-BE49-F238E27FC236}">
                <a16:creationId xmlns:a16="http://schemas.microsoft.com/office/drawing/2014/main" id="{507C7552-0FE0-4EE5-61E5-05A93DDC529D}"/>
              </a:ext>
            </a:extLst>
          </p:cNvPr>
          <p:cNvGrpSpPr/>
          <p:nvPr/>
        </p:nvGrpSpPr>
        <p:grpSpPr>
          <a:xfrm>
            <a:off x="5717983" y="2048850"/>
            <a:ext cx="2277951" cy="3170850"/>
            <a:chOff x="5521043" y="2048850"/>
            <a:chExt cx="2277951" cy="3170850"/>
          </a:xfrm>
        </p:grpSpPr>
        <p:grpSp>
          <p:nvGrpSpPr>
            <p:cNvPr id="14" name="Google Shape;591;p24">
              <a:extLst>
                <a:ext uri="{FF2B5EF4-FFF2-40B4-BE49-F238E27FC236}">
                  <a16:creationId xmlns:a16="http://schemas.microsoft.com/office/drawing/2014/main" id="{FC301A56-13F3-6DE5-542D-150EEFBAB6DC}"/>
                </a:ext>
              </a:extLst>
            </p:cNvPr>
            <p:cNvGrpSpPr/>
            <p:nvPr/>
          </p:nvGrpSpPr>
          <p:grpSpPr>
            <a:xfrm>
              <a:off x="5521043" y="2048850"/>
              <a:ext cx="2277951" cy="3170850"/>
              <a:chOff x="4497448" y="1517575"/>
              <a:chExt cx="1879640" cy="3047409"/>
            </a:xfrm>
          </p:grpSpPr>
          <p:sp>
            <p:nvSpPr>
              <p:cNvPr id="16" name="Google Shape;592;p24">
                <a:extLst>
                  <a:ext uri="{FF2B5EF4-FFF2-40B4-BE49-F238E27FC236}">
                    <a16:creationId xmlns:a16="http://schemas.microsoft.com/office/drawing/2014/main" id="{DFE6C784-E1CA-FC4C-8DA0-9B3B90A8DCDB}"/>
                  </a:ext>
                </a:extLst>
              </p:cNvPr>
              <p:cNvSpPr/>
              <p:nvPr/>
            </p:nvSpPr>
            <p:spPr>
              <a:xfrm>
                <a:off x="4755606" y="2349988"/>
                <a:ext cx="1301647" cy="1639035"/>
              </a:xfrm>
              <a:custGeom>
                <a:avLst/>
                <a:gdLst/>
                <a:ahLst/>
                <a:cxnLst/>
                <a:rect l="l" t="t" r="r" b="b"/>
                <a:pathLst>
                  <a:path w="45540" h="57344" extrusionOk="0">
                    <a:moveTo>
                      <a:pt x="0" y="0"/>
                    </a:moveTo>
                    <a:lnTo>
                      <a:pt x="0" y="46166"/>
                    </a:lnTo>
                    <a:cubicBezTo>
                      <a:pt x="0" y="52331"/>
                      <a:pt x="5013" y="57344"/>
                      <a:pt x="11178" y="57344"/>
                    </a:cubicBezTo>
                    <a:lnTo>
                      <a:pt x="45539" y="57344"/>
                    </a:lnTo>
                    <a:lnTo>
                      <a:pt x="45539" y="11178"/>
                    </a:lnTo>
                    <a:cubicBezTo>
                      <a:pt x="45539" y="5013"/>
                      <a:pt x="40527" y="0"/>
                      <a:pt x="34361" y="0"/>
                    </a:cubicBezTo>
                    <a:close/>
                  </a:path>
                </a:pathLst>
              </a:custGeom>
              <a:solidFill>
                <a:srgbClr val="33AA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nvGrpSpPr>
              <p:cNvPr id="18" name="Google Shape;593;p24">
                <a:extLst>
                  <a:ext uri="{FF2B5EF4-FFF2-40B4-BE49-F238E27FC236}">
                    <a16:creationId xmlns:a16="http://schemas.microsoft.com/office/drawing/2014/main" id="{28AA6792-56FD-34FA-36A0-E997B774D78C}"/>
                  </a:ext>
                </a:extLst>
              </p:cNvPr>
              <p:cNvGrpSpPr/>
              <p:nvPr/>
            </p:nvGrpSpPr>
            <p:grpSpPr>
              <a:xfrm>
                <a:off x="4592618" y="1517575"/>
                <a:ext cx="1784470" cy="3047409"/>
                <a:chOff x="4592618" y="1517575"/>
                <a:chExt cx="1784470" cy="3047409"/>
              </a:xfrm>
            </p:grpSpPr>
            <p:grpSp>
              <p:nvGrpSpPr>
                <p:cNvPr id="27" name="Google Shape;594;p24">
                  <a:extLst>
                    <a:ext uri="{FF2B5EF4-FFF2-40B4-BE49-F238E27FC236}">
                      <a16:creationId xmlns:a16="http://schemas.microsoft.com/office/drawing/2014/main" id="{D4900165-24B4-EBF9-A9AA-551E98C29C04}"/>
                    </a:ext>
                  </a:extLst>
                </p:cNvPr>
                <p:cNvGrpSpPr/>
                <p:nvPr/>
              </p:nvGrpSpPr>
              <p:grpSpPr>
                <a:xfrm>
                  <a:off x="4592618" y="1517575"/>
                  <a:ext cx="1784470" cy="3047409"/>
                  <a:chOff x="4592618" y="1517575"/>
                  <a:chExt cx="1784470" cy="3047409"/>
                </a:xfrm>
              </p:grpSpPr>
              <p:sp>
                <p:nvSpPr>
                  <p:cNvPr id="29" name="Google Shape;595;p24">
                    <a:extLst>
                      <a:ext uri="{FF2B5EF4-FFF2-40B4-BE49-F238E27FC236}">
                        <a16:creationId xmlns:a16="http://schemas.microsoft.com/office/drawing/2014/main" id="{98CA4F31-01CD-9C52-59C2-249126366B46}"/>
                      </a:ext>
                    </a:extLst>
                  </p:cNvPr>
                  <p:cNvSpPr/>
                  <p:nvPr/>
                </p:nvSpPr>
                <p:spPr>
                  <a:xfrm>
                    <a:off x="4595586" y="1809833"/>
                    <a:ext cx="355338" cy="495763"/>
                  </a:xfrm>
                  <a:custGeom>
                    <a:avLst/>
                    <a:gdLst/>
                    <a:ahLst/>
                    <a:cxnLst/>
                    <a:rect l="l" t="t" r="r" b="b"/>
                    <a:pathLst>
                      <a:path w="12432" h="17345" extrusionOk="0">
                        <a:moveTo>
                          <a:pt x="0" y="1"/>
                        </a:moveTo>
                        <a:lnTo>
                          <a:pt x="0" y="13159"/>
                        </a:lnTo>
                        <a:lnTo>
                          <a:pt x="12432" y="17344"/>
                        </a:lnTo>
                        <a:lnTo>
                          <a:pt x="12432" y="4186"/>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0" name="Google Shape;596;p24">
                    <a:extLst>
                      <a:ext uri="{FF2B5EF4-FFF2-40B4-BE49-F238E27FC236}">
                        <a16:creationId xmlns:a16="http://schemas.microsoft.com/office/drawing/2014/main" id="{F199B7EB-9B17-D6AC-6B83-E85AA04EF40C}"/>
                      </a:ext>
                    </a:extLst>
                  </p:cNvPr>
                  <p:cNvSpPr/>
                  <p:nvPr/>
                </p:nvSpPr>
                <p:spPr>
                  <a:xfrm>
                    <a:off x="6090203" y="4220124"/>
                    <a:ext cx="280823" cy="271534"/>
                  </a:xfrm>
                  <a:custGeom>
                    <a:avLst/>
                    <a:gdLst/>
                    <a:ahLst/>
                    <a:cxnLst/>
                    <a:rect l="l" t="t" r="r" b="b"/>
                    <a:pathLst>
                      <a:path w="9825" h="9500" extrusionOk="0">
                        <a:moveTo>
                          <a:pt x="9825" y="0"/>
                        </a:moveTo>
                        <a:lnTo>
                          <a:pt x="0" y="2933"/>
                        </a:lnTo>
                        <a:lnTo>
                          <a:pt x="0" y="9499"/>
                        </a:lnTo>
                        <a:lnTo>
                          <a:pt x="9825" y="6592"/>
                        </a:lnTo>
                        <a:lnTo>
                          <a:pt x="982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1" name="Google Shape;597;p24">
                    <a:extLst>
                      <a:ext uri="{FF2B5EF4-FFF2-40B4-BE49-F238E27FC236}">
                        <a16:creationId xmlns:a16="http://schemas.microsoft.com/office/drawing/2014/main" id="{37B03ACC-E8C3-CFBF-684F-9F586E3ADE9C}"/>
                      </a:ext>
                    </a:extLst>
                  </p:cNvPr>
                  <p:cNvSpPr/>
                  <p:nvPr/>
                </p:nvSpPr>
                <p:spPr>
                  <a:xfrm>
                    <a:off x="4668914" y="1517575"/>
                    <a:ext cx="1474285" cy="3047409"/>
                  </a:xfrm>
                  <a:custGeom>
                    <a:avLst/>
                    <a:gdLst/>
                    <a:ahLst/>
                    <a:cxnLst/>
                    <a:rect l="l" t="t" r="r" b="b"/>
                    <a:pathLst>
                      <a:path w="51580" h="106618" extrusionOk="0">
                        <a:moveTo>
                          <a:pt x="1" y="0"/>
                        </a:moveTo>
                        <a:lnTo>
                          <a:pt x="1" y="86667"/>
                        </a:lnTo>
                        <a:cubicBezTo>
                          <a:pt x="1" y="97745"/>
                          <a:pt x="8973" y="106617"/>
                          <a:pt x="19951" y="106617"/>
                        </a:cubicBezTo>
                        <a:lnTo>
                          <a:pt x="51580" y="106617"/>
                        </a:lnTo>
                        <a:lnTo>
                          <a:pt x="51580" y="19950"/>
                        </a:lnTo>
                        <a:cubicBezTo>
                          <a:pt x="51580" y="8973"/>
                          <a:pt x="42607" y="0"/>
                          <a:pt x="31655" y="0"/>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2" name="Google Shape;598;p24">
                    <a:extLst>
                      <a:ext uri="{FF2B5EF4-FFF2-40B4-BE49-F238E27FC236}">
                        <a16:creationId xmlns:a16="http://schemas.microsoft.com/office/drawing/2014/main" id="{523503AF-F262-422F-283B-C478B7DC944B}"/>
                      </a:ext>
                    </a:extLst>
                  </p:cNvPr>
                  <p:cNvSpPr/>
                  <p:nvPr/>
                </p:nvSpPr>
                <p:spPr>
                  <a:xfrm>
                    <a:off x="4592618" y="1809833"/>
                    <a:ext cx="1223560" cy="376117"/>
                  </a:xfrm>
                  <a:custGeom>
                    <a:avLst/>
                    <a:gdLst/>
                    <a:ahLst/>
                    <a:cxnLst/>
                    <a:rect l="l" t="t" r="r" b="b"/>
                    <a:pathLst>
                      <a:path w="42808" h="13159" extrusionOk="0">
                        <a:moveTo>
                          <a:pt x="0" y="1"/>
                        </a:moveTo>
                        <a:lnTo>
                          <a:pt x="0" y="13159"/>
                        </a:lnTo>
                        <a:lnTo>
                          <a:pt x="36241" y="13159"/>
                        </a:lnTo>
                        <a:cubicBezTo>
                          <a:pt x="39875" y="13159"/>
                          <a:pt x="42808" y="10226"/>
                          <a:pt x="42808" y="6592"/>
                        </a:cubicBezTo>
                        <a:cubicBezTo>
                          <a:pt x="42808" y="3033"/>
                          <a:pt x="39875" y="1"/>
                          <a:pt x="3624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3" name="Google Shape;599;p24">
                    <a:extLst>
                      <a:ext uri="{FF2B5EF4-FFF2-40B4-BE49-F238E27FC236}">
                        <a16:creationId xmlns:a16="http://schemas.microsoft.com/office/drawing/2014/main" id="{0215E992-A4EF-7C4C-3D86-8556DF5FE7ED}"/>
                      </a:ext>
                    </a:extLst>
                  </p:cNvPr>
                  <p:cNvSpPr/>
                  <p:nvPr/>
                </p:nvSpPr>
                <p:spPr>
                  <a:xfrm rot="-5400000">
                    <a:off x="5773188" y="3804750"/>
                    <a:ext cx="288600" cy="919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4" name="Google Shape;600;p24">
                    <a:extLst>
                      <a:ext uri="{FF2B5EF4-FFF2-40B4-BE49-F238E27FC236}">
                        <a16:creationId xmlns:a16="http://schemas.microsoft.com/office/drawing/2014/main" id="{6407ECF2-D043-C32E-C32C-9153482A987C}"/>
                      </a:ext>
                    </a:extLst>
                  </p:cNvPr>
                  <p:cNvSpPr/>
                  <p:nvPr/>
                </p:nvSpPr>
                <p:spPr>
                  <a:xfrm>
                    <a:off x="5510288" y="4157250"/>
                    <a:ext cx="214200" cy="214200"/>
                  </a:xfrm>
                  <a:prstGeom prst="ellipse">
                    <a:avLst/>
                  </a:prstGeom>
                  <a:solidFill>
                    <a:srgbClr val="B33F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sp>
              <p:nvSpPr>
                <p:cNvPr id="28" name="Google Shape;602;p24">
                  <a:extLst>
                    <a:ext uri="{FF2B5EF4-FFF2-40B4-BE49-F238E27FC236}">
                      <a16:creationId xmlns:a16="http://schemas.microsoft.com/office/drawing/2014/main" id="{95FDD15F-CFBD-31CD-59D6-D8CD6AAF9ED7}"/>
                    </a:ext>
                  </a:extLst>
                </p:cNvPr>
                <p:cNvSpPr/>
                <p:nvPr/>
              </p:nvSpPr>
              <p:spPr>
                <a:xfrm>
                  <a:off x="4755606" y="2349988"/>
                  <a:ext cx="1301647" cy="1639035"/>
                </a:xfrm>
                <a:custGeom>
                  <a:avLst/>
                  <a:gdLst/>
                  <a:ahLst/>
                  <a:cxnLst/>
                  <a:rect l="l" t="t" r="r" b="b"/>
                  <a:pathLst>
                    <a:path w="45540" h="57344" extrusionOk="0">
                      <a:moveTo>
                        <a:pt x="0" y="0"/>
                      </a:moveTo>
                      <a:lnTo>
                        <a:pt x="0" y="46166"/>
                      </a:lnTo>
                      <a:cubicBezTo>
                        <a:pt x="0" y="52331"/>
                        <a:pt x="5013" y="57344"/>
                        <a:pt x="11178" y="57344"/>
                      </a:cubicBezTo>
                      <a:lnTo>
                        <a:pt x="45539" y="57344"/>
                      </a:lnTo>
                      <a:lnTo>
                        <a:pt x="45539" y="11178"/>
                      </a:lnTo>
                      <a:cubicBezTo>
                        <a:pt x="45539" y="5013"/>
                        <a:pt x="40527" y="0"/>
                        <a:pt x="34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grpSp>
            <p:nvGrpSpPr>
              <p:cNvPr id="19" name="Google Shape;603;p24">
                <a:extLst>
                  <a:ext uri="{FF2B5EF4-FFF2-40B4-BE49-F238E27FC236}">
                    <a16:creationId xmlns:a16="http://schemas.microsoft.com/office/drawing/2014/main" id="{8C8FA03E-82B6-13A6-5893-83D9A7C82AAE}"/>
                  </a:ext>
                </a:extLst>
              </p:cNvPr>
              <p:cNvGrpSpPr/>
              <p:nvPr/>
            </p:nvGrpSpPr>
            <p:grpSpPr>
              <a:xfrm>
                <a:off x="4497448" y="1809825"/>
                <a:ext cx="1564100" cy="1762730"/>
                <a:chOff x="4497448" y="1809825"/>
                <a:chExt cx="1564100" cy="1762730"/>
              </a:xfrm>
            </p:grpSpPr>
            <p:sp>
              <p:nvSpPr>
                <p:cNvPr id="20" name="Google Shape;604;p24">
                  <a:extLst>
                    <a:ext uri="{FF2B5EF4-FFF2-40B4-BE49-F238E27FC236}">
                      <a16:creationId xmlns:a16="http://schemas.microsoft.com/office/drawing/2014/main" id="{3563EF56-95C3-1DCE-D868-C2787A4588DA}"/>
                    </a:ext>
                  </a:extLst>
                </p:cNvPr>
                <p:cNvSpPr/>
                <p:nvPr/>
              </p:nvSpPr>
              <p:spPr>
                <a:xfrm>
                  <a:off x="4497448" y="1809825"/>
                  <a:ext cx="1413900" cy="3762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dirty="0">
                      <a:solidFill>
                        <a:schemeClr val="dk1"/>
                      </a:solidFill>
                      <a:latin typeface="Fira Sans Extra Condensed Medium"/>
                      <a:ea typeface="Fira Sans Extra Condensed Medium"/>
                      <a:cs typeface="Fira Sans Extra Condensed Medium"/>
                      <a:sym typeface="Fira Sans Extra Condensed Medium"/>
                    </a:rPr>
                    <a:t>User T</a:t>
                  </a:r>
                  <a:r>
                    <a:rPr lang="en-US" sz="1600" dirty="0">
                      <a:solidFill>
                        <a:schemeClr val="dk1"/>
                      </a:solidFill>
                      <a:latin typeface="Fira Sans Extra Condensed Medium"/>
                      <a:ea typeface="Fira Sans Extra Condensed Medium"/>
                      <a:cs typeface="Fira Sans Extra Condensed Medium"/>
                      <a:sym typeface="Fira Sans Extra Condensed Medium"/>
                    </a:rPr>
                    <a:t>y</a:t>
                  </a:r>
                  <a:r>
                    <a:rPr lang="en" sz="1600" dirty="0">
                      <a:solidFill>
                        <a:schemeClr val="dk1"/>
                      </a:solidFill>
                      <a:latin typeface="Fira Sans Extra Condensed Medium"/>
                      <a:ea typeface="Fira Sans Extra Condensed Medium"/>
                      <a:cs typeface="Fira Sans Extra Condensed Medium"/>
                      <a:sym typeface="Fira Sans Extra Condensed Medium"/>
                    </a:rPr>
                    <a:t>pe Is</a:t>
                  </a:r>
                  <a:endParaRPr sz="16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25" name="Google Shape;605;p24">
                  <a:extLst>
                    <a:ext uri="{FF2B5EF4-FFF2-40B4-BE49-F238E27FC236}">
                      <a16:creationId xmlns:a16="http://schemas.microsoft.com/office/drawing/2014/main" id="{D4826689-4999-006F-3764-4FEAE460D7F4}"/>
                    </a:ext>
                  </a:extLst>
                </p:cNvPr>
                <p:cNvSpPr txBox="1"/>
                <p:nvPr/>
              </p:nvSpPr>
              <p:spPr>
                <a:xfrm>
                  <a:off x="4759848" y="2766455"/>
                  <a:ext cx="1301700" cy="80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100" dirty="0">
                      <a:solidFill>
                        <a:schemeClr val="dk1"/>
                      </a:solidFill>
                      <a:latin typeface="Fira Sans"/>
                      <a:ea typeface="Fira Sans"/>
                      <a:cs typeface="Fira Sans"/>
                      <a:sym typeface="Fira Sans"/>
                    </a:rPr>
                    <a:t>User has a type (dealer or rep) that is listed as allowed for the sales program</a:t>
                  </a:r>
                </a:p>
                <a:p>
                  <a:pPr marL="0" lvl="0" indent="0" algn="ctr" rtl="0">
                    <a:spcBef>
                      <a:spcPts val="0"/>
                    </a:spcBef>
                    <a:spcAft>
                      <a:spcPts val="0"/>
                    </a:spcAft>
                    <a:buClr>
                      <a:schemeClr val="dk1"/>
                    </a:buClr>
                    <a:buSzPts val="1100"/>
                    <a:buFont typeface="Arial"/>
                    <a:buNone/>
                  </a:pPr>
                  <a:endParaRPr lang="en-US" sz="1100" dirty="0">
                    <a:solidFill>
                      <a:schemeClr val="dk1"/>
                    </a:solidFill>
                    <a:latin typeface="Fira Sans"/>
                    <a:ea typeface="Fira Sans"/>
                    <a:cs typeface="Fira Sans"/>
                    <a:sym typeface="Fira Sans"/>
                  </a:endParaRPr>
                </a:p>
                <a:p>
                  <a:pPr algn="ctr">
                    <a:buClr>
                      <a:schemeClr val="dk1"/>
                    </a:buClr>
                    <a:buSzPts val="1100"/>
                  </a:pPr>
                  <a:r>
                    <a:rPr lang="en-US" sz="1100" i="1" dirty="0">
                      <a:solidFill>
                        <a:schemeClr val="bg1">
                          <a:lumMod val="50000"/>
                        </a:schemeClr>
                      </a:solidFill>
                      <a:latin typeface="Fira Sans Extra Condensed Medium"/>
                      <a:sym typeface="Fira Sans"/>
                    </a:rPr>
                    <a:t>Example: User Type is “Rep”</a:t>
                  </a:r>
                </a:p>
                <a:p>
                  <a:pPr marL="0" lvl="0" indent="0" algn="ctr" rtl="0">
                    <a:spcBef>
                      <a:spcPts val="0"/>
                    </a:spcBef>
                    <a:spcAft>
                      <a:spcPts val="0"/>
                    </a:spcAft>
                    <a:buClr>
                      <a:schemeClr val="dk1"/>
                    </a:buClr>
                    <a:buSzPts val="1100"/>
                    <a:buFont typeface="Arial"/>
                    <a:buNone/>
                  </a:pPr>
                  <a:endParaRPr sz="1100" dirty="0">
                    <a:solidFill>
                      <a:srgbClr val="000000"/>
                    </a:solidFill>
                    <a:latin typeface="Fira Sans"/>
                    <a:ea typeface="Fira Sans"/>
                    <a:cs typeface="Fira Sans"/>
                    <a:sym typeface="Fira Sans"/>
                  </a:endParaRPr>
                </a:p>
              </p:txBody>
            </p:sp>
          </p:grpSp>
        </p:grpSp>
        <p:pic>
          <p:nvPicPr>
            <p:cNvPr id="78" name="Graphic 77" descr="User with solid fill">
              <a:extLst>
                <a:ext uri="{FF2B5EF4-FFF2-40B4-BE49-F238E27FC236}">
                  <a16:creationId xmlns:a16="http://schemas.microsoft.com/office/drawing/2014/main" id="{5C7926DD-72F5-F3ED-FDE9-BCFF18C8EB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71944" y="4776789"/>
              <a:ext cx="231749" cy="231749"/>
            </a:xfrm>
            <a:prstGeom prst="rect">
              <a:avLst/>
            </a:prstGeom>
          </p:spPr>
        </p:pic>
      </p:grpSp>
      <p:grpSp>
        <p:nvGrpSpPr>
          <p:cNvPr id="2" name="Group 1">
            <a:extLst>
              <a:ext uri="{FF2B5EF4-FFF2-40B4-BE49-F238E27FC236}">
                <a16:creationId xmlns:a16="http://schemas.microsoft.com/office/drawing/2014/main" id="{8CD5E8E7-E65E-2917-DE85-BA4566CE49B6}"/>
              </a:ext>
            </a:extLst>
          </p:cNvPr>
          <p:cNvGrpSpPr/>
          <p:nvPr/>
        </p:nvGrpSpPr>
        <p:grpSpPr>
          <a:xfrm>
            <a:off x="8091869" y="2048850"/>
            <a:ext cx="2299906" cy="3170850"/>
            <a:chOff x="8091869" y="2048850"/>
            <a:chExt cx="2299906" cy="3170850"/>
          </a:xfrm>
        </p:grpSpPr>
        <p:sp>
          <p:nvSpPr>
            <p:cNvPr id="35" name="Google Shape;606;p24">
              <a:extLst>
                <a:ext uri="{FF2B5EF4-FFF2-40B4-BE49-F238E27FC236}">
                  <a16:creationId xmlns:a16="http://schemas.microsoft.com/office/drawing/2014/main" id="{B3A75E55-F019-C5B9-1C29-92C157452C6A}"/>
                </a:ext>
              </a:extLst>
            </p:cNvPr>
            <p:cNvSpPr/>
            <p:nvPr/>
          </p:nvSpPr>
          <p:spPr>
            <a:xfrm>
              <a:off x="10062521" y="4867271"/>
              <a:ext cx="297949" cy="282533"/>
            </a:xfrm>
            <a:custGeom>
              <a:avLst/>
              <a:gdLst/>
              <a:ahLst/>
              <a:cxnLst/>
              <a:rect l="l" t="t" r="r" b="b"/>
              <a:pathLst>
                <a:path w="9825" h="9500" extrusionOk="0">
                  <a:moveTo>
                    <a:pt x="9825" y="0"/>
                  </a:moveTo>
                  <a:lnTo>
                    <a:pt x="0" y="2933"/>
                  </a:lnTo>
                  <a:lnTo>
                    <a:pt x="0" y="9499"/>
                  </a:lnTo>
                  <a:lnTo>
                    <a:pt x="9825" y="6592"/>
                  </a:lnTo>
                  <a:lnTo>
                    <a:pt x="9825"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oogle Shape;607;p24">
              <a:extLst>
                <a:ext uri="{FF2B5EF4-FFF2-40B4-BE49-F238E27FC236}">
                  <a16:creationId xmlns:a16="http://schemas.microsoft.com/office/drawing/2014/main" id="{248D1807-43EA-F641-CF51-A0C546DA1B2A}"/>
                </a:ext>
              </a:extLst>
            </p:cNvPr>
            <p:cNvGrpSpPr/>
            <p:nvPr/>
          </p:nvGrpSpPr>
          <p:grpSpPr>
            <a:xfrm>
              <a:off x="8091869" y="2048850"/>
              <a:ext cx="2299906" cy="3170850"/>
              <a:chOff x="6517681" y="1517575"/>
              <a:chExt cx="1897757" cy="3047409"/>
            </a:xfrm>
          </p:grpSpPr>
          <p:sp>
            <p:nvSpPr>
              <p:cNvPr id="37" name="Google Shape;608;p24">
                <a:extLst>
                  <a:ext uri="{FF2B5EF4-FFF2-40B4-BE49-F238E27FC236}">
                    <a16:creationId xmlns:a16="http://schemas.microsoft.com/office/drawing/2014/main" id="{3FC4EC65-29B5-33F1-DE40-E29635F2B7BD}"/>
                  </a:ext>
                </a:extLst>
              </p:cNvPr>
              <p:cNvSpPr/>
              <p:nvPr/>
            </p:nvSpPr>
            <p:spPr>
              <a:xfrm>
                <a:off x="6794462" y="2349988"/>
                <a:ext cx="1301647" cy="1639035"/>
              </a:xfrm>
              <a:custGeom>
                <a:avLst/>
                <a:gdLst/>
                <a:ahLst/>
                <a:cxnLst/>
                <a:rect l="l" t="t" r="r" b="b"/>
                <a:pathLst>
                  <a:path w="45540" h="57344" extrusionOk="0">
                    <a:moveTo>
                      <a:pt x="0" y="0"/>
                    </a:moveTo>
                    <a:lnTo>
                      <a:pt x="0" y="46166"/>
                    </a:lnTo>
                    <a:cubicBezTo>
                      <a:pt x="0" y="52331"/>
                      <a:pt x="5013" y="57344"/>
                      <a:pt x="11178" y="57344"/>
                    </a:cubicBezTo>
                    <a:lnTo>
                      <a:pt x="45540" y="57344"/>
                    </a:lnTo>
                    <a:lnTo>
                      <a:pt x="45540" y="11178"/>
                    </a:lnTo>
                    <a:cubicBezTo>
                      <a:pt x="45540" y="5013"/>
                      <a:pt x="40527" y="0"/>
                      <a:pt x="34362" y="0"/>
                    </a:cubicBezTo>
                    <a:close/>
                  </a:path>
                </a:pathLst>
              </a:custGeom>
              <a:solidFill>
                <a:srgbClr val="C5CE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8" name="Google Shape;609;p24">
                <a:extLst>
                  <a:ext uri="{FF2B5EF4-FFF2-40B4-BE49-F238E27FC236}">
                    <a16:creationId xmlns:a16="http://schemas.microsoft.com/office/drawing/2014/main" id="{C2767A4A-8E8F-2735-7DE6-207F89B4AA01}"/>
                  </a:ext>
                </a:extLst>
              </p:cNvPr>
              <p:cNvSpPr/>
              <p:nvPr/>
            </p:nvSpPr>
            <p:spPr>
              <a:xfrm>
                <a:off x="6612505" y="1809833"/>
                <a:ext cx="355338" cy="495763"/>
              </a:xfrm>
              <a:custGeom>
                <a:avLst/>
                <a:gdLst/>
                <a:ahLst/>
                <a:cxnLst/>
                <a:rect l="l" t="t" r="r" b="b"/>
                <a:pathLst>
                  <a:path w="12432" h="17345" extrusionOk="0">
                    <a:moveTo>
                      <a:pt x="0" y="1"/>
                    </a:moveTo>
                    <a:lnTo>
                      <a:pt x="0" y="13159"/>
                    </a:lnTo>
                    <a:lnTo>
                      <a:pt x="12432" y="17344"/>
                    </a:lnTo>
                    <a:lnTo>
                      <a:pt x="12432" y="4186"/>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39" name="Google Shape;610;p24">
                <a:extLst>
                  <a:ext uri="{FF2B5EF4-FFF2-40B4-BE49-F238E27FC236}">
                    <a16:creationId xmlns:a16="http://schemas.microsoft.com/office/drawing/2014/main" id="{E9F028A9-6265-12C1-7175-626BB2F9606D}"/>
                  </a:ext>
                </a:extLst>
              </p:cNvPr>
              <p:cNvSpPr/>
              <p:nvPr/>
            </p:nvSpPr>
            <p:spPr>
              <a:xfrm>
                <a:off x="6703723" y="1517575"/>
                <a:ext cx="1474314" cy="3047409"/>
              </a:xfrm>
              <a:custGeom>
                <a:avLst/>
                <a:gdLst/>
                <a:ahLst/>
                <a:cxnLst/>
                <a:rect l="l" t="t" r="r" b="b"/>
                <a:pathLst>
                  <a:path w="51581" h="106618" extrusionOk="0">
                    <a:moveTo>
                      <a:pt x="1" y="0"/>
                    </a:moveTo>
                    <a:lnTo>
                      <a:pt x="1" y="86667"/>
                    </a:lnTo>
                    <a:cubicBezTo>
                      <a:pt x="1" y="97745"/>
                      <a:pt x="8873" y="106617"/>
                      <a:pt x="19926" y="106617"/>
                    </a:cubicBezTo>
                    <a:lnTo>
                      <a:pt x="51580" y="106617"/>
                    </a:lnTo>
                    <a:lnTo>
                      <a:pt x="51580" y="19950"/>
                    </a:lnTo>
                    <a:cubicBezTo>
                      <a:pt x="51580" y="8973"/>
                      <a:pt x="42608" y="0"/>
                      <a:pt x="31530" y="0"/>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40" name="Google Shape;611;p24">
                <a:extLst>
                  <a:ext uri="{FF2B5EF4-FFF2-40B4-BE49-F238E27FC236}">
                    <a16:creationId xmlns:a16="http://schemas.microsoft.com/office/drawing/2014/main" id="{1E71492E-C403-B42F-2E81-CF756A6480B8}"/>
                  </a:ext>
                </a:extLst>
              </p:cNvPr>
              <p:cNvSpPr/>
              <p:nvPr/>
            </p:nvSpPr>
            <p:spPr>
              <a:xfrm>
                <a:off x="6612494" y="1809833"/>
                <a:ext cx="1224274" cy="376117"/>
              </a:xfrm>
              <a:custGeom>
                <a:avLst/>
                <a:gdLst/>
                <a:ahLst/>
                <a:cxnLst/>
                <a:rect l="l" t="t" r="r" b="b"/>
                <a:pathLst>
                  <a:path w="42833" h="13159" extrusionOk="0">
                    <a:moveTo>
                      <a:pt x="0" y="1"/>
                    </a:moveTo>
                    <a:lnTo>
                      <a:pt x="0" y="13159"/>
                    </a:lnTo>
                    <a:lnTo>
                      <a:pt x="36241" y="13159"/>
                    </a:lnTo>
                    <a:cubicBezTo>
                      <a:pt x="39800" y="13159"/>
                      <a:pt x="42833" y="10226"/>
                      <a:pt x="42833" y="6592"/>
                    </a:cubicBezTo>
                    <a:cubicBezTo>
                      <a:pt x="42833" y="3033"/>
                      <a:pt x="39800" y="1"/>
                      <a:pt x="3624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41" name="Google Shape;612;p24">
                <a:extLst>
                  <a:ext uri="{FF2B5EF4-FFF2-40B4-BE49-F238E27FC236}">
                    <a16:creationId xmlns:a16="http://schemas.microsoft.com/office/drawing/2014/main" id="{99905BF5-194C-C653-1C4A-AF9FDA1A3FE5}"/>
                  </a:ext>
                </a:extLst>
              </p:cNvPr>
              <p:cNvSpPr/>
              <p:nvPr/>
            </p:nvSpPr>
            <p:spPr>
              <a:xfrm rot="-5400000">
                <a:off x="7811538" y="3804750"/>
                <a:ext cx="288600" cy="919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42" name="Google Shape;613;p24">
                <a:extLst>
                  <a:ext uri="{FF2B5EF4-FFF2-40B4-BE49-F238E27FC236}">
                    <a16:creationId xmlns:a16="http://schemas.microsoft.com/office/drawing/2014/main" id="{3F28479C-8ED9-2F4B-1A60-27F10481E7EB}"/>
                  </a:ext>
                </a:extLst>
              </p:cNvPr>
              <p:cNvSpPr/>
              <p:nvPr/>
            </p:nvSpPr>
            <p:spPr>
              <a:xfrm>
                <a:off x="7548638" y="4157250"/>
                <a:ext cx="214200" cy="214200"/>
              </a:xfrm>
              <a:prstGeom prst="ellipse">
                <a:avLst/>
              </a:prstGeom>
              <a:solidFill>
                <a:srgbClr val="F956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sp>
            <p:nvSpPr>
              <p:cNvPr id="43" name="Google Shape;617;p24">
                <a:extLst>
                  <a:ext uri="{FF2B5EF4-FFF2-40B4-BE49-F238E27FC236}">
                    <a16:creationId xmlns:a16="http://schemas.microsoft.com/office/drawing/2014/main" id="{2A9803F9-E25C-92CB-89EE-D187B127752E}"/>
                  </a:ext>
                </a:extLst>
              </p:cNvPr>
              <p:cNvSpPr/>
              <p:nvPr/>
            </p:nvSpPr>
            <p:spPr>
              <a:xfrm>
                <a:off x="6794462" y="2349988"/>
                <a:ext cx="1301647" cy="1639035"/>
              </a:xfrm>
              <a:custGeom>
                <a:avLst/>
                <a:gdLst/>
                <a:ahLst/>
                <a:cxnLst/>
                <a:rect l="l" t="t" r="r" b="b"/>
                <a:pathLst>
                  <a:path w="45540" h="57344" extrusionOk="0">
                    <a:moveTo>
                      <a:pt x="0" y="0"/>
                    </a:moveTo>
                    <a:lnTo>
                      <a:pt x="0" y="46166"/>
                    </a:lnTo>
                    <a:cubicBezTo>
                      <a:pt x="0" y="52331"/>
                      <a:pt x="5013" y="57344"/>
                      <a:pt x="11178" y="57344"/>
                    </a:cubicBezTo>
                    <a:lnTo>
                      <a:pt x="45540" y="57344"/>
                    </a:lnTo>
                    <a:lnTo>
                      <a:pt x="45540" y="11178"/>
                    </a:lnTo>
                    <a:cubicBezTo>
                      <a:pt x="45540" y="5013"/>
                      <a:pt x="40527" y="0"/>
                      <a:pt x="34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dirty="0"/>
              </a:p>
            </p:txBody>
          </p:sp>
          <p:grpSp>
            <p:nvGrpSpPr>
              <p:cNvPr id="44" name="Google Shape;618;p24">
                <a:extLst>
                  <a:ext uri="{FF2B5EF4-FFF2-40B4-BE49-F238E27FC236}">
                    <a16:creationId xmlns:a16="http://schemas.microsoft.com/office/drawing/2014/main" id="{948E20C9-3DF9-2551-13D3-FAF5E0AE3F39}"/>
                  </a:ext>
                </a:extLst>
              </p:cNvPr>
              <p:cNvGrpSpPr/>
              <p:nvPr/>
            </p:nvGrpSpPr>
            <p:grpSpPr>
              <a:xfrm>
                <a:off x="6517681" y="1809825"/>
                <a:ext cx="1580769" cy="1762730"/>
                <a:chOff x="6517681" y="1809825"/>
                <a:chExt cx="1580769" cy="1762730"/>
              </a:xfrm>
            </p:grpSpPr>
            <p:sp>
              <p:nvSpPr>
                <p:cNvPr id="45" name="Google Shape;619;p24">
                  <a:extLst>
                    <a:ext uri="{FF2B5EF4-FFF2-40B4-BE49-F238E27FC236}">
                      <a16:creationId xmlns:a16="http://schemas.microsoft.com/office/drawing/2014/main" id="{1206A9BF-6469-73DF-5505-F6CAAB8FEE6D}"/>
                    </a:ext>
                  </a:extLst>
                </p:cNvPr>
                <p:cNvSpPr/>
                <p:nvPr/>
              </p:nvSpPr>
              <p:spPr>
                <a:xfrm>
                  <a:off x="6517681" y="1809825"/>
                  <a:ext cx="1413900" cy="376200"/>
                </a:xfrm>
                <a:prstGeom prst="roundRect">
                  <a:avLst>
                    <a:gd name="adj" fmla="val 0"/>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dirty="0">
                      <a:solidFill>
                        <a:schemeClr val="dk1"/>
                      </a:solidFill>
                      <a:latin typeface="Fira Sans Extra Condensed Medium"/>
                      <a:ea typeface="Fira Sans Extra Condensed Medium"/>
                      <a:cs typeface="Fira Sans Extra Condensed Medium"/>
                      <a:sym typeface="Fira Sans Extra Condensed Medium"/>
                    </a:rPr>
                    <a:t>User T</a:t>
                  </a:r>
                  <a:r>
                    <a:rPr lang="en-US" sz="1600" dirty="0">
                      <a:solidFill>
                        <a:schemeClr val="dk1"/>
                      </a:solidFill>
                      <a:latin typeface="Fira Sans Extra Condensed Medium"/>
                      <a:ea typeface="Fira Sans Extra Condensed Medium"/>
                      <a:cs typeface="Fira Sans Extra Condensed Medium"/>
                      <a:sym typeface="Fira Sans Extra Condensed Medium"/>
                    </a:rPr>
                    <a:t>y</a:t>
                  </a:r>
                  <a:r>
                    <a:rPr lang="en" sz="1600" dirty="0">
                      <a:solidFill>
                        <a:schemeClr val="dk1"/>
                      </a:solidFill>
                      <a:latin typeface="Fira Sans Extra Condensed Medium"/>
                      <a:ea typeface="Fira Sans Extra Condensed Medium"/>
                      <a:cs typeface="Fira Sans Extra Condensed Medium"/>
                      <a:sym typeface="Fira Sans Extra Condensed Medium"/>
                    </a:rPr>
                    <a:t>pe Is Not</a:t>
                  </a:r>
                  <a:endParaRPr sz="1600" dirty="0">
                    <a:solidFill>
                      <a:schemeClr val="dk1"/>
                    </a:solidFill>
                    <a:latin typeface="Fira Sans Extra Condensed Medium"/>
                    <a:ea typeface="Fira Sans Extra Condensed Medium"/>
                    <a:cs typeface="Fira Sans Extra Condensed Medium"/>
                    <a:sym typeface="Fira Sans Extra Condensed Medium"/>
                  </a:endParaRPr>
                </a:p>
              </p:txBody>
            </p:sp>
            <p:sp>
              <p:nvSpPr>
                <p:cNvPr id="46" name="Google Shape;620;p24">
                  <a:extLst>
                    <a:ext uri="{FF2B5EF4-FFF2-40B4-BE49-F238E27FC236}">
                      <a16:creationId xmlns:a16="http://schemas.microsoft.com/office/drawing/2014/main" id="{B6AAE567-B536-175F-609B-A68A18892A91}"/>
                    </a:ext>
                  </a:extLst>
                </p:cNvPr>
                <p:cNvSpPr txBox="1"/>
                <p:nvPr/>
              </p:nvSpPr>
              <p:spPr>
                <a:xfrm>
                  <a:off x="6796750" y="2766455"/>
                  <a:ext cx="1301700" cy="80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100" dirty="0">
                      <a:solidFill>
                        <a:schemeClr val="dk1"/>
                      </a:solidFill>
                      <a:latin typeface="Fira Sans"/>
                      <a:ea typeface="Fira Sans"/>
                      <a:cs typeface="Fira Sans"/>
                      <a:sym typeface="Fira Sans"/>
                    </a:rPr>
                    <a:t>User has a type (dealer or rep) that is </a:t>
                  </a:r>
                  <a:r>
                    <a:rPr lang="en-US" sz="1100" b="1" dirty="0">
                      <a:solidFill>
                        <a:schemeClr val="dk1"/>
                      </a:solidFill>
                      <a:latin typeface="Fira Sans"/>
                      <a:ea typeface="Fira Sans"/>
                      <a:cs typeface="Fira Sans"/>
                      <a:sym typeface="Fira Sans"/>
                    </a:rPr>
                    <a:t>NOT</a:t>
                  </a:r>
                  <a:r>
                    <a:rPr lang="en-US" sz="1100" dirty="0">
                      <a:solidFill>
                        <a:schemeClr val="dk1"/>
                      </a:solidFill>
                      <a:latin typeface="Fira Sans"/>
                      <a:ea typeface="Fira Sans"/>
                      <a:cs typeface="Fira Sans"/>
                      <a:sym typeface="Fira Sans"/>
                    </a:rPr>
                    <a:t> listed as excluded from the sales program</a:t>
                  </a:r>
                </a:p>
                <a:p>
                  <a:pPr marL="0" lvl="0" indent="0" algn="ctr" rtl="0">
                    <a:spcBef>
                      <a:spcPts val="0"/>
                    </a:spcBef>
                    <a:spcAft>
                      <a:spcPts val="0"/>
                    </a:spcAft>
                    <a:buClr>
                      <a:schemeClr val="dk1"/>
                    </a:buClr>
                    <a:buSzPts val="1100"/>
                    <a:buFont typeface="Arial"/>
                    <a:buNone/>
                  </a:pPr>
                  <a:endParaRPr lang="en-US" sz="1100" dirty="0">
                    <a:solidFill>
                      <a:schemeClr val="dk1"/>
                    </a:solidFill>
                    <a:latin typeface="Fira Sans"/>
                    <a:ea typeface="Fira Sans"/>
                    <a:cs typeface="Fira Sans"/>
                    <a:sym typeface="Fira Sans"/>
                  </a:endParaRPr>
                </a:p>
                <a:p>
                  <a:pPr algn="ctr">
                    <a:buClr>
                      <a:schemeClr val="dk1"/>
                    </a:buClr>
                    <a:buSzPts val="1100"/>
                  </a:pPr>
                  <a:r>
                    <a:rPr lang="en-US" sz="1100" i="1" dirty="0">
                      <a:solidFill>
                        <a:schemeClr val="bg1">
                          <a:lumMod val="50000"/>
                        </a:schemeClr>
                      </a:solidFill>
                      <a:latin typeface="Fira Sans Extra Condensed Medium"/>
                      <a:sym typeface="Fira Sans"/>
                    </a:rPr>
                    <a:t>Example: User Type is not “Dealer”</a:t>
                  </a:r>
                </a:p>
                <a:p>
                  <a:pPr marL="0" lvl="0" indent="0" algn="ctr" rtl="0">
                    <a:spcBef>
                      <a:spcPts val="0"/>
                    </a:spcBef>
                    <a:spcAft>
                      <a:spcPts val="0"/>
                    </a:spcAft>
                    <a:buClr>
                      <a:schemeClr val="dk1"/>
                    </a:buClr>
                    <a:buSzPts val="1100"/>
                    <a:buFont typeface="Arial"/>
                    <a:buNone/>
                  </a:pPr>
                  <a:endParaRPr lang="en-US" sz="1100" dirty="0">
                    <a:solidFill>
                      <a:srgbClr val="000000"/>
                    </a:solidFill>
                    <a:latin typeface="Fira Sans"/>
                    <a:ea typeface="Fira Sans"/>
                    <a:cs typeface="Fira Sans"/>
                    <a:sym typeface="Fira Sans"/>
                  </a:endParaRPr>
                </a:p>
              </p:txBody>
            </p:sp>
          </p:grpSp>
        </p:grpSp>
        <p:pic>
          <p:nvPicPr>
            <p:cNvPr id="79" name="Graphic 78" descr="User with solid fill">
              <a:extLst>
                <a:ext uri="{FF2B5EF4-FFF2-40B4-BE49-F238E27FC236}">
                  <a16:creationId xmlns:a16="http://schemas.microsoft.com/office/drawing/2014/main" id="{9DD755CE-8569-A517-55D8-0E52B50AFF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8604" y="4776789"/>
              <a:ext cx="231749" cy="231749"/>
            </a:xfrm>
            <a:prstGeom prst="rect">
              <a:avLst/>
            </a:prstGeom>
          </p:spPr>
        </p:pic>
      </p:grpSp>
    </p:spTree>
    <p:extLst>
      <p:ext uri="{BB962C8B-B14F-4D97-AF65-F5344CB8AC3E}">
        <p14:creationId xmlns:p14="http://schemas.microsoft.com/office/powerpoint/2010/main" val="4263251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255787" y="331600"/>
            <a:ext cx="9998078"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       Sales Program Customer &amp; User Rules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3" name="Graphic 12" descr="Users">
            <a:extLst>
              <a:ext uri="{FF2B5EF4-FFF2-40B4-BE49-F238E27FC236}">
                <a16:creationId xmlns:a16="http://schemas.microsoft.com/office/drawing/2014/main" id="{E2B6A868-59E0-FE9D-4D4A-DAF34E57E6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251" y="263504"/>
            <a:ext cx="689609" cy="689609"/>
          </a:xfrm>
          <a:prstGeom prst="rect">
            <a:avLst/>
          </a:prstGeom>
        </p:spPr>
      </p:pic>
      <p:sp>
        <p:nvSpPr>
          <p:cNvPr id="47" name="Google Shape;1333;p30">
            <a:extLst>
              <a:ext uri="{FF2B5EF4-FFF2-40B4-BE49-F238E27FC236}">
                <a16:creationId xmlns:a16="http://schemas.microsoft.com/office/drawing/2014/main" id="{4512BA6F-DF39-870D-3AEC-34D27182E550}"/>
              </a:ext>
            </a:extLst>
          </p:cNvPr>
          <p:cNvSpPr/>
          <p:nvPr/>
        </p:nvSpPr>
        <p:spPr>
          <a:xfrm>
            <a:off x="5139988" y="1321325"/>
            <a:ext cx="4842000" cy="68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48" name="Google Shape;1335;p30">
            <a:extLst>
              <a:ext uri="{FF2B5EF4-FFF2-40B4-BE49-F238E27FC236}">
                <a16:creationId xmlns:a16="http://schemas.microsoft.com/office/drawing/2014/main" id="{3B4DCD5D-A4AA-D433-28F9-05F35F8C7731}"/>
              </a:ext>
            </a:extLst>
          </p:cNvPr>
          <p:cNvSpPr/>
          <p:nvPr/>
        </p:nvSpPr>
        <p:spPr>
          <a:xfrm>
            <a:off x="1651303" y="1321141"/>
            <a:ext cx="3617245" cy="682206"/>
          </a:xfrm>
          <a:custGeom>
            <a:avLst/>
            <a:gdLst/>
            <a:ahLst/>
            <a:cxnLst/>
            <a:rect l="l" t="t" r="r" b="b"/>
            <a:pathLst>
              <a:path w="51943" h="19213" extrusionOk="0">
                <a:moveTo>
                  <a:pt x="0" y="0"/>
                </a:moveTo>
                <a:lnTo>
                  <a:pt x="8139" y="901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49" name="Google Shape;1336;p30">
            <a:extLst>
              <a:ext uri="{FF2B5EF4-FFF2-40B4-BE49-F238E27FC236}">
                <a16:creationId xmlns:a16="http://schemas.microsoft.com/office/drawing/2014/main" id="{0969CC75-7F07-0CBB-E9E2-A17A02E7F926}"/>
              </a:ext>
            </a:extLst>
          </p:cNvPr>
          <p:cNvSpPr/>
          <p:nvPr/>
        </p:nvSpPr>
        <p:spPr>
          <a:xfrm>
            <a:off x="1609937" y="1280200"/>
            <a:ext cx="3617245" cy="682206"/>
          </a:xfrm>
          <a:custGeom>
            <a:avLst/>
            <a:gdLst/>
            <a:ahLst/>
            <a:cxnLst/>
            <a:rect l="l" t="t" r="r" b="b"/>
            <a:pathLst>
              <a:path w="51943" h="19213" extrusionOk="0">
                <a:moveTo>
                  <a:pt x="0" y="1"/>
                </a:moveTo>
                <a:lnTo>
                  <a:pt x="8139" y="9013"/>
                </a:lnTo>
                <a:lnTo>
                  <a:pt x="0" y="19213"/>
                </a:lnTo>
                <a:lnTo>
                  <a:pt x="51943" y="19213"/>
                </a:lnTo>
                <a:lnTo>
                  <a:pt x="51943" y="1"/>
                </a:ln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50" name="Google Shape;1337;p30">
            <a:extLst>
              <a:ext uri="{FF2B5EF4-FFF2-40B4-BE49-F238E27FC236}">
                <a16:creationId xmlns:a16="http://schemas.microsoft.com/office/drawing/2014/main" id="{328B3617-80C0-C819-EB96-F96FB6D771C5}"/>
              </a:ext>
            </a:extLst>
          </p:cNvPr>
          <p:cNvSpPr/>
          <p:nvPr/>
        </p:nvSpPr>
        <p:spPr>
          <a:xfrm>
            <a:off x="2387625" y="1357111"/>
            <a:ext cx="2534779"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Fira Sans Medium" panose="020B0603050000020004" pitchFamily="34" charset="0"/>
                <a:ea typeface="Fira Sans Medium"/>
                <a:cs typeface="Fira Sans Medium"/>
                <a:sym typeface="Fira Sans Medium"/>
              </a:rPr>
              <a:t>Account Group Is</a:t>
            </a:r>
            <a:endParaRPr sz="1600" dirty="0">
              <a:latin typeface="Fira Sans Medium" panose="020B0603050000020004" pitchFamily="34" charset="0"/>
              <a:ea typeface="Fira Sans Medium"/>
              <a:cs typeface="Fira Sans Medium"/>
              <a:sym typeface="Fira Sans Medium"/>
            </a:endParaRPr>
          </a:p>
        </p:txBody>
      </p:sp>
      <p:sp>
        <p:nvSpPr>
          <p:cNvPr id="51" name="Google Shape;1339;p30">
            <a:extLst>
              <a:ext uri="{FF2B5EF4-FFF2-40B4-BE49-F238E27FC236}">
                <a16:creationId xmlns:a16="http://schemas.microsoft.com/office/drawing/2014/main" id="{A0623481-12A2-F1A6-9993-4CAC88006CA3}"/>
              </a:ext>
            </a:extLst>
          </p:cNvPr>
          <p:cNvSpPr/>
          <p:nvPr/>
        </p:nvSpPr>
        <p:spPr>
          <a:xfrm>
            <a:off x="9019888" y="1385863"/>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F9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52" name="Google Shape;1341;p30">
            <a:extLst>
              <a:ext uri="{FF2B5EF4-FFF2-40B4-BE49-F238E27FC236}">
                <a16:creationId xmlns:a16="http://schemas.microsoft.com/office/drawing/2014/main" id="{B84FD8C2-EB6B-8860-0793-67056EFB2B2A}"/>
              </a:ext>
            </a:extLst>
          </p:cNvPr>
          <p:cNvSpPr/>
          <p:nvPr/>
        </p:nvSpPr>
        <p:spPr>
          <a:xfrm>
            <a:off x="5443987" y="1323363"/>
            <a:ext cx="3257528" cy="677802"/>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Fira Sans"/>
                <a:ea typeface="Fira Sans"/>
                <a:cs typeface="Fira Sans"/>
                <a:sym typeface="Fira Sans"/>
              </a:rPr>
              <a:t>Sold To has a customer tag (account group) that is listed as included in rule</a:t>
            </a:r>
          </a:p>
          <a:p>
            <a:pPr marL="0" lvl="0" indent="0" algn="l" rtl="0">
              <a:spcBef>
                <a:spcPts val="300"/>
              </a:spcBef>
              <a:spcAft>
                <a:spcPts val="0"/>
              </a:spcAft>
              <a:buClr>
                <a:schemeClr val="dk1"/>
              </a:buClr>
              <a:buSzPts val="1100"/>
              <a:buFont typeface="Arial"/>
              <a:buNone/>
            </a:pPr>
            <a:r>
              <a:rPr lang="en" sz="1200" i="1" dirty="0">
                <a:solidFill>
                  <a:schemeClr val="bg1">
                    <a:lumMod val="50000"/>
                  </a:schemeClr>
                </a:solidFill>
                <a:latin typeface="Fira Sans Extra Condensed Medium"/>
                <a:ea typeface="Fira Sans"/>
                <a:cs typeface="Fira Sans"/>
                <a:sym typeface="Fira Sans"/>
              </a:rPr>
              <a:t>Example: Tag “Customer Tier” is “Silver”</a:t>
            </a:r>
            <a:endParaRPr i="1" dirty="0">
              <a:solidFill>
                <a:schemeClr val="bg1">
                  <a:lumMod val="50000"/>
                </a:schemeClr>
              </a:solidFill>
              <a:latin typeface="Fira Sans Extra Condensed Medium"/>
              <a:ea typeface="Fira Sans"/>
              <a:cs typeface="Fira Sans"/>
              <a:sym typeface="Fira Sans"/>
            </a:endParaRPr>
          </a:p>
        </p:txBody>
      </p:sp>
      <p:sp>
        <p:nvSpPr>
          <p:cNvPr id="53" name="Google Shape;1343;p30">
            <a:extLst>
              <a:ext uri="{FF2B5EF4-FFF2-40B4-BE49-F238E27FC236}">
                <a16:creationId xmlns:a16="http://schemas.microsoft.com/office/drawing/2014/main" id="{FC69E43E-EF5B-EF2A-3D45-F0F6D0C7E6B0}"/>
              </a:ext>
            </a:extLst>
          </p:cNvPr>
          <p:cNvSpPr/>
          <p:nvPr/>
        </p:nvSpPr>
        <p:spPr>
          <a:xfrm>
            <a:off x="5075700" y="2202325"/>
            <a:ext cx="4906200" cy="68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345;p30">
            <a:extLst>
              <a:ext uri="{FF2B5EF4-FFF2-40B4-BE49-F238E27FC236}">
                <a16:creationId xmlns:a16="http://schemas.microsoft.com/office/drawing/2014/main" id="{2779F946-CABF-6012-DB42-0011EE4C0420}"/>
              </a:ext>
            </a:extLst>
          </p:cNvPr>
          <p:cNvSpPr/>
          <p:nvPr/>
        </p:nvSpPr>
        <p:spPr>
          <a:xfrm>
            <a:off x="1662215" y="2202012"/>
            <a:ext cx="3617245" cy="682206"/>
          </a:xfrm>
          <a:custGeom>
            <a:avLst/>
            <a:gdLst/>
            <a:ahLst/>
            <a:cxnLst/>
            <a:rect l="l" t="t" r="r" b="b"/>
            <a:pathLst>
              <a:path w="51943" h="19213" extrusionOk="0">
                <a:moveTo>
                  <a:pt x="0" y="0"/>
                </a:moveTo>
                <a:lnTo>
                  <a:pt x="8139" y="887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346;p30">
            <a:extLst>
              <a:ext uri="{FF2B5EF4-FFF2-40B4-BE49-F238E27FC236}">
                <a16:creationId xmlns:a16="http://schemas.microsoft.com/office/drawing/2014/main" id="{4413AEA1-763D-04A8-48E4-7F64117DFB7A}"/>
              </a:ext>
            </a:extLst>
          </p:cNvPr>
          <p:cNvSpPr/>
          <p:nvPr/>
        </p:nvSpPr>
        <p:spPr>
          <a:xfrm>
            <a:off x="1620849" y="2161071"/>
            <a:ext cx="3617245" cy="682206"/>
          </a:xfrm>
          <a:custGeom>
            <a:avLst/>
            <a:gdLst/>
            <a:ahLst/>
            <a:cxnLst/>
            <a:rect l="l" t="t" r="r" b="b"/>
            <a:pathLst>
              <a:path w="51943" h="19213" extrusionOk="0">
                <a:moveTo>
                  <a:pt x="0" y="1"/>
                </a:moveTo>
                <a:lnTo>
                  <a:pt x="8139" y="8873"/>
                </a:lnTo>
                <a:lnTo>
                  <a:pt x="0" y="19213"/>
                </a:lnTo>
                <a:lnTo>
                  <a:pt x="51943" y="19213"/>
                </a:lnTo>
                <a:lnTo>
                  <a:pt x="51943" y="1"/>
                </a:ln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347;p30">
            <a:extLst>
              <a:ext uri="{FF2B5EF4-FFF2-40B4-BE49-F238E27FC236}">
                <a16:creationId xmlns:a16="http://schemas.microsoft.com/office/drawing/2014/main" id="{376FC146-8609-30D2-5555-6B06C5CADBAF}"/>
              </a:ext>
            </a:extLst>
          </p:cNvPr>
          <p:cNvSpPr/>
          <p:nvPr/>
        </p:nvSpPr>
        <p:spPr>
          <a:xfrm>
            <a:off x="2387625" y="2233011"/>
            <a:ext cx="2534779" cy="527180"/>
          </a:xfrm>
          <a:custGeom>
            <a:avLst/>
            <a:gdLst/>
            <a:ahLst/>
            <a:cxnLst/>
            <a:rect l="l" t="t" r="r" b="b"/>
            <a:pathLst>
              <a:path w="36399" h="14847" extrusionOk="0">
                <a:moveTo>
                  <a:pt x="2899" y="1"/>
                </a:moveTo>
                <a:cubicBezTo>
                  <a:pt x="1328" y="1"/>
                  <a:pt x="0" y="1468"/>
                  <a:pt x="0" y="3075"/>
                </a:cubicBezTo>
                <a:lnTo>
                  <a:pt x="0" y="11947"/>
                </a:lnTo>
                <a:cubicBezTo>
                  <a:pt x="0" y="13554"/>
                  <a:pt x="1328" y="14846"/>
                  <a:pt x="2899" y="14846"/>
                </a:cubicBezTo>
                <a:lnTo>
                  <a:pt x="33464" y="14846"/>
                </a:lnTo>
                <a:cubicBezTo>
                  <a:pt x="35071" y="14846"/>
                  <a:pt x="36398" y="13554"/>
                  <a:pt x="36398" y="11947"/>
                </a:cubicBezTo>
                <a:lnTo>
                  <a:pt x="36398" y="3075"/>
                </a:lnTo>
                <a:cubicBezTo>
                  <a:pt x="36398" y="1468"/>
                  <a:pt x="35071" y="1"/>
                  <a:pt x="3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Fira Sans Medium" panose="020B0603050000020004" pitchFamily="34" charset="0"/>
                <a:ea typeface="Fira Sans Extra Condensed Medium"/>
                <a:cs typeface="Fira Sans Extra Condensed Medium"/>
                <a:sym typeface="Fira Sans Extra Condensed Medium"/>
              </a:rPr>
              <a:t>Account Group Is Not</a:t>
            </a:r>
            <a:endParaRPr sz="1600" dirty="0">
              <a:latin typeface="Fira Sans Medium" panose="020B0603050000020004" pitchFamily="34" charset="0"/>
              <a:ea typeface="Fira Sans Extra Condensed Medium"/>
              <a:cs typeface="Fira Sans Extra Condensed Medium"/>
              <a:sym typeface="Fira Sans Extra Condensed Medium"/>
            </a:endParaRPr>
          </a:p>
        </p:txBody>
      </p:sp>
      <p:sp>
        <p:nvSpPr>
          <p:cNvPr id="57" name="Google Shape;1351;p30">
            <a:extLst>
              <a:ext uri="{FF2B5EF4-FFF2-40B4-BE49-F238E27FC236}">
                <a16:creationId xmlns:a16="http://schemas.microsoft.com/office/drawing/2014/main" id="{68773BFF-CB96-B42D-03F7-ED6B7994A95D}"/>
              </a:ext>
            </a:extLst>
          </p:cNvPr>
          <p:cNvSpPr/>
          <p:nvPr/>
        </p:nvSpPr>
        <p:spPr>
          <a:xfrm>
            <a:off x="5443987" y="2226727"/>
            <a:ext cx="3257528" cy="633082"/>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Fira Sans"/>
                <a:ea typeface="Fira Sans"/>
                <a:cs typeface="Fira Sans"/>
                <a:sym typeface="Fira Sans"/>
              </a:rPr>
              <a:t>Sold To does not have any customer tag (account group) that is listed as excluded</a:t>
            </a:r>
          </a:p>
          <a:p>
            <a:pPr marL="0" lvl="0" indent="0" algn="l" rtl="0">
              <a:spcBef>
                <a:spcPts val="300"/>
              </a:spcBef>
              <a:spcAft>
                <a:spcPts val="0"/>
              </a:spcAft>
              <a:buClr>
                <a:schemeClr val="dk1"/>
              </a:buClr>
              <a:buSzPts val="1100"/>
              <a:buFont typeface="Arial"/>
              <a:buNone/>
            </a:pPr>
            <a:r>
              <a:rPr lang="en-US" sz="1200" i="1" dirty="0">
                <a:solidFill>
                  <a:schemeClr val="bg1">
                    <a:lumMod val="50000"/>
                  </a:schemeClr>
                </a:solidFill>
                <a:latin typeface="Fira Sans Extra Condensed Medium"/>
                <a:ea typeface="Fira Sans"/>
                <a:cs typeface="Fira Sans"/>
                <a:sym typeface="Fira Sans"/>
              </a:rPr>
              <a:t>Example: Tag “Payment Terms” is not “Prepay”</a:t>
            </a:r>
          </a:p>
        </p:txBody>
      </p:sp>
      <p:sp>
        <p:nvSpPr>
          <p:cNvPr id="58" name="Google Shape;1353;p30">
            <a:extLst>
              <a:ext uri="{FF2B5EF4-FFF2-40B4-BE49-F238E27FC236}">
                <a16:creationId xmlns:a16="http://schemas.microsoft.com/office/drawing/2014/main" id="{4235DA95-3C78-8064-E470-189503C55E33}"/>
              </a:ext>
            </a:extLst>
          </p:cNvPr>
          <p:cNvSpPr/>
          <p:nvPr/>
        </p:nvSpPr>
        <p:spPr>
          <a:xfrm>
            <a:off x="5151900" y="3083200"/>
            <a:ext cx="4830000" cy="68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355;p30">
            <a:extLst>
              <a:ext uri="{FF2B5EF4-FFF2-40B4-BE49-F238E27FC236}">
                <a16:creationId xmlns:a16="http://schemas.microsoft.com/office/drawing/2014/main" id="{85D87DE4-1C85-86FC-8A48-E9BC00254FE4}"/>
              </a:ext>
            </a:extLst>
          </p:cNvPr>
          <p:cNvSpPr/>
          <p:nvPr/>
        </p:nvSpPr>
        <p:spPr>
          <a:xfrm>
            <a:off x="1641941" y="3082884"/>
            <a:ext cx="3617245" cy="682206"/>
          </a:xfrm>
          <a:custGeom>
            <a:avLst/>
            <a:gdLst/>
            <a:ahLst/>
            <a:cxnLst/>
            <a:rect l="l" t="t" r="r" b="b"/>
            <a:pathLst>
              <a:path w="51943" h="19213" extrusionOk="0">
                <a:moveTo>
                  <a:pt x="0" y="0"/>
                </a:moveTo>
                <a:lnTo>
                  <a:pt x="8139" y="901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356;p30">
            <a:extLst>
              <a:ext uri="{FF2B5EF4-FFF2-40B4-BE49-F238E27FC236}">
                <a16:creationId xmlns:a16="http://schemas.microsoft.com/office/drawing/2014/main" id="{3F20ABB8-EA19-E9AB-2DAD-919B6468F4CF}"/>
              </a:ext>
            </a:extLst>
          </p:cNvPr>
          <p:cNvSpPr/>
          <p:nvPr/>
        </p:nvSpPr>
        <p:spPr>
          <a:xfrm>
            <a:off x="1620849" y="3041943"/>
            <a:ext cx="3617245" cy="682206"/>
          </a:xfrm>
          <a:custGeom>
            <a:avLst/>
            <a:gdLst/>
            <a:ahLst/>
            <a:cxnLst/>
            <a:rect l="l" t="t" r="r" b="b"/>
            <a:pathLst>
              <a:path w="51943" h="19213" extrusionOk="0">
                <a:moveTo>
                  <a:pt x="0" y="1"/>
                </a:moveTo>
                <a:lnTo>
                  <a:pt x="8139" y="9013"/>
                </a:lnTo>
                <a:lnTo>
                  <a:pt x="0" y="19213"/>
                </a:lnTo>
                <a:lnTo>
                  <a:pt x="51943" y="19213"/>
                </a:lnTo>
                <a:lnTo>
                  <a:pt x="51943" y="1"/>
                </a:ln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357;p30">
            <a:extLst>
              <a:ext uri="{FF2B5EF4-FFF2-40B4-BE49-F238E27FC236}">
                <a16:creationId xmlns:a16="http://schemas.microsoft.com/office/drawing/2014/main" id="{93AFF41F-D103-6B3C-C8C9-F8FB7CC25B47}"/>
              </a:ext>
            </a:extLst>
          </p:cNvPr>
          <p:cNvSpPr/>
          <p:nvPr/>
        </p:nvSpPr>
        <p:spPr>
          <a:xfrm>
            <a:off x="2387624" y="3118854"/>
            <a:ext cx="2534780"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Fira Sans Medium" panose="020B0603050000020004" pitchFamily="34" charset="0"/>
                <a:ea typeface="Fira Sans Extra Condensed Medium"/>
                <a:cs typeface="Fira Sans Extra Condensed Medium"/>
                <a:sym typeface="Fira Sans Extra Condensed Medium"/>
              </a:rPr>
              <a:t>Account Number Is</a:t>
            </a:r>
            <a:endParaRPr sz="1600" dirty="0">
              <a:latin typeface="Fira Sans Medium" panose="020B0603050000020004" pitchFamily="34" charset="0"/>
              <a:ea typeface="Fira Sans Extra Condensed Medium"/>
              <a:cs typeface="Fira Sans Extra Condensed Medium"/>
              <a:sym typeface="Fira Sans Extra Condensed Medium"/>
            </a:endParaRPr>
          </a:p>
        </p:txBody>
      </p:sp>
      <p:sp>
        <p:nvSpPr>
          <p:cNvPr id="62" name="Google Shape;1358;p30">
            <a:extLst>
              <a:ext uri="{FF2B5EF4-FFF2-40B4-BE49-F238E27FC236}">
                <a16:creationId xmlns:a16="http://schemas.microsoft.com/office/drawing/2014/main" id="{658E9279-826A-74B3-B72E-353AD5844750}"/>
              </a:ext>
            </a:extLst>
          </p:cNvPr>
          <p:cNvSpPr/>
          <p:nvPr/>
        </p:nvSpPr>
        <p:spPr>
          <a:xfrm>
            <a:off x="5443987" y="3107599"/>
            <a:ext cx="3257528" cy="633082"/>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Fira Sans"/>
                <a:ea typeface="Fira Sans"/>
                <a:cs typeface="Fira Sans"/>
                <a:sym typeface="Fira Sans"/>
              </a:rPr>
              <a:t>Sold To account number is listed as included in the sales program rule</a:t>
            </a:r>
          </a:p>
          <a:p>
            <a:pPr marL="0" lvl="0" indent="0" algn="l" rtl="0">
              <a:spcBef>
                <a:spcPts val="300"/>
              </a:spcBef>
              <a:spcAft>
                <a:spcPts val="0"/>
              </a:spcAft>
              <a:buClr>
                <a:schemeClr val="dk1"/>
              </a:buClr>
              <a:buSzPts val="1100"/>
              <a:buFont typeface="Arial"/>
              <a:buNone/>
            </a:pPr>
            <a:r>
              <a:rPr lang="en-US" sz="1200" i="1" dirty="0">
                <a:solidFill>
                  <a:schemeClr val="bg1">
                    <a:lumMod val="50000"/>
                  </a:schemeClr>
                </a:solidFill>
                <a:latin typeface="Fira Sans Extra Condensed Medium"/>
                <a:ea typeface="Fira Sans"/>
                <a:cs typeface="Fira Sans"/>
                <a:sym typeface="Fira Sans"/>
              </a:rPr>
              <a:t>Example: Account Number is “123456789”</a:t>
            </a:r>
            <a:endParaRPr sz="1200" dirty="0">
              <a:solidFill>
                <a:srgbClr val="000000"/>
              </a:solidFill>
              <a:latin typeface="Fira Sans"/>
              <a:ea typeface="Fira Sans"/>
              <a:cs typeface="Fira Sans"/>
              <a:sym typeface="Fira Sans"/>
            </a:endParaRPr>
          </a:p>
        </p:txBody>
      </p:sp>
      <p:sp>
        <p:nvSpPr>
          <p:cNvPr id="63" name="Google Shape;1360;p30">
            <a:extLst>
              <a:ext uri="{FF2B5EF4-FFF2-40B4-BE49-F238E27FC236}">
                <a16:creationId xmlns:a16="http://schemas.microsoft.com/office/drawing/2014/main" id="{92B68B1C-0237-8207-A9BC-088485A6D66B}"/>
              </a:ext>
            </a:extLst>
          </p:cNvPr>
          <p:cNvSpPr/>
          <p:nvPr/>
        </p:nvSpPr>
        <p:spPr>
          <a:xfrm>
            <a:off x="9019888" y="3138463"/>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64" name="Google Shape;1363;p30">
            <a:extLst>
              <a:ext uri="{FF2B5EF4-FFF2-40B4-BE49-F238E27FC236}">
                <a16:creationId xmlns:a16="http://schemas.microsoft.com/office/drawing/2014/main" id="{A1DC1ED7-A71B-B617-6A00-2D517070C525}"/>
              </a:ext>
            </a:extLst>
          </p:cNvPr>
          <p:cNvSpPr/>
          <p:nvPr/>
        </p:nvSpPr>
        <p:spPr>
          <a:xfrm>
            <a:off x="5151900" y="3964061"/>
            <a:ext cx="4830000" cy="68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365;p30">
            <a:extLst>
              <a:ext uri="{FF2B5EF4-FFF2-40B4-BE49-F238E27FC236}">
                <a16:creationId xmlns:a16="http://schemas.microsoft.com/office/drawing/2014/main" id="{D085884A-BF5B-83A7-6ED6-A9D55F2761BA}"/>
              </a:ext>
            </a:extLst>
          </p:cNvPr>
          <p:cNvSpPr/>
          <p:nvPr/>
        </p:nvSpPr>
        <p:spPr>
          <a:xfrm>
            <a:off x="1641941" y="3963755"/>
            <a:ext cx="3617245" cy="682206"/>
          </a:xfrm>
          <a:custGeom>
            <a:avLst/>
            <a:gdLst/>
            <a:ahLst/>
            <a:cxnLst/>
            <a:rect l="l" t="t" r="r" b="b"/>
            <a:pathLst>
              <a:path w="51943" h="19213" extrusionOk="0">
                <a:moveTo>
                  <a:pt x="0" y="0"/>
                </a:moveTo>
                <a:lnTo>
                  <a:pt x="8139" y="887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366;p30">
            <a:extLst>
              <a:ext uri="{FF2B5EF4-FFF2-40B4-BE49-F238E27FC236}">
                <a16:creationId xmlns:a16="http://schemas.microsoft.com/office/drawing/2014/main" id="{D8CCD274-A3E0-8299-14E6-20E0856C0871}"/>
              </a:ext>
            </a:extLst>
          </p:cNvPr>
          <p:cNvSpPr/>
          <p:nvPr/>
        </p:nvSpPr>
        <p:spPr>
          <a:xfrm>
            <a:off x="1620849" y="3922814"/>
            <a:ext cx="3617245" cy="682206"/>
          </a:xfrm>
          <a:custGeom>
            <a:avLst/>
            <a:gdLst/>
            <a:ahLst/>
            <a:cxnLst/>
            <a:rect l="l" t="t" r="r" b="b"/>
            <a:pathLst>
              <a:path w="51943" h="19213" extrusionOk="0">
                <a:moveTo>
                  <a:pt x="0" y="1"/>
                </a:moveTo>
                <a:lnTo>
                  <a:pt x="8139" y="8873"/>
                </a:lnTo>
                <a:lnTo>
                  <a:pt x="0" y="19213"/>
                </a:lnTo>
                <a:lnTo>
                  <a:pt x="51943" y="19213"/>
                </a:lnTo>
                <a:lnTo>
                  <a:pt x="51943" y="1"/>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367;p30">
            <a:extLst>
              <a:ext uri="{FF2B5EF4-FFF2-40B4-BE49-F238E27FC236}">
                <a16:creationId xmlns:a16="http://schemas.microsoft.com/office/drawing/2014/main" id="{89D46C02-AD84-80D7-9A42-6320905D1FCE}"/>
              </a:ext>
            </a:extLst>
          </p:cNvPr>
          <p:cNvSpPr/>
          <p:nvPr/>
        </p:nvSpPr>
        <p:spPr>
          <a:xfrm>
            <a:off x="2387624" y="3994754"/>
            <a:ext cx="2534780" cy="527180"/>
          </a:xfrm>
          <a:custGeom>
            <a:avLst/>
            <a:gdLst/>
            <a:ahLst/>
            <a:cxnLst/>
            <a:rect l="l" t="t" r="r" b="b"/>
            <a:pathLst>
              <a:path w="36399" h="14847" extrusionOk="0">
                <a:moveTo>
                  <a:pt x="2899" y="1"/>
                </a:moveTo>
                <a:cubicBezTo>
                  <a:pt x="1328" y="1"/>
                  <a:pt x="0" y="1468"/>
                  <a:pt x="0" y="3075"/>
                </a:cubicBezTo>
                <a:lnTo>
                  <a:pt x="0" y="11947"/>
                </a:lnTo>
                <a:cubicBezTo>
                  <a:pt x="0" y="13554"/>
                  <a:pt x="1328" y="14846"/>
                  <a:pt x="2899" y="14846"/>
                </a:cubicBezTo>
                <a:lnTo>
                  <a:pt x="33464" y="14846"/>
                </a:lnTo>
                <a:cubicBezTo>
                  <a:pt x="35071" y="14846"/>
                  <a:pt x="36398" y="13554"/>
                  <a:pt x="36398" y="11947"/>
                </a:cubicBezTo>
                <a:lnTo>
                  <a:pt x="36398" y="3075"/>
                </a:lnTo>
                <a:cubicBezTo>
                  <a:pt x="36398" y="1468"/>
                  <a:pt x="35071" y="1"/>
                  <a:pt x="3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Fira Sans Medium" panose="020B0603050000020004" pitchFamily="34" charset="0"/>
                <a:ea typeface="Fira Sans Extra Condensed Medium"/>
                <a:cs typeface="Fira Sans Extra Condensed Medium"/>
                <a:sym typeface="Fira Sans Extra Condensed Medium"/>
              </a:rPr>
              <a:t>Account Number Is Not</a:t>
            </a:r>
            <a:endParaRPr sz="1600" dirty="0">
              <a:latin typeface="Fira Sans Medium" panose="020B0603050000020004" pitchFamily="34" charset="0"/>
              <a:ea typeface="Fira Sans Extra Condensed Medium"/>
              <a:cs typeface="Fira Sans Extra Condensed Medium"/>
              <a:sym typeface="Fira Sans Extra Condensed Medium"/>
            </a:endParaRPr>
          </a:p>
        </p:txBody>
      </p:sp>
      <p:sp>
        <p:nvSpPr>
          <p:cNvPr id="68" name="Google Shape;1368;p30">
            <a:extLst>
              <a:ext uri="{FF2B5EF4-FFF2-40B4-BE49-F238E27FC236}">
                <a16:creationId xmlns:a16="http://schemas.microsoft.com/office/drawing/2014/main" id="{31A20F63-D5B4-A585-C8A3-7D6FFDCD148A}"/>
              </a:ext>
            </a:extLst>
          </p:cNvPr>
          <p:cNvSpPr/>
          <p:nvPr/>
        </p:nvSpPr>
        <p:spPr>
          <a:xfrm>
            <a:off x="5443987" y="3988470"/>
            <a:ext cx="3257528" cy="633082"/>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Fira Sans"/>
                <a:ea typeface="Fira Sans"/>
                <a:cs typeface="Fira Sans"/>
                <a:sym typeface="Fira Sans"/>
              </a:rPr>
              <a:t>Sold To account number is not listed as excluded from the sales program</a:t>
            </a:r>
          </a:p>
          <a:p>
            <a:pPr marL="0" lvl="0" indent="0" algn="l" rtl="0">
              <a:spcBef>
                <a:spcPts val="300"/>
              </a:spcBef>
              <a:spcAft>
                <a:spcPts val="0"/>
              </a:spcAft>
              <a:buClr>
                <a:schemeClr val="dk1"/>
              </a:buClr>
              <a:buSzPts val="1100"/>
              <a:buFont typeface="Arial"/>
              <a:buNone/>
            </a:pPr>
            <a:r>
              <a:rPr lang="en-US" sz="1200" i="1" dirty="0">
                <a:solidFill>
                  <a:schemeClr val="bg1">
                    <a:lumMod val="50000"/>
                  </a:schemeClr>
                </a:solidFill>
                <a:latin typeface="Fira Sans Extra Condensed Medium"/>
                <a:ea typeface="Fira Sans"/>
                <a:cs typeface="Fira Sans"/>
                <a:sym typeface="Fira Sans"/>
              </a:rPr>
              <a:t>Example: Account Number is not “987654321”</a:t>
            </a:r>
            <a:endParaRPr sz="1200" dirty="0">
              <a:solidFill>
                <a:srgbClr val="000000"/>
              </a:solidFill>
              <a:latin typeface="Fira Sans"/>
              <a:ea typeface="Fira Sans"/>
              <a:cs typeface="Fira Sans"/>
              <a:sym typeface="Fira Sans"/>
            </a:endParaRPr>
          </a:p>
        </p:txBody>
      </p:sp>
      <p:sp>
        <p:nvSpPr>
          <p:cNvPr id="69" name="Google Shape;1370;p30">
            <a:extLst>
              <a:ext uri="{FF2B5EF4-FFF2-40B4-BE49-F238E27FC236}">
                <a16:creationId xmlns:a16="http://schemas.microsoft.com/office/drawing/2014/main" id="{A5FC5011-0842-0020-CC6C-C1FC18E8B67B}"/>
              </a:ext>
            </a:extLst>
          </p:cNvPr>
          <p:cNvSpPr/>
          <p:nvPr/>
        </p:nvSpPr>
        <p:spPr>
          <a:xfrm>
            <a:off x="9019888" y="4028598"/>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70" name="Google Shape;1353;p30">
            <a:extLst>
              <a:ext uri="{FF2B5EF4-FFF2-40B4-BE49-F238E27FC236}">
                <a16:creationId xmlns:a16="http://schemas.microsoft.com/office/drawing/2014/main" id="{8D87FAC8-1925-BA29-6CB6-24D12912066E}"/>
              </a:ext>
            </a:extLst>
          </p:cNvPr>
          <p:cNvSpPr/>
          <p:nvPr/>
        </p:nvSpPr>
        <p:spPr>
          <a:xfrm>
            <a:off x="5140988" y="4839618"/>
            <a:ext cx="4830000" cy="68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355;p30">
            <a:extLst>
              <a:ext uri="{FF2B5EF4-FFF2-40B4-BE49-F238E27FC236}">
                <a16:creationId xmlns:a16="http://schemas.microsoft.com/office/drawing/2014/main" id="{C6E5A152-3D60-AB95-7299-96A518E3028C}"/>
              </a:ext>
            </a:extLst>
          </p:cNvPr>
          <p:cNvSpPr/>
          <p:nvPr/>
        </p:nvSpPr>
        <p:spPr>
          <a:xfrm>
            <a:off x="1631029" y="4839302"/>
            <a:ext cx="3617245" cy="682206"/>
          </a:xfrm>
          <a:custGeom>
            <a:avLst/>
            <a:gdLst/>
            <a:ahLst/>
            <a:cxnLst/>
            <a:rect l="l" t="t" r="r" b="b"/>
            <a:pathLst>
              <a:path w="51943" h="19213" extrusionOk="0">
                <a:moveTo>
                  <a:pt x="0" y="0"/>
                </a:moveTo>
                <a:lnTo>
                  <a:pt x="8139" y="901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356;p30">
            <a:extLst>
              <a:ext uri="{FF2B5EF4-FFF2-40B4-BE49-F238E27FC236}">
                <a16:creationId xmlns:a16="http://schemas.microsoft.com/office/drawing/2014/main" id="{FE583708-D7E9-7D58-B901-2EAE9AB10446}"/>
              </a:ext>
            </a:extLst>
          </p:cNvPr>
          <p:cNvSpPr/>
          <p:nvPr/>
        </p:nvSpPr>
        <p:spPr>
          <a:xfrm>
            <a:off x="1609937" y="4798361"/>
            <a:ext cx="3617245" cy="682206"/>
          </a:xfrm>
          <a:custGeom>
            <a:avLst/>
            <a:gdLst/>
            <a:ahLst/>
            <a:cxnLst/>
            <a:rect l="l" t="t" r="r" b="b"/>
            <a:pathLst>
              <a:path w="51943" h="19213" extrusionOk="0">
                <a:moveTo>
                  <a:pt x="0" y="1"/>
                </a:moveTo>
                <a:lnTo>
                  <a:pt x="8139" y="9013"/>
                </a:lnTo>
                <a:lnTo>
                  <a:pt x="0" y="19213"/>
                </a:lnTo>
                <a:lnTo>
                  <a:pt x="51943" y="19213"/>
                </a:lnTo>
                <a:lnTo>
                  <a:pt x="51943" y="1"/>
                </a:ln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357;p30">
            <a:extLst>
              <a:ext uri="{FF2B5EF4-FFF2-40B4-BE49-F238E27FC236}">
                <a16:creationId xmlns:a16="http://schemas.microsoft.com/office/drawing/2014/main" id="{8B58C567-8389-E87C-AD54-9C2CCD1BBBA6}"/>
              </a:ext>
            </a:extLst>
          </p:cNvPr>
          <p:cNvSpPr/>
          <p:nvPr/>
        </p:nvSpPr>
        <p:spPr>
          <a:xfrm>
            <a:off x="2387624" y="4875272"/>
            <a:ext cx="2534780"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Fira Sans Medium" panose="020B0603050000020004" pitchFamily="34" charset="0"/>
                <a:ea typeface="Fira Sans Extra Condensed Medium"/>
                <a:cs typeface="Fira Sans Extra Condensed Medium"/>
                <a:sym typeface="Fira Sans Extra Condensed Medium"/>
              </a:rPr>
              <a:t>Location Number Is</a:t>
            </a:r>
            <a:endParaRPr sz="1600" dirty="0">
              <a:latin typeface="Fira Sans Medium" panose="020B0603050000020004" pitchFamily="34" charset="0"/>
              <a:ea typeface="Fira Sans Extra Condensed Medium"/>
              <a:cs typeface="Fira Sans Extra Condensed Medium"/>
              <a:sym typeface="Fira Sans Extra Condensed Medium"/>
            </a:endParaRPr>
          </a:p>
        </p:txBody>
      </p:sp>
      <p:sp>
        <p:nvSpPr>
          <p:cNvPr id="74" name="Google Shape;1358;p30">
            <a:extLst>
              <a:ext uri="{FF2B5EF4-FFF2-40B4-BE49-F238E27FC236}">
                <a16:creationId xmlns:a16="http://schemas.microsoft.com/office/drawing/2014/main" id="{53FCA2A6-3B28-FFE9-6719-9B6FBBF8D0D3}"/>
              </a:ext>
            </a:extLst>
          </p:cNvPr>
          <p:cNvSpPr/>
          <p:nvPr/>
        </p:nvSpPr>
        <p:spPr>
          <a:xfrm>
            <a:off x="5433075" y="4864017"/>
            <a:ext cx="3257528" cy="633082"/>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Fira Sans"/>
                <a:ea typeface="Fira Sans"/>
                <a:cs typeface="Fira Sans"/>
                <a:sym typeface="Fira Sans"/>
              </a:rPr>
              <a:t>Ship To account number is listed as included in the sales program rule</a:t>
            </a:r>
          </a:p>
          <a:p>
            <a:pPr marL="0" lvl="0" indent="0" algn="l" rtl="0">
              <a:spcBef>
                <a:spcPts val="300"/>
              </a:spcBef>
              <a:spcAft>
                <a:spcPts val="0"/>
              </a:spcAft>
              <a:buClr>
                <a:schemeClr val="dk1"/>
              </a:buClr>
              <a:buSzPts val="1100"/>
              <a:buFont typeface="Arial"/>
              <a:buNone/>
            </a:pPr>
            <a:r>
              <a:rPr lang="en-US" sz="1200" i="1" dirty="0">
                <a:solidFill>
                  <a:schemeClr val="bg1">
                    <a:lumMod val="50000"/>
                  </a:schemeClr>
                </a:solidFill>
                <a:latin typeface="Fira Sans Extra Condensed Medium"/>
                <a:ea typeface="Fira Sans"/>
                <a:cs typeface="Fira Sans"/>
                <a:sym typeface="Fira Sans"/>
              </a:rPr>
              <a:t>Example: Location Number is “987654321”</a:t>
            </a:r>
            <a:endParaRPr sz="1200" dirty="0">
              <a:solidFill>
                <a:srgbClr val="000000"/>
              </a:solidFill>
              <a:latin typeface="Fira Sans"/>
              <a:ea typeface="Fira Sans"/>
              <a:cs typeface="Fira Sans"/>
              <a:sym typeface="Fira Sans"/>
            </a:endParaRPr>
          </a:p>
        </p:txBody>
      </p:sp>
      <p:sp>
        <p:nvSpPr>
          <p:cNvPr id="75" name="Google Shape;1360;p30">
            <a:extLst>
              <a:ext uri="{FF2B5EF4-FFF2-40B4-BE49-F238E27FC236}">
                <a16:creationId xmlns:a16="http://schemas.microsoft.com/office/drawing/2014/main" id="{1C098750-BEC5-EE93-E1FE-E04786FAF2E4}"/>
              </a:ext>
            </a:extLst>
          </p:cNvPr>
          <p:cNvSpPr/>
          <p:nvPr/>
        </p:nvSpPr>
        <p:spPr>
          <a:xfrm>
            <a:off x="9008976" y="4894881"/>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7B1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76" name="Google Shape;1363;p30">
            <a:extLst>
              <a:ext uri="{FF2B5EF4-FFF2-40B4-BE49-F238E27FC236}">
                <a16:creationId xmlns:a16="http://schemas.microsoft.com/office/drawing/2014/main" id="{62C83D36-A022-25B2-F9AF-9DE7867C45C9}"/>
              </a:ext>
            </a:extLst>
          </p:cNvPr>
          <p:cNvSpPr/>
          <p:nvPr/>
        </p:nvSpPr>
        <p:spPr>
          <a:xfrm>
            <a:off x="5140988" y="5720479"/>
            <a:ext cx="4830000" cy="68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365;p30">
            <a:extLst>
              <a:ext uri="{FF2B5EF4-FFF2-40B4-BE49-F238E27FC236}">
                <a16:creationId xmlns:a16="http://schemas.microsoft.com/office/drawing/2014/main" id="{74CEC7E9-B93E-E2F9-2107-9FC432A722B4}"/>
              </a:ext>
            </a:extLst>
          </p:cNvPr>
          <p:cNvSpPr/>
          <p:nvPr/>
        </p:nvSpPr>
        <p:spPr>
          <a:xfrm>
            <a:off x="1631029" y="5720173"/>
            <a:ext cx="3617245" cy="682206"/>
          </a:xfrm>
          <a:custGeom>
            <a:avLst/>
            <a:gdLst/>
            <a:ahLst/>
            <a:cxnLst/>
            <a:rect l="l" t="t" r="r" b="b"/>
            <a:pathLst>
              <a:path w="51943" h="19213" extrusionOk="0">
                <a:moveTo>
                  <a:pt x="0" y="0"/>
                </a:moveTo>
                <a:lnTo>
                  <a:pt x="8139" y="887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366;p30">
            <a:extLst>
              <a:ext uri="{FF2B5EF4-FFF2-40B4-BE49-F238E27FC236}">
                <a16:creationId xmlns:a16="http://schemas.microsoft.com/office/drawing/2014/main" id="{1792706E-6D3D-D023-8ED6-74AF00BE21E4}"/>
              </a:ext>
            </a:extLst>
          </p:cNvPr>
          <p:cNvSpPr/>
          <p:nvPr/>
        </p:nvSpPr>
        <p:spPr>
          <a:xfrm>
            <a:off x="1609937" y="5679232"/>
            <a:ext cx="3617245" cy="682206"/>
          </a:xfrm>
          <a:custGeom>
            <a:avLst/>
            <a:gdLst/>
            <a:ahLst/>
            <a:cxnLst/>
            <a:rect l="l" t="t" r="r" b="b"/>
            <a:pathLst>
              <a:path w="51943" h="19213" extrusionOk="0">
                <a:moveTo>
                  <a:pt x="0" y="1"/>
                </a:moveTo>
                <a:lnTo>
                  <a:pt x="8139" y="8873"/>
                </a:lnTo>
                <a:lnTo>
                  <a:pt x="0" y="19213"/>
                </a:lnTo>
                <a:lnTo>
                  <a:pt x="51943" y="19213"/>
                </a:lnTo>
                <a:lnTo>
                  <a:pt x="51943" y="1"/>
                </a:ln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367;p30">
            <a:extLst>
              <a:ext uri="{FF2B5EF4-FFF2-40B4-BE49-F238E27FC236}">
                <a16:creationId xmlns:a16="http://schemas.microsoft.com/office/drawing/2014/main" id="{DD455701-CF68-78A4-3786-625D6DE674FE}"/>
              </a:ext>
            </a:extLst>
          </p:cNvPr>
          <p:cNvSpPr/>
          <p:nvPr/>
        </p:nvSpPr>
        <p:spPr>
          <a:xfrm>
            <a:off x="2387624" y="5751172"/>
            <a:ext cx="2534780" cy="527180"/>
          </a:xfrm>
          <a:custGeom>
            <a:avLst/>
            <a:gdLst/>
            <a:ahLst/>
            <a:cxnLst/>
            <a:rect l="l" t="t" r="r" b="b"/>
            <a:pathLst>
              <a:path w="36399" h="14847" extrusionOk="0">
                <a:moveTo>
                  <a:pt x="2899" y="1"/>
                </a:moveTo>
                <a:cubicBezTo>
                  <a:pt x="1328" y="1"/>
                  <a:pt x="0" y="1468"/>
                  <a:pt x="0" y="3075"/>
                </a:cubicBezTo>
                <a:lnTo>
                  <a:pt x="0" y="11947"/>
                </a:lnTo>
                <a:cubicBezTo>
                  <a:pt x="0" y="13554"/>
                  <a:pt x="1328" y="14846"/>
                  <a:pt x="2899" y="14846"/>
                </a:cubicBezTo>
                <a:lnTo>
                  <a:pt x="33464" y="14846"/>
                </a:lnTo>
                <a:cubicBezTo>
                  <a:pt x="35071" y="14846"/>
                  <a:pt x="36398" y="13554"/>
                  <a:pt x="36398" y="11947"/>
                </a:cubicBezTo>
                <a:lnTo>
                  <a:pt x="36398" y="3075"/>
                </a:lnTo>
                <a:cubicBezTo>
                  <a:pt x="36398" y="1468"/>
                  <a:pt x="35071" y="1"/>
                  <a:pt x="3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Fira Sans Medium" panose="020B0603050000020004" pitchFamily="34" charset="0"/>
                <a:ea typeface="Fira Sans Extra Condensed Medium"/>
                <a:cs typeface="Fira Sans Extra Condensed Medium"/>
                <a:sym typeface="Fira Sans Extra Condensed Medium"/>
              </a:rPr>
              <a:t>Location Number Is Not</a:t>
            </a:r>
            <a:endParaRPr sz="1600" dirty="0">
              <a:latin typeface="Fira Sans Medium" panose="020B0603050000020004" pitchFamily="34" charset="0"/>
              <a:ea typeface="Fira Sans Extra Condensed Medium"/>
              <a:cs typeface="Fira Sans Extra Condensed Medium"/>
              <a:sym typeface="Fira Sans Extra Condensed Medium"/>
            </a:endParaRPr>
          </a:p>
        </p:txBody>
      </p:sp>
      <p:sp>
        <p:nvSpPr>
          <p:cNvPr id="80" name="Google Shape;1368;p30">
            <a:extLst>
              <a:ext uri="{FF2B5EF4-FFF2-40B4-BE49-F238E27FC236}">
                <a16:creationId xmlns:a16="http://schemas.microsoft.com/office/drawing/2014/main" id="{3A90286D-63F3-5E28-480C-FADE538D846A}"/>
              </a:ext>
            </a:extLst>
          </p:cNvPr>
          <p:cNvSpPr/>
          <p:nvPr/>
        </p:nvSpPr>
        <p:spPr>
          <a:xfrm>
            <a:off x="5433075" y="5744888"/>
            <a:ext cx="3257528" cy="633082"/>
          </a:xfrm>
          <a:custGeom>
            <a:avLst/>
            <a:gdLst/>
            <a:ahLst/>
            <a:cxnLst/>
            <a:rect l="l" t="t" r="r" b="b"/>
            <a:pathLst>
              <a:path w="72153" h="17384" extrusionOk="0">
                <a:moveTo>
                  <a:pt x="1" y="1"/>
                </a:moveTo>
                <a:lnTo>
                  <a:pt x="1" y="17384"/>
                </a:lnTo>
                <a:lnTo>
                  <a:pt x="72153" y="17384"/>
                </a:lnTo>
                <a:lnTo>
                  <a:pt x="72153" y="1"/>
                </a:lnTo>
                <a:close/>
              </a:path>
            </a:pathLst>
          </a:custGeom>
          <a:solidFill>
            <a:srgbClr val="EEEEEE"/>
          </a:solidFill>
          <a:ln>
            <a:noFill/>
          </a:ln>
        </p:spPr>
        <p:txBody>
          <a:bodyPr spcFirstLastPara="1" wrap="square" lIns="182875" tIns="91425" rIns="182875" bIns="91425" anchor="ctr"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Fira Sans"/>
                <a:ea typeface="Fira Sans"/>
                <a:cs typeface="Fira Sans"/>
                <a:sym typeface="Fira Sans"/>
              </a:rPr>
              <a:t>Ship To account number is not listed as excluded from the sales program</a:t>
            </a:r>
          </a:p>
          <a:p>
            <a:pPr marL="0" lvl="0" indent="0" algn="l" rtl="0">
              <a:spcBef>
                <a:spcPts val="300"/>
              </a:spcBef>
              <a:spcAft>
                <a:spcPts val="0"/>
              </a:spcAft>
              <a:buClr>
                <a:schemeClr val="dk1"/>
              </a:buClr>
              <a:buSzPts val="1100"/>
              <a:buFont typeface="Arial"/>
              <a:buNone/>
            </a:pPr>
            <a:r>
              <a:rPr lang="en-US" sz="1200" i="1" dirty="0">
                <a:solidFill>
                  <a:schemeClr val="bg1">
                    <a:lumMod val="50000"/>
                  </a:schemeClr>
                </a:solidFill>
                <a:latin typeface="Fira Sans Extra Condensed Medium"/>
                <a:ea typeface="Fira Sans"/>
                <a:cs typeface="Fira Sans"/>
                <a:sym typeface="Fira Sans"/>
              </a:rPr>
              <a:t>Example: Location Number is not “987654321”</a:t>
            </a:r>
            <a:endParaRPr lang="en-US" sz="1200" dirty="0">
              <a:solidFill>
                <a:srgbClr val="000000"/>
              </a:solidFill>
              <a:latin typeface="Fira Sans"/>
              <a:ea typeface="Fira Sans"/>
              <a:cs typeface="Fira Sans"/>
              <a:sym typeface="Fira Sans"/>
            </a:endParaRPr>
          </a:p>
        </p:txBody>
      </p:sp>
      <p:sp>
        <p:nvSpPr>
          <p:cNvPr id="82" name="Google Shape;1370;p30">
            <a:extLst>
              <a:ext uri="{FF2B5EF4-FFF2-40B4-BE49-F238E27FC236}">
                <a16:creationId xmlns:a16="http://schemas.microsoft.com/office/drawing/2014/main" id="{F87F8B75-72F7-7643-93B7-BC6433522C89}"/>
              </a:ext>
            </a:extLst>
          </p:cNvPr>
          <p:cNvSpPr/>
          <p:nvPr/>
        </p:nvSpPr>
        <p:spPr>
          <a:xfrm>
            <a:off x="9008976" y="5785016"/>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451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sp>
        <p:nvSpPr>
          <p:cNvPr id="83" name="Google Shape;1339;p30">
            <a:extLst>
              <a:ext uri="{FF2B5EF4-FFF2-40B4-BE49-F238E27FC236}">
                <a16:creationId xmlns:a16="http://schemas.microsoft.com/office/drawing/2014/main" id="{7A32AECA-7166-71CF-69A2-A73BAF6427D7}"/>
              </a:ext>
            </a:extLst>
          </p:cNvPr>
          <p:cNvSpPr/>
          <p:nvPr/>
        </p:nvSpPr>
        <p:spPr>
          <a:xfrm>
            <a:off x="9019888" y="225380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B33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Fira Sans"/>
              <a:ea typeface="Fira Sans"/>
              <a:cs typeface="Fira Sans"/>
              <a:sym typeface="Fira Sans"/>
            </a:endParaRPr>
          </a:p>
        </p:txBody>
      </p:sp>
      <p:pic>
        <p:nvPicPr>
          <p:cNvPr id="86" name="Graphic 85" descr="Store with solid fill">
            <a:extLst>
              <a:ext uri="{FF2B5EF4-FFF2-40B4-BE49-F238E27FC236}">
                <a16:creationId xmlns:a16="http://schemas.microsoft.com/office/drawing/2014/main" id="{7DDD81BE-9984-CE60-150C-A7E5224CFF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95173" y="5871073"/>
            <a:ext cx="380406" cy="380406"/>
          </a:xfrm>
          <a:prstGeom prst="rect">
            <a:avLst/>
          </a:prstGeom>
        </p:spPr>
      </p:pic>
      <p:pic>
        <p:nvPicPr>
          <p:cNvPr id="90" name="Graphic 89" descr="Store with solid fill">
            <a:extLst>
              <a:ext uri="{FF2B5EF4-FFF2-40B4-BE49-F238E27FC236}">
                <a16:creationId xmlns:a16="http://schemas.microsoft.com/office/drawing/2014/main" id="{8701B6F5-D832-BBCC-5627-AEF1A913D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95173" y="4985248"/>
            <a:ext cx="380406" cy="380406"/>
          </a:xfrm>
          <a:prstGeom prst="rect">
            <a:avLst/>
          </a:prstGeom>
        </p:spPr>
      </p:pic>
      <p:pic>
        <p:nvPicPr>
          <p:cNvPr id="92" name="Graphic 91" descr="Social network with solid fill">
            <a:extLst>
              <a:ext uri="{FF2B5EF4-FFF2-40B4-BE49-F238E27FC236}">
                <a16:creationId xmlns:a16="http://schemas.microsoft.com/office/drawing/2014/main" id="{9C202B90-3583-B703-F479-1C80223963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9763" y="1376216"/>
            <a:ext cx="542925" cy="542925"/>
          </a:xfrm>
          <a:prstGeom prst="rect">
            <a:avLst/>
          </a:prstGeom>
        </p:spPr>
      </p:pic>
      <p:pic>
        <p:nvPicPr>
          <p:cNvPr id="93" name="Graphic 92" descr="Social network with solid fill">
            <a:extLst>
              <a:ext uri="{FF2B5EF4-FFF2-40B4-BE49-F238E27FC236}">
                <a16:creationId xmlns:a16="http://schemas.microsoft.com/office/drawing/2014/main" id="{59F9FDF9-906C-5CE1-C084-3A77FF2A0A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9763" y="2246069"/>
            <a:ext cx="542925" cy="542925"/>
          </a:xfrm>
          <a:prstGeom prst="rect">
            <a:avLst/>
          </a:prstGeom>
        </p:spPr>
      </p:pic>
      <p:pic>
        <p:nvPicPr>
          <p:cNvPr id="95" name="Graphic 94" descr="Employee badge with solid fill">
            <a:extLst>
              <a:ext uri="{FF2B5EF4-FFF2-40B4-BE49-F238E27FC236}">
                <a16:creationId xmlns:a16="http://schemas.microsoft.com/office/drawing/2014/main" id="{763F2CC4-733F-7A7F-12CF-F385DC7A78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15313" y="3233121"/>
            <a:ext cx="348279" cy="348279"/>
          </a:xfrm>
          <a:prstGeom prst="rect">
            <a:avLst/>
          </a:prstGeom>
        </p:spPr>
      </p:pic>
      <p:pic>
        <p:nvPicPr>
          <p:cNvPr id="96" name="Graphic 95" descr="Employee badge with solid fill">
            <a:extLst>
              <a:ext uri="{FF2B5EF4-FFF2-40B4-BE49-F238E27FC236}">
                <a16:creationId xmlns:a16="http://schemas.microsoft.com/office/drawing/2014/main" id="{797AF3A5-D51B-CA14-5A7E-5C5EDF47C6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17775" y="4118694"/>
            <a:ext cx="348279" cy="348279"/>
          </a:xfrm>
          <a:prstGeom prst="rect">
            <a:avLst/>
          </a:prstGeom>
        </p:spPr>
      </p:pic>
    </p:spTree>
    <p:extLst>
      <p:ext uri="{BB962C8B-B14F-4D97-AF65-F5344CB8AC3E}">
        <p14:creationId xmlns:p14="http://schemas.microsoft.com/office/powerpoint/2010/main" val="8197995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Product Rules – Specific Product List</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4" name="Graphic 13" descr="Search Inventory with solid fill">
            <a:extLst>
              <a:ext uri="{FF2B5EF4-FFF2-40B4-BE49-F238E27FC236}">
                <a16:creationId xmlns:a16="http://schemas.microsoft.com/office/drawing/2014/main" id="{4CDB1F4B-491B-74CF-BDA1-9362CCE40A3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7754" y="249243"/>
            <a:ext cx="627464" cy="627464"/>
          </a:xfrm>
          <a:prstGeom prst="rect">
            <a:avLst/>
          </a:prstGeom>
        </p:spPr>
      </p:pic>
      <p:sp>
        <p:nvSpPr>
          <p:cNvPr id="44" name="Google Shape;279;p17">
            <a:extLst>
              <a:ext uri="{FF2B5EF4-FFF2-40B4-BE49-F238E27FC236}">
                <a16:creationId xmlns:a16="http://schemas.microsoft.com/office/drawing/2014/main" id="{C6FAF6C2-818D-8A77-A99D-C165E63D9EFA}"/>
              </a:ext>
            </a:extLst>
          </p:cNvPr>
          <p:cNvSpPr/>
          <p:nvPr/>
        </p:nvSpPr>
        <p:spPr>
          <a:xfrm>
            <a:off x="3210580" y="3626774"/>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45" name="Google Shape;282;p17">
            <a:extLst>
              <a:ext uri="{FF2B5EF4-FFF2-40B4-BE49-F238E27FC236}">
                <a16:creationId xmlns:a16="http://schemas.microsoft.com/office/drawing/2014/main" id="{A714B598-1347-F001-D3FC-0EB192FC776B}"/>
              </a:ext>
            </a:extLst>
          </p:cNvPr>
          <p:cNvSpPr txBox="1"/>
          <p:nvPr/>
        </p:nvSpPr>
        <p:spPr>
          <a:xfrm>
            <a:off x="910686" y="3826182"/>
            <a:ext cx="2188914" cy="456600"/>
          </a:xfrm>
          <a:prstGeom prst="rect">
            <a:avLst/>
          </a:prstGeom>
          <a:noFill/>
          <a:ln>
            <a:noFill/>
          </a:ln>
        </p:spPr>
        <p:txBody>
          <a:bodyPr spcFirstLastPara="1" wrap="square" lIns="91425" tIns="91425" rIns="91425" bIns="91425" anchor="ctr" anchorCtr="0">
            <a:noAutofit/>
          </a:bodyPr>
          <a:lstStyle/>
          <a:p>
            <a:pPr algn="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Specify eligible products down to the size level</a:t>
            </a:r>
            <a:endParaRPr sz="1200" kern="0" dirty="0">
              <a:solidFill>
                <a:srgbClr val="000000"/>
              </a:solidFill>
              <a:latin typeface="Fira Sans"/>
              <a:ea typeface="Fira Sans"/>
              <a:cs typeface="Fira Sans"/>
              <a:sym typeface="Fira Sans"/>
            </a:endParaRPr>
          </a:p>
        </p:txBody>
      </p:sp>
      <p:sp>
        <p:nvSpPr>
          <p:cNvPr id="46" name="Google Shape;287;p17">
            <a:extLst>
              <a:ext uri="{FF2B5EF4-FFF2-40B4-BE49-F238E27FC236}">
                <a16:creationId xmlns:a16="http://schemas.microsoft.com/office/drawing/2014/main" id="{F058757B-988D-DA98-3CF9-4CE679D54974}"/>
              </a:ext>
            </a:extLst>
          </p:cNvPr>
          <p:cNvSpPr/>
          <p:nvPr/>
        </p:nvSpPr>
        <p:spPr>
          <a:xfrm>
            <a:off x="4258224" y="2541663"/>
            <a:ext cx="1135476" cy="1137557"/>
          </a:xfrm>
          <a:prstGeom prst="ellipse">
            <a:avLst/>
          </a:prstGeom>
          <a:solidFill>
            <a:srgbClr val="451E7B"/>
          </a:solidFill>
          <a:ln w="9525" cap="flat" cmpd="sng">
            <a:solidFill>
              <a:srgbClr val="5A54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47" name="Google Shape;288;p17">
            <a:extLst>
              <a:ext uri="{FF2B5EF4-FFF2-40B4-BE49-F238E27FC236}">
                <a16:creationId xmlns:a16="http://schemas.microsoft.com/office/drawing/2014/main" id="{6D6D8F5B-5C3E-3135-782F-94219D091C0F}"/>
              </a:ext>
            </a:extLst>
          </p:cNvPr>
          <p:cNvSpPr txBox="1"/>
          <p:nvPr/>
        </p:nvSpPr>
        <p:spPr>
          <a:xfrm>
            <a:off x="4396200" y="2889770"/>
            <a:ext cx="897600"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dirty="0">
                <a:solidFill>
                  <a:srgbClr val="FFFFFF"/>
                </a:solidFill>
                <a:latin typeface="Fira Sans"/>
                <a:ea typeface="Fira Sans"/>
                <a:cs typeface="Fira Sans"/>
                <a:sym typeface="Fira Sans"/>
              </a:rPr>
              <a:t>Eligible</a:t>
            </a:r>
          </a:p>
          <a:p>
            <a:pPr algn="ctr" defTabSz="914400">
              <a:buClr>
                <a:srgbClr val="000000"/>
              </a:buClr>
              <a:buFont typeface="Arial"/>
              <a:buNone/>
            </a:pPr>
            <a:r>
              <a:rPr lang="en" sz="1200" b="1" kern="0" dirty="0">
                <a:solidFill>
                  <a:srgbClr val="FFFFFF"/>
                </a:solidFill>
                <a:latin typeface="Fira Sans"/>
                <a:ea typeface="Fira Sans"/>
                <a:cs typeface="Fira Sans"/>
                <a:sym typeface="Fira Sans"/>
              </a:rPr>
              <a:t>Products</a:t>
            </a:r>
            <a:endParaRPr sz="1200" b="1" kern="0" dirty="0">
              <a:solidFill>
                <a:srgbClr val="FFFFFF"/>
              </a:solidFill>
              <a:latin typeface="Fira Sans"/>
              <a:ea typeface="Fira Sans"/>
              <a:cs typeface="Fira Sans"/>
              <a:sym typeface="Fira Sans"/>
            </a:endParaRPr>
          </a:p>
        </p:txBody>
      </p:sp>
      <p:cxnSp>
        <p:nvCxnSpPr>
          <p:cNvPr id="48" name="Google Shape;291;p17">
            <a:extLst>
              <a:ext uri="{FF2B5EF4-FFF2-40B4-BE49-F238E27FC236}">
                <a16:creationId xmlns:a16="http://schemas.microsoft.com/office/drawing/2014/main" id="{F4D32894-F2AF-D6BB-B025-54380A7F127B}"/>
              </a:ext>
            </a:extLst>
          </p:cNvPr>
          <p:cNvCxnSpPr>
            <a:cxnSpLocks/>
            <a:stCxn id="58" idx="6"/>
            <a:endCxn id="47" idx="1"/>
          </p:cNvCxnSpPr>
          <p:nvPr/>
        </p:nvCxnSpPr>
        <p:spPr>
          <a:xfrm>
            <a:off x="3804880" y="2362399"/>
            <a:ext cx="591300" cy="768000"/>
          </a:xfrm>
          <a:prstGeom prst="bentConnector3">
            <a:avLst>
              <a:gd name="adj1" fmla="val 50002"/>
            </a:avLst>
          </a:prstGeom>
          <a:noFill/>
          <a:ln w="9525" cap="flat" cmpd="sng">
            <a:solidFill>
              <a:srgbClr val="451E7B"/>
            </a:solidFill>
            <a:prstDash val="solid"/>
            <a:round/>
            <a:headEnd type="oval" w="med" len="med"/>
            <a:tailEnd type="none" w="med" len="med"/>
          </a:ln>
        </p:spPr>
      </p:cxnSp>
      <p:cxnSp>
        <p:nvCxnSpPr>
          <p:cNvPr id="49" name="Google Shape;295;p17">
            <a:extLst>
              <a:ext uri="{FF2B5EF4-FFF2-40B4-BE49-F238E27FC236}">
                <a16:creationId xmlns:a16="http://schemas.microsoft.com/office/drawing/2014/main" id="{6A1C8846-CBAB-31AB-3C76-02200EC95222}"/>
              </a:ext>
            </a:extLst>
          </p:cNvPr>
          <p:cNvCxnSpPr>
            <a:cxnSpLocks/>
            <a:stCxn id="44" idx="6"/>
            <a:endCxn id="47" idx="1"/>
          </p:cNvCxnSpPr>
          <p:nvPr/>
        </p:nvCxnSpPr>
        <p:spPr>
          <a:xfrm rot="10800000" flipH="1">
            <a:off x="3804880" y="3130424"/>
            <a:ext cx="591300" cy="793500"/>
          </a:xfrm>
          <a:prstGeom prst="bentConnector3">
            <a:avLst>
              <a:gd name="adj1" fmla="val 50002"/>
            </a:avLst>
          </a:prstGeom>
          <a:noFill/>
          <a:ln w="9525" cap="flat" cmpd="sng">
            <a:solidFill>
              <a:srgbClr val="451E7B"/>
            </a:solidFill>
            <a:prstDash val="solid"/>
            <a:round/>
            <a:headEnd type="oval" w="med" len="med"/>
            <a:tailEnd type="none" w="med" len="med"/>
          </a:ln>
        </p:spPr>
      </p:cxnSp>
      <p:sp>
        <p:nvSpPr>
          <p:cNvPr id="50" name="Google Shape;297;p17">
            <a:extLst>
              <a:ext uri="{FF2B5EF4-FFF2-40B4-BE49-F238E27FC236}">
                <a16:creationId xmlns:a16="http://schemas.microsoft.com/office/drawing/2014/main" id="{085F26E2-2137-E9E1-9034-EF11070CDFF1}"/>
              </a:ext>
            </a:extLst>
          </p:cNvPr>
          <p:cNvSpPr/>
          <p:nvPr/>
        </p:nvSpPr>
        <p:spPr>
          <a:xfrm>
            <a:off x="7243805" y="2065249"/>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51" name="Google Shape;299;p17">
            <a:extLst>
              <a:ext uri="{FF2B5EF4-FFF2-40B4-BE49-F238E27FC236}">
                <a16:creationId xmlns:a16="http://schemas.microsoft.com/office/drawing/2014/main" id="{E58630CD-86CC-C19E-5A36-4BF057C0330A}"/>
              </a:ext>
            </a:extLst>
          </p:cNvPr>
          <p:cNvSpPr/>
          <p:nvPr/>
        </p:nvSpPr>
        <p:spPr>
          <a:xfrm>
            <a:off x="5617224" y="2541663"/>
            <a:ext cx="1135476" cy="1137557"/>
          </a:xfrm>
          <a:prstGeom prst="ellipse">
            <a:avLst/>
          </a:prstGeom>
          <a:solidFill>
            <a:srgbClr val="B33F62"/>
          </a:solidFill>
          <a:ln w="9525" cap="flat" cmpd="sng">
            <a:solidFill>
              <a:srgbClr val="B33F6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chemeClr val="bg1"/>
              </a:solidFill>
              <a:effectLst/>
              <a:uLnTx/>
              <a:uFillTx/>
              <a:latin typeface="Arial"/>
              <a:sym typeface="Arial"/>
            </a:endParaRPr>
          </a:p>
        </p:txBody>
      </p:sp>
      <p:sp>
        <p:nvSpPr>
          <p:cNvPr id="52" name="Google Shape;300;p17">
            <a:extLst>
              <a:ext uri="{FF2B5EF4-FFF2-40B4-BE49-F238E27FC236}">
                <a16:creationId xmlns:a16="http://schemas.microsoft.com/office/drawing/2014/main" id="{308C712B-E2F1-A1E4-CE1F-17CC27AD62DE}"/>
              </a:ext>
            </a:extLst>
          </p:cNvPr>
          <p:cNvSpPr txBox="1"/>
          <p:nvPr/>
        </p:nvSpPr>
        <p:spPr>
          <a:xfrm>
            <a:off x="5674519" y="2889770"/>
            <a:ext cx="1021556"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dirty="0">
                <a:solidFill>
                  <a:schemeClr val="bg1"/>
                </a:solidFill>
                <a:latin typeface="Fira Sans"/>
                <a:ea typeface="Fira Sans"/>
                <a:cs typeface="Fira Sans"/>
                <a:sym typeface="Fira Sans"/>
              </a:rPr>
              <a:t>Qualifying Criteria</a:t>
            </a:r>
            <a:endParaRPr sz="1200" b="1" kern="0" dirty="0">
              <a:solidFill>
                <a:schemeClr val="bg1"/>
              </a:solidFill>
              <a:latin typeface="Fira Sans"/>
              <a:ea typeface="Fira Sans"/>
              <a:cs typeface="Fira Sans"/>
              <a:sym typeface="Fira Sans"/>
            </a:endParaRPr>
          </a:p>
        </p:txBody>
      </p:sp>
      <p:cxnSp>
        <p:nvCxnSpPr>
          <p:cNvPr id="53" name="Google Shape;303;p17">
            <a:extLst>
              <a:ext uri="{FF2B5EF4-FFF2-40B4-BE49-F238E27FC236}">
                <a16:creationId xmlns:a16="http://schemas.microsoft.com/office/drawing/2014/main" id="{F22AE41E-57FD-DA48-1215-A3C66DC9D11A}"/>
              </a:ext>
            </a:extLst>
          </p:cNvPr>
          <p:cNvCxnSpPr>
            <a:cxnSpLocks/>
            <a:stCxn id="50" idx="2"/>
            <a:endCxn id="52" idx="3"/>
          </p:cNvCxnSpPr>
          <p:nvPr/>
        </p:nvCxnSpPr>
        <p:spPr>
          <a:xfrm rot="10800000" flipV="1">
            <a:off x="6696075" y="2362398"/>
            <a:ext cx="547730" cy="768121"/>
          </a:xfrm>
          <a:prstGeom prst="bentConnector3">
            <a:avLst>
              <a:gd name="adj1" fmla="val 50000"/>
            </a:avLst>
          </a:prstGeom>
          <a:noFill/>
          <a:ln w="9525" cap="flat" cmpd="sng">
            <a:solidFill>
              <a:srgbClr val="B33F62"/>
            </a:solidFill>
            <a:prstDash val="solid"/>
            <a:round/>
            <a:headEnd type="oval" w="med" len="med"/>
            <a:tailEnd type="none" w="med" len="med"/>
          </a:ln>
        </p:spPr>
      </p:cxnSp>
      <p:cxnSp>
        <p:nvCxnSpPr>
          <p:cNvPr id="54" name="Google Shape;306;p17">
            <a:extLst>
              <a:ext uri="{FF2B5EF4-FFF2-40B4-BE49-F238E27FC236}">
                <a16:creationId xmlns:a16="http://schemas.microsoft.com/office/drawing/2014/main" id="{ECD4CAAC-AAD2-252D-266E-8CEBA4C007EE}"/>
              </a:ext>
            </a:extLst>
          </p:cNvPr>
          <p:cNvCxnSpPr>
            <a:cxnSpLocks/>
            <a:stCxn id="57" idx="2"/>
            <a:endCxn id="52" idx="3"/>
          </p:cNvCxnSpPr>
          <p:nvPr/>
        </p:nvCxnSpPr>
        <p:spPr>
          <a:xfrm rot="10800000">
            <a:off x="6696075" y="3130520"/>
            <a:ext cx="547730" cy="793404"/>
          </a:xfrm>
          <a:prstGeom prst="bentConnector3">
            <a:avLst>
              <a:gd name="adj1" fmla="val 50000"/>
            </a:avLst>
          </a:prstGeom>
          <a:noFill/>
          <a:ln w="9525" cap="flat" cmpd="sng">
            <a:solidFill>
              <a:srgbClr val="B33F62"/>
            </a:solidFill>
            <a:prstDash val="solid"/>
            <a:round/>
            <a:headEnd type="oval" w="med" len="med"/>
            <a:tailEnd type="none" w="med" len="med"/>
          </a:ln>
        </p:spPr>
      </p:cxnSp>
      <p:sp>
        <p:nvSpPr>
          <p:cNvPr id="55" name="Google Shape;312;p17">
            <a:extLst>
              <a:ext uri="{FF2B5EF4-FFF2-40B4-BE49-F238E27FC236}">
                <a16:creationId xmlns:a16="http://schemas.microsoft.com/office/drawing/2014/main" id="{369A2DD0-B7EF-2234-9BC8-ADA483C97CE1}"/>
              </a:ext>
            </a:extLst>
          </p:cNvPr>
          <p:cNvSpPr txBox="1"/>
          <p:nvPr/>
        </p:nvSpPr>
        <p:spPr>
          <a:xfrm>
            <a:off x="7949400" y="2250632"/>
            <a:ext cx="2733330" cy="4566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Minimum quantity that must be ordered from the list to qualify </a:t>
            </a:r>
            <a:endParaRPr sz="1200" kern="0" dirty="0">
              <a:solidFill>
                <a:srgbClr val="000000"/>
              </a:solidFill>
              <a:latin typeface="Fira Sans"/>
              <a:ea typeface="Fira Sans"/>
              <a:cs typeface="Fira Sans"/>
              <a:sym typeface="Fira Sans"/>
            </a:endParaRPr>
          </a:p>
        </p:txBody>
      </p:sp>
      <p:sp>
        <p:nvSpPr>
          <p:cNvPr id="56" name="Google Shape;313;p17">
            <a:extLst>
              <a:ext uri="{FF2B5EF4-FFF2-40B4-BE49-F238E27FC236}">
                <a16:creationId xmlns:a16="http://schemas.microsoft.com/office/drawing/2014/main" id="{9E21F68C-9764-8E10-57F2-A32EC14FE909}"/>
              </a:ext>
            </a:extLst>
          </p:cNvPr>
          <p:cNvSpPr txBox="1"/>
          <p:nvPr/>
        </p:nvSpPr>
        <p:spPr>
          <a:xfrm>
            <a:off x="7949400" y="1935986"/>
            <a:ext cx="1177800" cy="2244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 sz="1400" b="1" kern="0" dirty="0">
                <a:solidFill>
                  <a:srgbClr val="000000"/>
                </a:solidFill>
                <a:latin typeface="Fira Sans"/>
                <a:ea typeface="Fira Sans"/>
                <a:cs typeface="Fira Sans"/>
                <a:sym typeface="Fira Sans"/>
              </a:rPr>
              <a:t>Quantity</a:t>
            </a:r>
            <a:endParaRPr sz="1400" b="1" kern="0" dirty="0">
              <a:solidFill>
                <a:srgbClr val="000000"/>
              </a:solidFill>
              <a:latin typeface="Fira Sans"/>
              <a:ea typeface="Fira Sans"/>
              <a:cs typeface="Fira Sans"/>
              <a:sym typeface="Fira Sans"/>
            </a:endParaRPr>
          </a:p>
        </p:txBody>
      </p:sp>
      <p:sp>
        <p:nvSpPr>
          <p:cNvPr id="57" name="Google Shape;307;p17">
            <a:extLst>
              <a:ext uri="{FF2B5EF4-FFF2-40B4-BE49-F238E27FC236}">
                <a16:creationId xmlns:a16="http://schemas.microsoft.com/office/drawing/2014/main" id="{DEE78842-A70B-F1D0-A9AD-BD3F02D9AE86}"/>
              </a:ext>
            </a:extLst>
          </p:cNvPr>
          <p:cNvSpPr/>
          <p:nvPr/>
        </p:nvSpPr>
        <p:spPr>
          <a:xfrm>
            <a:off x="7243805" y="3626774"/>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58" name="Google Shape;292;p17">
            <a:extLst>
              <a:ext uri="{FF2B5EF4-FFF2-40B4-BE49-F238E27FC236}">
                <a16:creationId xmlns:a16="http://schemas.microsoft.com/office/drawing/2014/main" id="{3A454B89-AD02-E582-3A6F-A9E0CFB3F7C1}"/>
              </a:ext>
            </a:extLst>
          </p:cNvPr>
          <p:cNvSpPr/>
          <p:nvPr/>
        </p:nvSpPr>
        <p:spPr>
          <a:xfrm>
            <a:off x="3210580" y="2065249"/>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59" name="Google Shape;317;p17">
            <a:extLst>
              <a:ext uri="{FF2B5EF4-FFF2-40B4-BE49-F238E27FC236}">
                <a16:creationId xmlns:a16="http://schemas.microsoft.com/office/drawing/2014/main" id="{AA49A960-5351-1EAB-943C-71A753BFD13C}"/>
              </a:ext>
            </a:extLst>
          </p:cNvPr>
          <p:cNvSpPr txBox="1"/>
          <p:nvPr/>
        </p:nvSpPr>
        <p:spPr>
          <a:xfrm>
            <a:off x="1103313" y="2250632"/>
            <a:ext cx="1996287" cy="456600"/>
          </a:xfrm>
          <a:prstGeom prst="rect">
            <a:avLst/>
          </a:prstGeom>
          <a:noFill/>
          <a:ln>
            <a:noFill/>
          </a:ln>
        </p:spPr>
        <p:txBody>
          <a:bodyPr spcFirstLastPara="1" wrap="square" lIns="91425" tIns="91425" rIns="91425" bIns="91425" anchor="ctr" anchorCtr="0">
            <a:noAutofit/>
          </a:bodyPr>
          <a:lstStyle/>
          <a:p>
            <a:pPr algn="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Specify eligible products at the style (model) level</a:t>
            </a:r>
            <a:endParaRPr sz="1200" kern="0" dirty="0">
              <a:solidFill>
                <a:srgbClr val="000000"/>
              </a:solidFill>
              <a:latin typeface="Fira Sans"/>
              <a:ea typeface="Fira Sans"/>
              <a:cs typeface="Fira Sans"/>
              <a:sym typeface="Fira Sans"/>
            </a:endParaRPr>
          </a:p>
        </p:txBody>
      </p:sp>
      <p:sp>
        <p:nvSpPr>
          <p:cNvPr id="60" name="Google Shape;318;p17">
            <a:extLst>
              <a:ext uri="{FF2B5EF4-FFF2-40B4-BE49-F238E27FC236}">
                <a16:creationId xmlns:a16="http://schemas.microsoft.com/office/drawing/2014/main" id="{27A596C9-9EF5-E99E-32E2-D54DF7966324}"/>
              </a:ext>
            </a:extLst>
          </p:cNvPr>
          <p:cNvSpPr txBox="1"/>
          <p:nvPr/>
        </p:nvSpPr>
        <p:spPr>
          <a:xfrm>
            <a:off x="952500" y="1935986"/>
            <a:ext cx="2147225" cy="224400"/>
          </a:xfrm>
          <a:prstGeom prst="rect">
            <a:avLst/>
          </a:prstGeom>
          <a:noFill/>
          <a:ln>
            <a:noFill/>
          </a:ln>
        </p:spPr>
        <p:txBody>
          <a:bodyPr spcFirstLastPara="1" wrap="square" lIns="91425" tIns="91425" rIns="91425" bIns="91425" anchor="ctr" anchorCtr="0">
            <a:noAutofit/>
          </a:bodyPr>
          <a:lstStyle/>
          <a:p>
            <a:pPr algn="r" defTabSz="914400">
              <a:buClr>
                <a:srgbClr val="000000"/>
              </a:buClr>
              <a:buFont typeface="Arial"/>
              <a:buNone/>
            </a:pPr>
            <a:r>
              <a:rPr lang="en" sz="1400" b="1" kern="0" dirty="0">
                <a:solidFill>
                  <a:srgbClr val="000000"/>
                </a:solidFill>
                <a:latin typeface="Fira Sans"/>
                <a:ea typeface="Fira Sans"/>
                <a:cs typeface="Fira Sans"/>
                <a:sym typeface="Fira Sans"/>
              </a:rPr>
              <a:t>List of Style Numbers</a:t>
            </a:r>
            <a:endParaRPr sz="1400" b="1" kern="0" dirty="0">
              <a:solidFill>
                <a:srgbClr val="000000"/>
              </a:solidFill>
              <a:latin typeface="Fira Sans"/>
              <a:ea typeface="Fira Sans"/>
              <a:cs typeface="Fira Sans"/>
              <a:sym typeface="Fira Sans"/>
            </a:endParaRPr>
          </a:p>
        </p:txBody>
      </p:sp>
      <p:sp>
        <p:nvSpPr>
          <p:cNvPr id="61" name="Google Shape;321;p17">
            <a:extLst>
              <a:ext uri="{FF2B5EF4-FFF2-40B4-BE49-F238E27FC236}">
                <a16:creationId xmlns:a16="http://schemas.microsoft.com/office/drawing/2014/main" id="{9656BBA9-617A-088C-EB21-CEB7D0D4F600}"/>
              </a:ext>
            </a:extLst>
          </p:cNvPr>
          <p:cNvSpPr txBox="1"/>
          <p:nvPr/>
        </p:nvSpPr>
        <p:spPr>
          <a:xfrm>
            <a:off x="7949399" y="3826182"/>
            <a:ext cx="2537625" cy="4566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US" sz="1200" kern="0" dirty="0">
                <a:solidFill>
                  <a:srgbClr val="000000"/>
                </a:solidFill>
                <a:latin typeface="Fira Sans"/>
                <a:ea typeface="Fira Sans"/>
                <a:cs typeface="Fira Sans"/>
                <a:sym typeface="Fira Sans"/>
              </a:rPr>
              <a:t>Minimum value that must be ordered from the list to qualify </a:t>
            </a:r>
          </a:p>
        </p:txBody>
      </p:sp>
      <p:sp>
        <p:nvSpPr>
          <p:cNvPr id="62" name="Google Shape;322;p17">
            <a:extLst>
              <a:ext uri="{FF2B5EF4-FFF2-40B4-BE49-F238E27FC236}">
                <a16:creationId xmlns:a16="http://schemas.microsoft.com/office/drawing/2014/main" id="{13FD91E5-B540-8A89-7733-9FCEE3FB05E4}"/>
              </a:ext>
            </a:extLst>
          </p:cNvPr>
          <p:cNvSpPr txBox="1"/>
          <p:nvPr/>
        </p:nvSpPr>
        <p:spPr>
          <a:xfrm>
            <a:off x="7949400" y="3527174"/>
            <a:ext cx="1177800" cy="224400"/>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 sz="1400" b="1" kern="0" dirty="0">
                <a:solidFill>
                  <a:srgbClr val="000000"/>
                </a:solidFill>
                <a:latin typeface="Fira Sans"/>
                <a:ea typeface="Fira Sans"/>
                <a:cs typeface="Fira Sans"/>
                <a:sym typeface="Fira Sans"/>
              </a:rPr>
              <a:t>Amount</a:t>
            </a:r>
            <a:endParaRPr sz="1400" b="1" kern="0" dirty="0">
              <a:solidFill>
                <a:srgbClr val="000000"/>
              </a:solidFill>
              <a:latin typeface="Fira Sans"/>
              <a:ea typeface="Fira Sans"/>
              <a:cs typeface="Fira Sans"/>
              <a:sym typeface="Fira Sans"/>
            </a:endParaRPr>
          </a:p>
        </p:txBody>
      </p:sp>
      <p:pic>
        <p:nvPicPr>
          <p:cNvPr id="63" name="Graphic 62" descr="Barcode with solid fill">
            <a:extLst>
              <a:ext uri="{FF2B5EF4-FFF2-40B4-BE49-F238E27FC236}">
                <a16:creationId xmlns:a16="http://schemas.microsoft.com/office/drawing/2014/main" id="{66A87E42-B3FF-5AE5-58F1-1542678912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53522" y="3716607"/>
            <a:ext cx="456600" cy="456600"/>
          </a:xfrm>
          <a:prstGeom prst="rect">
            <a:avLst/>
          </a:prstGeom>
        </p:spPr>
      </p:pic>
      <p:pic>
        <p:nvPicPr>
          <p:cNvPr id="64" name="Graphic 63" descr="Volleyball with solid fill">
            <a:extLst>
              <a:ext uri="{FF2B5EF4-FFF2-40B4-BE49-F238E27FC236}">
                <a16:creationId xmlns:a16="http://schemas.microsoft.com/office/drawing/2014/main" id="{51E63E73-2C2F-2261-D20B-263C0D8F01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9648" y="2155026"/>
            <a:ext cx="493299" cy="493299"/>
          </a:xfrm>
          <a:prstGeom prst="rect">
            <a:avLst/>
          </a:prstGeom>
        </p:spPr>
      </p:pic>
      <p:pic>
        <p:nvPicPr>
          <p:cNvPr id="65" name="Graphic 64" descr="Money with solid fill">
            <a:extLst>
              <a:ext uri="{FF2B5EF4-FFF2-40B4-BE49-F238E27FC236}">
                <a16:creationId xmlns:a16="http://schemas.microsoft.com/office/drawing/2014/main" id="{34CF1E09-A698-E95C-E385-5A37932E61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57183" y="3695324"/>
            <a:ext cx="457200" cy="457200"/>
          </a:xfrm>
          <a:prstGeom prst="rect">
            <a:avLst/>
          </a:prstGeom>
        </p:spPr>
      </p:pic>
      <p:pic>
        <p:nvPicPr>
          <p:cNvPr id="66" name="Graphic 65" descr="Abacus with solid fill">
            <a:extLst>
              <a:ext uri="{FF2B5EF4-FFF2-40B4-BE49-F238E27FC236}">
                <a16:creationId xmlns:a16="http://schemas.microsoft.com/office/drawing/2014/main" id="{41088530-8D81-F635-12A2-0296C1EB1A7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47143" y="2135912"/>
            <a:ext cx="427113" cy="427113"/>
          </a:xfrm>
          <a:prstGeom prst="rect">
            <a:avLst/>
          </a:prstGeom>
        </p:spPr>
      </p:pic>
      <p:sp>
        <p:nvSpPr>
          <p:cNvPr id="67" name="Google Shape;318;p17">
            <a:extLst>
              <a:ext uri="{FF2B5EF4-FFF2-40B4-BE49-F238E27FC236}">
                <a16:creationId xmlns:a16="http://schemas.microsoft.com/office/drawing/2014/main" id="{3BBCA6A1-908D-155E-454C-EA115403C38A}"/>
              </a:ext>
            </a:extLst>
          </p:cNvPr>
          <p:cNvSpPr txBox="1"/>
          <p:nvPr/>
        </p:nvSpPr>
        <p:spPr>
          <a:xfrm>
            <a:off x="952500" y="3527174"/>
            <a:ext cx="2147225" cy="224400"/>
          </a:xfrm>
          <a:prstGeom prst="rect">
            <a:avLst/>
          </a:prstGeom>
          <a:noFill/>
          <a:ln>
            <a:noFill/>
          </a:ln>
        </p:spPr>
        <p:txBody>
          <a:bodyPr spcFirstLastPara="1" wrap="square" lIns="91425" tIns="91425" rIns="91425" bIns="91425" anchor="ctr" anchorCtr="0">
            <a:noAutofit/>
          </a:bodyPr>
          <a:lstStyle/>
          <a:p>
            <a:pPr algn="r" defTabSz="914400">
              <a:buClr>
                <a:srgbClr val="000000"/>
              </a:buClr>
              <a:buFont typeface="Arial"/>
              <a:buNone/>
            </a:pPr>
            <a:r>
              <a:rPr lang="en" sz="1400" b="1" kern="0" dirty="0">
                <a:solidFill>
                  <a:srgbClr val="000000"/>
                </a:solidFill>
                <a:latin typeface="Fira Sans"/>
                <a:ea typeface="Fira Sans"/>
                <a:cs typeface="Fira Sans"/>
                <a:sym typeface="Fira Sans"/>
              </a:rPr>
              <a:t>List of SKUs/EANs/UPCs</a:t>
            </a:r>
            <a:endParaRPr sz="1400" b="1" kern="0" dirty="0">
              <a:solidFill>
                <a:srgbClr val="000000"/>
              </a:solidFill>
              <a:latin typeface="Fira Sans"/>
              <a:ea typeface="Fira Sans"/>
              <a:cs typeface="Fira Sans"/>
              <a:sym typeface="Fira Sans"/>
            </a:endParaRPr>
          </a:p>
        </p:txBody>
      </p:sp>
      <p:sp>
        <p:nvSpPr>
          <p:cNvPr id="102" name="TextBox 101">
            <a:extLst>
              <a:ext uri="{FF2B5EF4-FFF2-40B4-BE49-F238E27FC236}">
                <a16:creationId xmlns:a16="http://schemas.microsoft.com/office/drawing/2014/main" id="{44F88378-6943-1E51-EA51-3A2D7E6E7748}"/>
              </a:ext>
            </a:extLst>
          </p:cNvPr>
          <p:cNvSpPr txBox="1"/>
          <p:nvPr/>
        </p:nvSpPr>
        <p:spPr>
          <a:xfrm>
            <a:off x="884237" y="4927215"/>
            <a:ext cx="10460037" cy="1477328"/>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en-US" sz="1800" i="1" dirty="0">
                <a:solidFill>
                  <a:schemeClr val="bg1">
                    <a:lumMod val="50000"/>
                  </a:schemeClr>
                </a:solidFill>
                <a:latin typeface="Fira Sans Extra Condensed Medium"/>
                <a:sym typeface="Fira Sans"/>
              </a:rPr>
              <a:t>Examples:   Order at least 500 units of products “ABC123”, “ABC234”, and/or “ABC345”</a:t>
            </a:r>
          </a:p>
          <a:p>
            <a:pPr>
              <a:buClr>
                <a:schemeClr val="dk1"/>
              </a:buClr>
              <a:buSzPts val="1100"/>
            </a:pPr>
            <a:r>
              <a:rPr lang="en-US" i="1" dirty="0">
                <a:solidFill>
                  <a:schemeClr val="bg1">
                    <a:lumMod val="50000"/>
                  </a:schemeClr>
                </a:solidFill>
                <a:latin typeface="Fira Sans Extra Condensed Medium"/>
                <a:sym typeface="Fira Sans"/>
              </a:rPr>
              <a:t>	   </a:t>
            </a:r>
            <a:r>
              <a:rPr lang="en-US" sz="1800" i="1" dirty="0">
                <a:solidFill>
                  <a:schemeClr val="bg1">
                    <a:lumMod val="50000"/>
                  </a:schemeClr>
                </a:solidFill>
                <a:latin typeface="Fira Sans Extra Condensed Medium"/>
                <a:sym typeface="Fira Sans"/>
              </a:rPr>
              <a:t>Order at least 10 units of </a:t>
            </a:r>
            <a:r>
              <a:rPr lang="en-US" i="1" dirty="0">
                <a:solidFill>
                  <a:schemeClr val="bg1">
                    <a:lumMod val="50000"/>
                  </a:schemeClr>
                </a:solidFill>
                <a:latin typeface="Fira Sans Extra Condensed Medium"/>
                <a:sym typeface="Fira Sans"/>
              </a:rPr>
              <a:t>SKUs “</a:t>
            </a:r>
            <a:r>
              <a:rPr lang="en-US" i="1" dirty="0">
                <a:solidFill>
                  <a:schemeClr val="bg1">
                    <a:lumMod val="50000"/>
                  </a:schemeClr>
                </a:solidFill>
                <a:latin typeface="Fira Sans Extra Condensed Medium"/>
              </a:rPr>
              <a:t>W91W221117WGNABM” and/or “W91W211105WBUFBM”</a:t>
            </a:r>
          </a:p>
          <a:p>
            <a:pPr>
              <a:buClr>
                <a:schemeClr val="dk1"/>
              </a:buClr>
              <a:buSzPts val="1100"/>
            </a:pPr>
            <a:r>
              <a:rPr lang="en-US" i="1" dirty="0">
                <a:solidFill>
                  <a:schemeClr val="bg1">
                    <a:lumMod val="50000"/>
                  </a:schemeClr>
                </a:solidFill>
                <a:latin typeface="Fira Sans Extra Condensed Medium"/>
                <a:sym typeface="Fira Sans"/>
              </a:rPr>
              <a:t>	   </a:t>
            </a:r>
            <a:r>
              <a:rPr lang="en-US" sz="1800" i="1" dirty="0">
                <a:solidFill>
                  <a:schemeClr val="bg1">
                    <a:lumMod val="50000"/>
                  </a:schemeClr>
                </a:solidFill>
                <a:latin typeface="Fira Sans Extra Condensed Medium"/>
                <a:sym typeface="Fira Sans"/>
              </a:rPr>
              <a:t>Order at least $200 worth of products “ABC123”, “ABC234”, or “ABC345”</a:t>
            </a:r>
          </a:p>
          <a:p>
            <a:pPr>
              <a:buClr>
                <a:schemeClr val="dk1"/>
              </a:buClr>
              <a:buSzPts val="1100"/>
            </a:pPr>
            <a:r>
              <a:rPr lang="en-US" sz="1800" i="1" dirty="0">
                <a:solidFill>
                  <a:schemeClr val="bg1">
                    <a:lumMod val="50000"/>
                  </a:schemeClr>
                </a:solidFill>
                <a:latin typeface="Fira Sans Extra Condensed Medium"/>
                <a:sym typeface="Fira Sans"/>
              </a:rPr>
              <a:t>	   Order at least €100 worth of </a:t>
            </a:r>
            <a:r>
              <a:rPr lang="en-US" i="1" dirty="0">
                <a:solidFill>
                  <a:schemeClr val="bg1">
                    <a:lumMod val="50000"/>
                  </a:schemeClr>
                </a:solidFill>
                <a:latin typeface="Fira Sans Extra Condensed Medium"/>
                <a:sym typeface="Fira Sans"/>
              </a:rPr>
              <a:t>EANs “</a:t>
            </a:r>
            <a:r>
              <a:rPr lang="en-US" i="1" dirty="0">
                <a:solidFill>
                  <a:schemeClr val="bg1">
                    <a:lumMod val="50000"/>
                  </a:schemeClr>
                </a:solidFill>
                <a:latin typeface="Fira Sans Extra Condensed Medium"/>
              </a:rPr>
              <a:t>5019973848002” and/or “5019973848003”</a:t>
            </a:r>
          </a:p>
          <a:p>
            <a:pPr marL="0" lvl="0" indent="0" rtl="0">
              <a:spcBef>
                <a:spcPts val="0"/>
              </a:spcBef>
              <a:spcAft>
                <a:spcPts val="0"/>
              </a:spcAft>
              <a:buClr>
                <a:schemeClr val="dk1"/>
              </a:buClr>
              <a:buSzPts val="1100"/>
              <a:buFont typeface="Arial"/>
              <a:buNone/>
            </a:pPr>
            <a:endParaRPr lang="en-US" sz="1800" i="1" dirty="0">
              <a:solidFill>
                <a:schemeClr val="bg1">
                  <a:lumMod val="50000"/>
                </a:schemeClr>
              </a:solidFill>
              <a:latin typeface="Fira Sans Extra Condensed Medium"/>
              <a:sym typeface="Fira Sans"/>
            </a:endParaRPr>
          </a:p>
        </p:txBody>
      </p:sp>
    </p:spTree>
    <p:extLst>
      <p:ext uri="{BB962C8B-B14F-4D97-AF65-F5344CB8AC3E}">
        <p14:creationId xmlns:p14="http://schemas.microsoft.com/office/powerpoint/2010/main" val="17145208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39;p8">
            <a:extLst>
              <a:ext uri="{FF2B5EF4-FFF2-40B4-BE49-F238E27FC236}">
                <a16:creationId xmlns:a16="http://schemas.microsoft.com/office/drawing/2014/main" id="{F929536D-4013-4C80-AA25-80E9E95999E9}"/>
              </a:ext>
            </a:extLst>
          </p:cNvPr>
          <p:cNvSpPr txBox="1"/>
          <p:nvPr/>
        </p:nvSpPr>
        <p:spPr>
          <a:xfrm>
            <a:off x="1103313" y="331600"/>
            <a:ext cx="9150552" cy="703914"/>
          </a:xfrm>
          <a:prstGeom prst="rect">
            <a:avLst/>
          </a:prstGeom>
          <a:noFill/>
          <a:ln>
            <a:noFill/>
          </a:ln>
        </p:spPr>
        <p:txBody>
          <a:bodyPr spcFirstLastPara="1" wrap="square" lIns="91401" tIns="45688" rIns="91401" bIns="45688" anchor="t" anchorCtr="0">
            <a:noAutofit/>
          </a:bodyPr>
          <a:lstStyle/>
          <a:p>
            <a:pPr lvl="0">
              <a:lnSpc>
                <a:spcPct val="90000"/>
              </a:lnSpc>
              <a:buClr>
                <a:srgbClr val="F25E4F"/>
              </a:buClr>
              <a:buSzPts val="5400"/>
            </a:pPr>
            <a:r>
              <a:rPr lang="en-US" sz="3600" b="1" dirty="0">
                <a:latin typeface="Helvetica Neue"/>
                <a:ea typeface="Helvetica Neue"/>
                <a:cs typeface="Helvetica Neue"/>
                <a:sym typeface="Helvetica Neue"/>
              </a:rPr>
              <a:t>Product Rules – # of Matching Styles</a:t>
            </a:r>
            <a:endParaRPr lang="en-US" sz="3600" dirty="0"/>
          </a:p>
        </p:txBody>
      </p:sp>
      <p:cxnSp>
        <p:nvCxnSpPr>
          <p:cNvPr id="10" name="Straight Connector 9">
            <a:extLst>
              <a:ext uri="{FF2B5EF4-FFF2-40B4-BE49-F238E27FC236}">
                <a16:creationId xmlns:a16="http://schemas.microsoft.com/office/drawing/2014/main" id="{F3EF0A15-0564-43EE-84F5-7F13755077BC}"/>
              </a:ext>
            </a:extLst>
          </p:cNvPr>
          <p:cNvCxnSpPr/>
          <p:nvPr/>
        </p:nvCxnSpPr>
        <p:spPr>
          <a:xfrm>
            <a:off x="341523" y="958468"/>
            <a:ext cx="9912342" cy="0"/>
          </a:xfrm>
          <a:prstGeom prst="line">
            <a:avLst/>
          </a:prstGeom>
          <a:ln w="31750">
            <a:solidFill>
              <a:srgbClr val="F25E4F"/>
            </a:solidFill>
            <a:tailEnd type="oval" w="lg" len="lg"/>
          </a:ln>
        </p:spPr>
        <p:style>
          <a:lnRef idx="1">
            <a:schemeClr val="accent1"/>
          </a:lnRef>
          <a:fillRef idx="0">
            <a:schemeClr val="accent1"/>
          </a:fillRef>
          <a:effectRef idx="0">
            <a:schemeClr val="accent1"/>
          </a:effectRef>
          <a:fontRef idx="minor">
            <a:schemeClr val="tx1"/>
          </a:fontRef>
        </p:style>
      </p:cxnSp>
      <p:pic>
        <p:nvPicPr>
          <p:cNvPr id="16" name="Graphic 15" descr="Search Inventory with solid fill">
            <a:extLst>
              <a:ext uri="{FF2B5EF4-FFF2-40B4-BE49-F238E27FC236}">
                <a16:creationId xmlns:a16="http://schemas.microsoft.com/office/drawing/2014/main" id="{881C8CBE-6C38-78C0-D670-D980372D4A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7754" y="249243"/>
            <a:ext cx="627464" cy="627464"/>
          </a:xfrm>
          <a:prstGeom prst="rect">
            <a:avLst/>
          </a:prstGeom>
        </p:spPr>
      </p:pic>
      <p:sp>
        <p:nvSpPr>
          <p:cNvPr id="71" name="TextBox 70">
            <a:extLst>
              <a:ext uri="{FF2B5EF4-FFF2-40B4-BE49-F238E27FC236}">
                <a16:creationId xmlns:a16="http://schemas.microsoft.com/office/drawing/2014/main" id="{8D9D3C62-A3F5-56CA-2FC2-AA8758DB24B5}"/>
              </a:ext>
            </a:extLst>
          </p:cNvPr>
          <p:cNvSpPr txBox="1"/>
          <p:nvPr/>
        </p:nvSpPr>
        <p:spPr>
          <a:xfrm>
            <a:off x="721486" y="5134061"/>
            <a:ext cx="10460037" cy="646331"/>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en-US" sz="1800" i="1" dirty="0">
                <a:solidFill>
                  <a:schemeClr val="bg1">
                    <a:lumMod val="50000"/>
                  </a:schemeClr>
                </a:solidFill>
                <a:latin typeface="Fira Sans Extra Condensed Medium"/>
                <a:sym typeface="Fira Sans"/>
              </a:rPr>
              <a:t>Examples:   Order a minimum of 2 unique styles from “ABC123”, “ABC234”, “ABC345”, “ABC456”, “ABC567”</a:t>
            </a:r>
          </a:p>
          <a:p>
            <a:pPr marL="0" lvl="0" indent="0" rtl="0">
              <a:spcBef>
                <a:spcPts val="0"/>
              </a:spcBef>
              <a:spcAft>
                <a:spcPts val="0"/>
              </a:spcAft>
              <a:buClr>
                <a:schemeClr val="dk1"/>
              </a:buClr>
              <a:buSzPts val="1100"/>
              <a:buFont typeface="Arial"/>
              <a:buNone/>
            </a:pPr>
            <a:r>
              <a:rPr lang="en-US" i="1" dirty="0">
                <a:solidFill>
                  <a:schemeClr val="bg1">
                    <a:lumMod val="50000"/>
                  </a:schemeClr>
                </a:solidFill>
                <a:latin typeface="Fira Sans Extra Condensed Medium"/>
                <a:sym typeface="Fira Sans"/>
              </a:rPr>
              <a:t>	   </a:t>
            </a:r>
            <a:r>
              <a:rPr lang="en-US" sz="1800" i="1" dirty="0">
                <a:solidFill>
                  <a:schemeClr val="bg1">
                    <a:lumMod val="50000"/>
                  </a:schemeClr>
                </a:solidFill>
                <a:latin typeface="Fira Sans Extra Condensed Medium"/>
                <a:sym typeface="Fira Sans"/>
              </a:rPr>
              <a:t>Order a maximum of 4 unique styles from “ABC123”, “ABC234”, “ABC345”, “ABC456”, “ABC567”</a:t>
            </a:r>
          </a:p>
        </p:txBody>
      </p:sp>
      <p:sp>
        <p:nvSpPr>
          <p:cNvPr id="72" name="Google Shape;279;p17">
            <a:extLst>
              <a:ext uri="{FF2B5EF4-FFF2-40B4-BE49-F238E27FC236}">
                <a16:creationId xmlns:a16="http://schemas.microsoft.com/office/drawing/2014/main" id="{1F952EDC-9F90-276F-00DD-E82388E955AD}"/>
              </a:ext>
            </a:extLst>
          </p:cNvPr>
          <p:cNvSpPr/>
          <p:nvPr/>
        </p:nvSpPr>
        <p:spPr>
          <a:xfrm>
            <a:off x="3210580" y="3626774"/>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74" name="Google Shape;287;p17">
            <a:extLst>
              <a:ext uri="{FF2B5EF4-FFF2-40B4-BE49-F238E27FC236}">
                <a16:creationId xmlns:a16="http://schemas.microsoft.com/office/drawing/2014/main" id="{7AB8316E-A64C-6358-ACB0-82727074B8A8}"/>
              </a:ext>
            </a:extLst>
          </p:cNvPr>
          <p:cNvSpPr/>
          <p:nvPr/>
        </p:nvSpPr>
        <p:spPr>
          <a:xfrm>
            <a:off x="4258224" y="2541663"/>
            <a:ext cx="1135476" cy="1137557"/>
          </a:xfrm>
          <a:prstGeom prst="ellipse">
            <a:avLst/>
          </a:prstGeom>
          <a:solidFill>
            <a:srgbClr val="451E7B"/>
          </a:solidFill>
          <a:ln w="9525" cap="flat" cmpd="sng">
            <a:solidFill>
              <a:srgbClr val="5A54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sym typeface="Arial"/>
            </a:endParaRPr>
          </a:p>
        </p:txBody>
      </p:sp>
      <p:sp>
        <p:nvSpPr>
          <p:cNvPr id="75" name="Google Shape;288;p17">
            <a:extLst>
              <a:ext uri="{FF2B5EF4-FFF2-40B4-BE49-F238E27FC236}">
                <a16:creationId xmlns:a16="http://schemas.microsoft.com/office/drawing/2014/main" id="{32EC2E0D-A25D-F620-8430-B96F552BB5D1}"/>
              </a:ext>
            </a:extLst>
          </p:cNvPr>
          <p:cNvSpPr txBox="1"/>
          <p:nvPr/>
        </p:nvSpPr>
        <p:spPr>
          <a:xfrm>
            <a:off x="4396200" y="2889770"/>
            <a:ext cx="897600"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dirty="0">
                <a:solidFill>
                  <a:srgbClr val="FFFFFF"/>
                </a:solidFill>
                <a:latin typeface="Fira Sans"/>
                <a:ea typeface="Fira Sans"/>
                <a:cs typeface="Fira Sans"/>
                <a:sym typeface="Fira Sans"/>
              </a:rPr>
              <a:t>Eligible</a:t>
            </a:r>
          </a:p>
          <a:p>
            <a:pPr algn="ctr" defTabSz="914400">
              <a:buClr>
                <a:srgbClr val="000000"/>
              </a:buClr>
              <a:buFont typeface="Arial"/>
              <a:buNone/>
            </a:pPr>
            <a:r>
              <a:rPr lang="en" sz="1200" b="1" kern="0" dirty="0">
                <a:solidFill>
                  <a:srgbClr val="FFFFFF"/>
                </a:solidFill>
                <a:latin typeface="Fira Sans"/>
                <a:ea typeface="Fira Sans"/>
                <a:cs typeface="Fira Sans"/>
                <a:sym typeface="Fira Sans"/>
              </a:rPr>
              <a:t>Products</a:t>
            </a:r>
            <a:endParaRPr sz="1200" b="1" kern="0" dirty="0">
              <a:solidFill>
                <a:srgbClr val="FFFFFF"/>
              </a:solidFill>
              <a:latin typeface="Fira Sans"/>
              <a:ea typeface="Fira Sans"/>
              <a:cs typeface="Fira Sans"/>
              <a:sym typeface="Fira Sans"/>
            </a:endParaRPr>
          </a:p>
        </p:txBody>
      </p:sp>
      <p:cxnSp>
        <p:nvCxnSpPr>
          <p:cNvPr id="77" name="Google Shape;295;p17">
            <a:extLst>
              <a:ext uri="{FF2B5EF4-FFF2-40B4-BE49-F238E27FC236}">
                <a16:creationId xmlns:a16="http://schemas.microsoft.com/office/drawing/2014/main" id="{E1A6CF3F-ED2A-B322-3CCF-88E7C868F80C}"/>
              </a:ext>
            </a:extLst>
          </p:cNvPr>
          <p:cNvCxnSpPr>
            <a:cxnSpLocks/>
            <a:endCxn id="74" idx="2"/>
          </p:cNvCxnSpPr>
          <p:nvPr/>
        </p:nvCxnSpPr>
        <p:spPr>
          <a:xfrm>
            <a:off x="3732947" y="3106261"/>
            <a:ext cx="525277" cy="0"/>
          </a:xfrm>
          <a:prstGeom prst="bentConnector3">
            <a:avLst>
              <a:gd name="adj1" fmla="val 50000"/>
            </a:avLst>
          </a:prstGeom>
          <a:noFill/>
          <a:ln w="9525" cap="flat" cmpd="sng">
            <a:solidFill>
              <a:srgbClr val="451E7B"/>
            </a:solidFill>
            <a:prstDash val="solid"/>
            <a:round/>
            <a:headEnd type="oval" w="med" len="med"/>
            <a:tailEnd type="none" w="med" len="med"/>
          </a:ln>
        </p:spPr>
      </p:cxnSp>
      <p:sp>
        <p:nvSpPr>
          <p:cNvPr id="78" name="Google Shape;297;p17">
            <a:extLst>
              <a:ext uri="{FF2B5EF4-FFF2-40B4-BE49-F238E27FC236}">
                <a16:creationId xmlns:a16="http://schemas.microsoft.com/office/drawing/2014/main" id="{48B58F39-6032-4790-9EEC-0E71BCAE2540}"/>
              </a:ext>
            </a:extLst>
          </p:cNvPr>
          <p:cNvSpPr/>
          <p:nvPr/>
        </p:nvSpPr>
        <p:spPr>
          <a:xfrm>
            <a:off x="7243805" y="2065249"/>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79" name="Google Shape;299;p17">
            <a:extLst>
              <a:ext uri="{FF2B5EF4-FFF2-40B4-BE49-F238E27FC236}">
                <a16:creationId xmlns:a16="http://schemas.microsoft.com/office/drawing/2014/main" id="{FD0E0D7F-34BF-D898-253E-C16D31FFBEC9}"/>
              </a:ext>
            </a:extLst>
          </p:cNvPr>
          <p:cNvSpPr/>
          <p:nvPr/>
        </p:nvSpPr>
        <p:spPr>
          <a:xfrm>
            <a:off x="5617224" y="2541663"/>
            <a:ext cx="1135476" cy="1137557"/>
          </a:xfrm>
          <a:prstGeom prst="ellipse">
            <a:avLst/>
          </a:prstGeom>
          <a:solidFill>
            <a:srgbClr val="B33F62"/>
          </a:solidFill>
          <a:ln w="9525" cap="flat" cmpd="sng">
            <a:solidFill>
              <a:srgbClr val="B33F6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chemeClr val="bg1"/>
              </a:solidFill>
              <a:effectLst/>
              <a:uLnTx/>
              <a:uFillTx/>
              <a:latin typeface="Arial"/>
              <a:sym typeface="Arial"/>
            </a:endParaRPr>
          </a:p>
        </p:txBody>
      </p:sp>
      <p:sp>
        <p:nvSpPr>
          <p:cNvPr id="80" name="Google Shape;300;p17">
            <a:extLst>
              <a:ext uri="{FF2B5EF4-FFF2-40B4-BE49-F238E27FC236}">
                <a16:creationId xmlns:a16="http://schemas.microsoft.com/office/drawing/2014/main" id="{35D09B8A-2463-8407-823D-7BC17B70D340}"/>
              </a:ext>
            </a:extLst>
          </p:cNvPr>
          <p:cNvSpPr txBox="1"/>
          <p:nvPr/>
        </p:nvSpPr>
        <p:spPr>
          <a:xfrm>
            <a:off x="5674519" y="2889770"/>
            <a:ext cx="1021556" cy="481500"/>
          </a:xfrm>
          <a:prstGeom prst="rect">
            <a:avLst/>
          </a:prstGeom>
          <a:noFill/>
          <a:ln>
            <a:noFill/>
          </a:ln>
        </p:spPr>
        <p:txBody>
          <a:bodyPr spcFirstLastPara="1" wrap="square" lIns="91425" tIns="91425" rIns="91425" bIns="91425" anchor="ctr" anchorCtr="0">
            <a:noAutofit/>
          </a:bodyPr>
          <a:lstStyle/>
          <a:p>
            <a:pPr algn="ctr" defTabSz="914400">
              <a:buClr>
                <a:srgbClr val="000000"/>
              </a:buClr>
              <a:buFont typeface="Arial"/>
              <a:buNone/>
            </a:pPr>
            <a:r>
              <a:rPr lang="en" sz="1200" b="1" kern="0" dirty="0">
                <a:solidFill>
                  <a:schemeClr val="bg1"/>
                </a:solidFill>
                <a:latin typeface="Fira Sans"/>
                <a:ea typeface="Fira Sans"/>
                <a:cs typeface="Fira Sans"/>
                <a:sym typeface="Fira Sans"/>
              </a:rPr>
              <a:t>Qualifying Criteria</a:t>
            </a:r>
            <a:endParaRPr sz="1200" b="1" kern="0" dirty="0">
              <a:solidFill>
                <a:schemeClr val="bg1"/>
              </a:solidFill>
              <a:latin typeface="Fira Sans"/>
              <a:ea typeface="Fira Sans"/>
              <a:cs typeface="Fira Sans"/>
              <a:sym typeface="Fira Sans"/>
            </a:endParaRPr>
          </a:p>
        </p:txBody>
      </p:sp>
      <p:cxnSp>
        <p:nvCxnSpPr>
          <p:cNvPr id="81" name="Google Shape;303;p17">
            <a:extLst>
              <a:ext uri="{FF2B5EF4-FFF2-40B4-BE49-F238E27FC236}">
                <a16:creationId xmlns:a16="http://schemas.microsoft.com/office/drawing/2014/main" id="{ABB509CD-4180-890E-5919-1A1F77D5A0AA}"/>
              </a:ext>
            </a:extLst>
          </p:cNvPr>
          <p:cNvCxnSpPr>
            <a:cxnSpLocks/>
            <a:stCxn id="78" idx="2"/>
            <a:endCxn id="80" idx="3"/>
          </p:cNvCxnSpPr>
          <p:nvPr/>
        </p:nvCxnSpPr>
        <p:spPr>
          <a:xfrm rot="10800000" flipV="1">
            <a:off x="6696075" y="2362398"/>
            <a:ext cx="547730" cy="768121"/>
          </a:xfrm>
          <a:prstGeom prst="bentConnector3">
            <a:avLst>
              <a:gd name="adj1" fmla="val 50000"/>
            </a:avLst>
          </a:prstGeom>
          <a:noFill/>
          <a:ln w="9525" cap="flat" cmpd="sng">
            <a:solidFill>
              <a:srgbClr val="B33F62"/>
            </a:solidFill>
            <a:prstDash val="solid"/>
            <a:round/>
            <a:headEnd type="oval" w="med" len="med"/>
            <a:tailEnd type="none" w="med" len="med"/>
          </a:ln>
        </p:spPr>
      </p:cxnSp>
      <p:cxnSp>
        <p:nvCxnSpPr>
          <p:cNvPr id="82" name="Google Shape;306;p17">
            <a:extLst>
              <a:ext uri="{FF2B5EF4-FFF2-40B4-BE49-F238E27FC236}">
                <a16:creationId xmlns:a16="http://schemas.microsoft.com/office/drawing/2014/main" id="{F0E8286B-DD1A-9123-6C37-E80225E96AE0}"/>
              </a:ext>
            </a:extLst>
          </p:cNvPr>
          <p:cNvCxnSpPr>
            <a:cxnSpLocks/>
            <a:stCxn id="85" idx="2"/>
            <a:endCxn id="80" idx="3"/>
          </p:cNvCxnSpPr>
          <p:nvPr/>
        </p:nvCxnSpPr>
        <p:spPr>
          <a:xfrm rot="10800000">
            <a:off x="6696075" y="3130520"/>
            <a:ext cx="547730" cy="793404"/>
          </a:xfrm>
          <a:prstGeom prst="bentConnector3">
            <a:avLst>
              <a:gd name="adj1" fmla="val 50000"/>
            </a:avLst>
          </a:prstGeom>
          <a:noFill/>
          <a:ln w="9525" cap="flat" cmpd="sng">
            <a:solidFill>
              <a:srgbClr val="B33F62"/>
            </a:solidFill>
            <a:prstDash val="solid"/>
            <a:round/>
            <a:headEnd type="oval" w="med" len="med"/>
            <a:tailEnd type="none" w="med" len="med"/>
          </a:ln>
        </p:spPr>
      </p:cxnSp>
      <p:sp>
        <p:nvSpPr>
          <p:cNvPr id="83" name="Google Shape;312;p17">
            <a:extLst>
              <a:ext uri="{FF2B5EF4-FFF2-40B4-BE49-F238E27FC236}">
                <a16:creationId xmlns:a16="http://schemas.microsoft.com/office/drawing/2014/main" id="{10F293B7-6CE9-536A-EF9D-DE8A7B519D7B}"/>
              </a:ext>
            </a:extLst>
          </p:cNvPr>
          <p:cNvSpPr txBox="1"/>
          <p:nvPr/>
        </p:nvSpPr>
        <p:spPr>
          <a:xfrm>
            <a:off x="7949400" y="2250632"/>
            <a:ext cx="2733330" cy="4566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US" sz="1200" kern="0" dirty="0">
                <a:solidFill>
                  <a:srgbClr val="000000"/>
                </a:solidFill>
                <a:latin typeface="Fira Sans"/>
                <a:ea typeface="Fira Sans"/>
                <a:cs typeface="Fira Sans"/>
                <a:sym typeface="Fira Sans"/>
              </a:rPr>
              <a:t>Minimum # of unique styles from the list that must be ordered to qualify</a:t>
            </a:r>
            <a:endParaRPr sz="1200" kern="0" dirty="0">
              <a:solidFill>
                <a:srgbClr val="000000"/>
              </a:solidFill>
              <a:latin typeface="Fira Sans"/>
              <a:ea typeface="Fira Sans"/>
              <a:cs typeface="Fira Sans"/>
              <a:sym typeface="Fira Sans"/>
            </a:endParaRPr>
          </a:p>
        </p:txBody>
      </p:sp>
      <p:sp>
        <p:nvSpPr>
          <p:cNvPr id="84" name="Google Shape;313;p17">
            <a:extLst>
              <a:ext uri="{FF2B5EF4-FFF2-40B4-BE49-F238E27FC236}">
                <a16:creationId xmlns:a16="http://schemas.microsoft.com/office/drawing/2014/main" id="{1D15B13C-4735-5B3E-A25D-340C2E2E98D7}"/>
              </a:ext>
            </a:extLst>
          </p:cNvPr>
          <p:cNvSpPr txBox="1"/>
          <p:nvPr/>
        </p:nvSpPr>
        <p:spPr>
          <a:xfrm>
            <a:off x="7949400" y="1935986"/>
            <a:ext cx="2824108" cy="218473"/>
          </a:xfrm>
          <a:prstGeom prst="rect">
            <a:avLst/>
          </a:prstGeom>
          <a:noFill/>
          <a:ln>
            <a:noFill/>
          </a:ln>
        </p:spPr>
        <p:txBody>
          <a:bodyPr spcFirstLastPara="1" wrap="square" lIns="91425" tIns="91425" rIns="91425" bIns="91425" anchor="ctr" anchorCtr="0">
            <a:noAutofit/>
          </a:bodyPr>
          <a:lstStyle/>
          <a:p>
            <a:pPr defTabSz="914400">
              <a:buClr>
                <a:srgbClr val="000000"/>
              </a:buClr>
              <a:buFont typeface="Arial"/>
              <a:buNone/>
            </a:pPr>
            <a:r>
              <a:rPr lang="en" sz="1600" b="1" dirty="0">
                <a:latin typeface="Fira Sans" panose="020B0503050000020004" pitchFamily="34" charset="0"/>
                <a:ea typeface="Fira Sans Extra Condensed Medium"/>
                <a:cs typeface="Fira Sans Extra Condensed Medium"/>
                <a:sym typeface="Fira Sans Extra Condensed Medium"/>
              </a:rPr>
              <a:t>Matching Styles is at Least</a:t>
            </a:r>
            <a:endParaRPr sz="1600" b="1" kern="0" dirty="0">
              <a:latin typeface="Fira Sans" panose="020B0503050000020004" pitchFamily="34" charset="0"/>
              <a:ea typeface="Fira Sans"/>
              <a:cs typeface="Fira Sans"/>
              <a:sym typeface="Fira Sans"/>
            </a:endParaRPr>
          </a:p>
        </p:txBody>
      </p:sp>
      <p:sp>
        <p:nvSpPr>
          <p:cNvPr id="85" name="Google Shape;307;p17">
            <a:extLst>
              <a:ext uri="{FF2B5EF4-FFF2-40B4-BE49-F238E27FC236}">
                <a16:creationId xmlns:a16="http://schemas.microsoft.com/office/drawing/2014/main" id="{875F02B6-B728-7384-62BE-1B6E3B7DCA84}"/>
              </a:ext>
            </a:extLst>
          </p:cNvPr>
          <p:cNvSpPr/>
          <p:nvPr/>
        </p:nvSpPr>
        <p:spPr>
          <a:xfrm>
            <a:off x="7243805" y="3626774"/>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86" name="Google Shape;292;p17">
            <a:extLst>
              <a:ext uri="{FF2B5EF4-FFF2-40B4-BE49-F238E27FC236}">
                <a16:creationId xmlns:a16="http://schemas.microsoft.com/office/drawing/2014/main" id="{874E9F41-76EA-FEAD-B98C-F5EA83B00A30}"/>
              </a:ext>
            </a:extLst>
          </p:cNvPr>
          <p:cNvSpPr/>
          <p:nvPr/>
        </p:nvSpPr>
        <p:spPr>
          <a:xfrm>
            <a:off x="3210580" y="2065249"/>
            <a:ext cx="594300" cy="594300"/>
          </a:xfrm>
          <a:prstGeom prst="ellipse">
            <a:avLst/>
          </a:prstGeom>
          <a:noFill/>
          <a:ln>
            <a:noFill/>
          </a:ln>
        </p:spPr>
        <p:txBody>
          <a:bodyPr spcFirstLastPara="1" wrap="square" lIns="91425" tIns="91425" rIns="91425" bIns="91425" anchor="ctr" anchorCtr="0">
            <a:noAutofit/>
          </a:bodyPr>
          <a:lstStyle/>
          <a:p>
            <a:pPr defTabSz="914400">
              <a:buClr>
                <a:srgbClr val="000000"/>
              </a:buClr>
              <a:buFont typeface="Arial"/>
              <a:buNone/>
            </a:pPr>
            <a:endParaRPr sz="1400" kern="0" dirty="0">
              <a:solidFill>
                <a:srgbClr val="000000"/>
              </a:solidFill>
              <a:latin typeface="Arial"/>
              <a:sym typeface="Arial"/>
            </a:endParaRPr>
          </a:p>
        </p:txBody>
      </p:sp>
      <p:sp>
        <p:nvSpPr>
          <p:cNvPr id="87" name="Google Shape;317;p17">
            <a:extLst>
              <a:ext uri="{FF2B5EF4-FFF2-40B4-BE49-F238E27FC236}">
                <a16:creationId xmlns:a16="http://schemas.microsoft.com/office/drawing/2014/main" id="{F6547F6A-DB71-E4E6-180C-8C11226D6FFD}"/>
              </a:ext>
            </a:extLst>
          </p:cNvPr>
          <p:cNvSpPr txBox="1"/>
          <p:nvPr/>
        </p:nvSpPr>
        <p:spPr>
          <a:xfrm>
            <a:off x="999975" y="2976901"/>
            <a:ext cx="1996287" cy="456600"/>
          </a:xfrm>
          <a:prstGeom prst="rect">
            <a:avLst/>
          </a:prstGeom>
          <a:noFill/>
          <a:ln>
            <a:noFill/>
          </a:ln>
        </p:spPr>
        <p:txBody>
          <a:bodyPr spcFirstLastPara="1" wrap="square" lIns="91425" tIns="91425" rIns="91425" bIns="91425" anchor="ctr" anchorCtr="0">
            <a:noAutofit/>
          </a:bodyPr>
          <a:lstStyle/>
          <a:p>
            <a:pPr algn="r" defTabSz="914400">
              <a:lnSpc>
                <a:spcPct val="115000"/>
              </a:lnSpc>
              <a:buClr>
                <a:srgbClr val="000000"/>
              </a:buClr>
              <a:buFont typeface="Arial"/>
              <a:buNone/>
            </a:pPr>
            <a:r>
              <a:rPr lang="en" sz="1200" kern="0" dirty="0">
                <a:solidFill>
                  <a:srgbClr val="000000"/>
                </a:solidFill>
                <a:latin typeface="Fira Sans"/>
                <a:ea typeface="Fira Sans"/>
                <a:cs typeface="Fira Sans"/>
                <a:sym typeface="Fira Sans"/>
              </a:rPr>
              <a:t>Specify eligible products at the style (model) level</a:t>
            </a:r>
            <a:endParaRPr sz="1200" kern="0" dirty="0">
              <a:solidFill>
                <a:srgbClr val="000000"/>
              </a:solidFill>
              <a:latin typeface="Fira Sans"/>
              <a:ea typeface="Fira Sans"/>
              <a:cs typeface="Fira Sans"/>
              <a:sym typeface="Fira Sans"/>
            </a:endParaRPr>
          </a:p>
        </p:txBody>
      </p:sp>
      <p:sp>
        <p:nvSpPr>
          <p:cNvPr id="88" name="Google Shape;318;p17">
            <a:extLst>
              <a:ext uri="{FF2B5EF4-FFF2-40B4-BE49-F238E27FC236}">
                <a16:creationId xmlns:a16="http://schemas.microsoft.com/office/drawing/2014/main" id="{AA870619-4C8B-58B2-961C-161A9E79F0BD}"/>
              </a:ext>
            </a:extLst>
          </p:cNvPr>
          <p:cNvSpPr txBox="1"/>
          <p:nvPr/>
        </p:nvSpPr>
        <p:spPr>
          <a:xfrm>
            <a:off x="849162" y="2662255"/>
            <a:ext cx="2147225" cy="224400"/>
          </a:xfrm>
          <a:prstGeom prst="rect">
            <a:avLst/>
          </a:prstGeom>
          <a:noFill/>
          <a:ln>
            <a:noFill/>
          </a:ln>
        </p:spPr>
        <p:txBody>
          <a:bodyPr spcFirstLastPara="1" wrap="square" lIns="91425" tIns="91425" rIns="91425" bIns="91425" anchor="ctr" anchorCtr="0">
            <a:noAutofit/>
          </a:bodyPr>
          <a:lstStyle/>
          <a:p>
            <a:pPr algn="r" defTabSz="914400">
              <a:buClr>
                <a:srgbClr val="000000"/>
              </a:buClr>
              <a:buFont typeface="Arial"/>
              <a:buNone/>
            </a:pPr>
            <a:r>
              <a:rPr lang="en" sz="1400" b="1" kern="0" dirty="0">
                <a:solidFill>
                  <a:srgbClr val="000000"/>
                </a:solidFill>
                <a:latin typeface="Fira Sans"/>
                <a:ea typeface="Fira Sans"/>
                <a:cs typeface="Fira Sans"/>
                <a:sym typeface="Fira Sans"/>
              </a:rPr>
              <a:t>List of Style Numbers</a:t>
            </a:r>
            <a:endParaRPr sz="1400" b="1" kern="0" dirty="0">
              <a:solidFill>
                <a:srgbClr val="000000"/>
              </a:solidFill>
              <a:latin typeface="Fira Sans"/>
              <a:ea typeface="Fira Sans"/>
              <a:cs typeface="Fira Sans"/>
              <a:sym typeface="Fira Sans"/>
            </a:endParaRPr>
          </a:p>
        </p:txBody>
      </p:sp>
      <p:sp>
        <p:nvSpPr>
          <p:cNvPr id="89" name="Google Shape;321;p17">
            <a:extLst>
              <a:ext uri="{FF2B5EF4-FFF2-40B4-BE49-F238E27FC236}">
                <a16:creationId xmlns:a16="http://schemas.microsoft.com/office/drawing/2014/main" id="{F49678B1-671B-5FDC-005E-CA8DA2649FB4}"/>
              </a:ext>
            </a:extLst>
          </p:cNvPr>
          <p:cNvSpPr txBox="1"/>
          <p:nvPr/>
        </p:nvSpPr>
        <p:spPr>
          <a:xfrm>
            <a:off x="7949399" y="3898919"/>
            <a:ext cx="2733330" cy="456600"/>
          </a:xfrm>
          <a:prstGeom prst="rect">
            <a:avLst/>
          </a:prstGeom>
          <a:noFill/>
          <a:ln>
            <a:noFill/>
          </a:ln>
        </p:spPr>
        <p:txBody>
          <a:bodyPr spcFirstLastPara="1" wrap="square" lIns="91425" tIns="91425" rIns="91425" bIns="91425" anchor="ctr" anchorCtr="0">
            <a:noAutofit/>
          </a:bodyPr>
          <a:lstStyle/>
          <a:p>
            <a:pPr defTabSz="914400">
              <a:lnSpc>
                <a:spcPct val="115000"/>
              </a:lnSpc>
              <a:buClr>
                <a:srgbClr val="000000"/>
              </a:buClr>
              <a:buFont typeface="Arial"/>
              <a:buNone/>
            </a:pPr>
            <a:r>
              <a:rPr lang="en-US" sz="1200" kern="0" dirty="0">
                <a:solidFill>
                  <a:srgbClr val="000000"/>
                </a:solidFill>
                <a:latin typeface="Fira Sans"/>
                <a:ea typeface="Fira Sans"/>
                <a:cs typeface="Fira Sans"/>
                <a:sym typeface="Fira Sans"/>
              </a:rPr>
              <a:t>Maximum # of unique styles from the list that can be ordered and still qualify</a:t>
            </a:r>
          </a:p>
        </p:txBody>
      </p:sp>
      <p:sp>
        <p:nvSpPr>
          <p:cNvPr id="90" name="Google Shape;322;p17">
            <a:extLst>
              <a:ext uri="{FF2B5EF4-FFF2-40B4-BE49-F238E27FC236}">
                <a16:creationId xmlns:a16="http://schemas.microsoft.com/office/drawing/2014/main" id="{8CFAD8C1-D2CF-4BA3-2D26-9A9D4EA0B4AA}"/>
              </a:ext>
            </a:extLst>
          </p:cNvPr>
          <p:cNvSpPr txBox="1"/>
          <p:nvPr/>
        </p:nvSpPr>
        <p:spPr>
          <a:xfrm>
            <a:off x="7949400" y="3459125"/>
            <a:ext cx="2824108" cy="326379"/>
          </a:xfrm>
          <a:prstGeom prst="rect">
            <a:avLst/>
          </a:prstGeom>
          <a:noFill/>
          <a:ln>
            <a:noFill/>
          </a:ln>
        </p:spPr>
        <p:txBody>
          <a:bodyPr spcFirstLastPara="1" wrap="square" lIns="91425" tIns="91425" rIns="91425" bIns="91425" anchor="ctr" anchorCtr="0">
            <a:noAutofit/>
          </a:bodyPr>
          <a:lstStyle/>
          <a:p>
            <a:pPr defTabSz="914400">
              <a:buClr>
                <a:srgbClr val="000000"/>
              </a:buClr>
            </a:pPr>
            <a:r>
              <a:rPr lang="en-US" sz="1600" b="1" dirty="0">
                <a:latin typeface="Fira Sans" panose="020B0503050000020004" pitchFamily="34" charset="0"/>
                <a:ea typeface="Fira Sans Extra Condensed Medium"/>
                <a:cs typeface="Fira Sans Extra Condensed Medium"/>
                <a:sym typeface="Fira Sans Extra Condensed Medium"/>
              </a:rPr>
              <a:t>Matching Styles is at Most</a:t>
            </a:r>
            <a:endParaRPr lang="en-US" sz="1600" b="1" kern="0" dirty="0">
              <a:latin typeface="Fira Sans" panose="020B0503050000020004" pitchFamily="34" charset="0"/>
              <a:ea typeface="Fira Sans"/>
              <a:cs typeface="Fira Sans"/>
              <a:sym typeface="Fira Sans"/>
            </a:endParaRPr>
          </a:p>
        </p:txBody>
      </p:sp>
      <p:pic>
        <p:nvPicPr>
          <p:cNvPr id="92" name="Graphic 91" descr="Volleyball with solid fill">
            <a:extLst>
              <a:ext uri="{FF2B5EF4-FFF2-40B4-BE49-F238E27FC236}">
                <a16:creationId xmlns:a16="http://schemas.microsoft.com/office/drawing/2014/main" id="{732463B6-D892-47AC-E14A-66F81A63D9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6310" y="2881295"/>
            <a:ext cx="493299" cy="493299"/>
          </a:xfrm>
          <a:prstGeom prst="rect">
            <a:avLst/>
          </a:prstGeom>
        </p:spPr>
      </p:pic>
      <p:pic>
        <p:nvPicPr>
          <p:cNvPr id="94" name="Graphic 93" descr="Abacus with solid fill">
            <a:extLst>
              <a:ext uri="{FF2B5EF4-FFF2-40B4-BE49-F238E27FC236}">
                <a16:creationId xmlns:a16="http://schemas.microsoft.com/office/drawing/2014/main" id="{E285D5FF-1A21-1056-5FC9-D7B56CB4CE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7143" y="2135912"/>
            <a:ext cx="427113" cy="427113"/>
          </a:xfrm>
          <a:prstGeom prst="rect">
            <a:avLst/>
          </a:prstGeom>
        </p:spPr>
      </p:pic>
      <p:pic>
        <p:nvPicPr>
          <p:cNvPr id="96" name="Graphic 95" descr="Abacus with solid fill">
            <a:extLst>
              <a:ext uri="{FF2B5EF4-FFF2-40B4-BE49-F238E27FC236}">
                <a16:creationId xmlns:a16="http://schemas.microsoft.com/office/drawing/2014/main" id="{5068CBA2-BD3D-E0CF-8014-F1B060C71B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7143" y="3693048"/>
            <a:ext cx="427113" cy="427113"/>
          </a:xfrm>
          <a:prstGeom prst="rect">
            <a:avLst/>
          </a:prstGeom>
        </p:spPr>
      </p:pic>
    </p:spTree>
    <p:extLst>
      <p:ext uri="{BB962C8B-B14F-4D97-AF65-F5344CB8AC3E}">
        <p14:creationId xmlns:p14="http://schemas.microsoft.com/office/powerpoint/2010/main" val="21883108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21.01.14"/>
  <p:tag name="AS_TITLE" val="Aspose.Slides for .NET 4.0 Client Profile"/>
  <p:tag name="AS_VERSION" val="21.1"/>
  <p:tag name="SB_CHECKOUTCODE" val="86ee4597-ec29-4d9a-bb09-dbc39cc7ea1c"/>
  <p:tag name="SB_PRESCODE" val="19deff73-eeaf-45ca-95af-2b167583ba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000" dirty="0">
            <a:latin typeface="Avenir Light" panose="020B0402020203020204" pitchFamily="34"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2DD39BD7A1ED448CEB4F18D833A955" ma:contentTypeVersion="11" ma:contentTypeDescription="Create a new document." ma:contentTypeScope="" ma:versionID="bb2978c97cf12f67994caa8103ca24c1">
  <xsd:schema xmlns:xsd="http://www.w3.org/2001/XMLSchema" xmlns:xs="http://www.w3.org/2001/XMLSchema" xmlns:p="http://schemas.microsoft.com/office/2006/metadata/properties" xmlns:ns2="3323d5df-8375-41bf-94a6-6b0fd6c5a09f" xmlns:ns3="4684ced8-60f9-4817-8f1c-1cc73df8c56c" targetNamespace="http://schemas.microsoft.com/office/2006/metadata/properties" ma:root="true" ma:fieldsID="63578d099a310dce715fc61b7470cf5c" ns2:_="" ns3:_="">
    <xsd:import namespace="3323d5df-8375-41bf-94a6-6b0fd6c5a09f"/>
    <xsd:import namespace="4684ced8-60f9-4817-8f1c-1cc73df8c5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3d5df-8375-41bf-94a6-6b0fd6c5a0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84ced8-60f9-4817-8f1c-1cc73df8c56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356874-1DAF-4CD8-BAC3-C739EB28A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23d5df-8375-41bf-94a6-6b0fd6c5a09f"/>
    <ds:schemaRef ds:uri="4684ced8-60f9-4817-8f1c-1cc73df8c5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0AE1CA-AC1A-4237-AD72-4E89781C6295}">
  <ds:schemaRefs>
    <ds:schemaRef ds:uri="http://www.w3.org/XML/1998/namespace"/>
    <ds:schemaRef ds:uri="http://schemas.microsoft.com/office/2006/documentManagement/types"/>
    <ds:schemaRef ds:uri="http://purl.org/dc/terms/"/>
    <ds:schemaRef ds:uri="4684ced8-60f9-4817-8f1c-1cc73df8c56c"/>
    <ds:schemaRef ds:uri="http://purl.org/dc/dcmitype/"/>
    <ds:schemaRef ds:uri="http://schemas.microsoft.com/office/2006/metadata/properties"/>
    <ds:schemaRef ds:uri="http://schemas.openxmlformats.org/package/2006/metadata/core-properties"/>
    <ds:schemaRef ds:uri="http://schemas.microsoft.com/office/infopath/2007/PartnerControls"/>
    <ds:schemaRef ds:uri="3323d5df-8375-41bf-94a6-6b0fd6c5a09f"/>
    <ds:schemaRef ds:uri="http://purl.org/dc/elements/1.1/"/>
  </ds:schemaRefs>
</ds:datastoreItem>
</file>

<file path=customXml/itemProps3.xml><?xml version="1.0" encoding="utf-8"?>
<ds:datastoreItem xmlns:ds="http://schemas.openxmlformats.org/officeDocument/2006/customXml" ds:itemID="{9230F4D0-F364-4465-A335-1C41A31908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4943</TotalTime>
  <Words>3218</Words>
  <Application>Microsoft Office PowerPoint</Application>
  <PresentationFormat>Custom</PresentationFormat>
  <Paragraphs>464</Paragraphs>
  <Slides>33</Slides>
  <Notes>28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.Lucida Grande UI Regular</vt:lpstr>
      <vt:lpstr>Arial</vt:lpstr>
      <vt:lpstr>Avenir</vt:lpstr>
      <vt:lpstr>Avenir Light</vt:lpstr>
      <vt:lpstr>Calibri</vt:lpstr>
      <vt:lpstr>Calibri Light</vt:lpstr>
      <vt:lpstr>Fira Sans</vt:lpstr>
      <vt:lpstr>Fira Sans Extra Condensed</vt:lpstr>
      <vt:lpstr>Fira Sans Extra Condensed Medium</vt:lpstr>
      <vt:lpstr>Fira Sans Medium</vt:lpstr>
      <vt:lpstr>Helvetica</vt:lpstr>
      <vt:lpstr>Helvetica Neue</vt:lpstr>
      <vt:lpstr>Roboto</vt:lpstr>
      <vt:lpstr>Source Sans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Hardin</dc:creator>
  <cp:lastModifiedBy>Teehan, Katherine</cp:lastModifiedBy>
  <cp:revision>132</cp:revision>
  <dcterms:created xsi:type="dcterms:W3CDTF">2018-12-10T15:16:00Z</dcterms:created>
  <dcterms:modified xsi:type="dcterms:W3CDTF">2022-07-13T17:05:00Z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0x0101002F2DD39BD7A1ED448CEB4F18D833A955</vt:lpwstr>
  </property>
</Properties>
</file>